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72" r:id="rId4"/>
    <p:sldId id="261" r:id="rId5"/>
    <p:sldId id="259" r:id="rId6"/>
    <p:sldId id="260" r:id="rId7"/>
    <p:sldId id="271" r:id="rId8"/>
    <p:sldId id="276" r:id="rId9"/>
    <p:sldId id="274" r:id="rId10"/>
    <p:sldId id="263" r:id="rId11"/>
    <p:sldId id="267" r:id="rId12"/>
    <p:sldId id="269" r:id="rId13"/>
    <p:sldId id="273" r:id="rId14"/>
    <p:sldId id="282" r:id="rId15"/>
    <p:sldId id="281" r:id="rId16"/>
    <p:sldId id="265" r:id="rId17"/>
    <p:sldId id="283" r:id="rId18"/>
    <p:sldId id="285" r:id="rId19"/>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5" autoAdjust="0"/>
    <p:restoredTop sz="94683" autoAdjust="0"/>
  </p:normalViewPr>
  <p:slideViewPr>
    <p:cSldViewPr>
      <p:cViewPr varScale="1">
        <p:scale>
          <a:sx n="89" d="100"/>
          <a:sy n="89" d="100"/>
        </p:scale>
        <p:origin x="-78" y="-4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lv-LV" smtClean="0"/>
              <a:t>Rediģēt šablona virsraksta stilu</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en-US"/>
          </a:p>
        </p:txBody>
      </p:sp>
      <p:sp>
        <p:nvSpPr>
          <p:cNvPr id="4" name="Date Placeholder 3"/>
          <p:cNvSpPr>
            <a:spLocks noGrp="1"/>
          </p:cNvSpPr>
          <p:nvPr>
            <p:ph type="dt" sz="half" idx="10"/>
          </p:nvPr>
        </p:nvSpPr>
        <p:spPr/>
        <p:txBody>
          <a:bodyPr/>
          <a:lstStyle>
            <a:lvl1pPr>
              <a:defRPr/>
            </a:lvl1pPr>
          </a:lstStyle>
          <a:p>
            <a:pPr>
              <a:defRPr/>
            </a:pPr>
            <a:fld id="{E2B6241F-E88C-4B3C-9EC2-02514BA3F784}" type="datetimeFigureOut">
              <a:rPr lang="lv-LV"/>
              <a:pPr>
                <a:defRPr/>
              </a:pPr>
              <a:t>2013.04.15.</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E1E29D9C-B736-4419-8EEC-E67DBCD523AA}"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e Placeholder 3"/>
          <p:cNvSpPr>
            <a:spLocks noGrp="1"/>
          </p:cNvSpPr>
          <p:nvPr>
            <p:ph type="dt" sz="half" idx="10"/>
          </p:nvPr>
        </p:nvSpPr>
        <p:spPr/>
        <p:txBody>
          <a:bodyPr/>
          <a:lstStyle>
            <a:lvl1pPr>
              <a:defRPr/>
            </a:lvl1pPr>
          </a:lstStyle>
          <a:p>
            <a:pPr>
              <a:defRPr/>
            </a:pPr>
            <a:fld id="{09B7C5ED-DF24-4A13-99F5-ED6FC6855F3B}" type="datetimeFigureOut">
              <a:rPr lang="lv-LV"/>
              <a:pPr>
                <a:defRPr/>
              </a:pPr>
              <a:t>2013.04.15.</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5B8CB848-811D-4477-9345-374D1DBFC874}"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lv-LV" smtClean="0"/>
              <a:t>Rediģēt šablona virsraksta stilu</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e Placeholder 3"/>
          <p:cNvSpPr>
            <a:spLocks noGrp="1"/>
          </p:cNvSpPr>
          <p:nvPr>
            <p:ph type="dt" sz="half" idx="10"/>
          </p:nvPr>
        </p:nvSpPr>
        <p:spPr/>
        <p:txBody>
          <a:bodyPr/>
          <a:lstStyle>
            <a:lvl1pPr>
              <a:defRPr/>
            </a:lvl1pPr>
          </a:lstStyle>
          <a:p>
            <a:pPr>
              <a:defRPr/>
            </a:pPr>
            <a:fld id="{A2B2AF5C-1CF9-4762-B100-9DBAB9A17B97}" type="datetimeFigureOut">
              <a:rPr lang="lv-LV"/>
              <a:pPr>
                <a:defRPr/>
              </a:pPr>
              <a:t>2013.04.15.</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2DE69578-CD63-44DD-A94E-857907F944AB}"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e Placeholder 3"/>
          <p:cNvSpPr>
            <a:spLocks noGrp="1"/>
          </p:cNvSpPr>
          <p:nvPr>
            <p:ph type="dt" sz="half" idx="10"/>
          </p:nvPr>
        </p:nvSpPr>
        <p:spPr/>
        <p:txBody>
          <a:bodyPr/>
          <a:lstStyle>
            <a:lvl1pPr>
              <a:defRPr/>
            </a:lvl1pPr>
          </a:lstStyle>
          <a:p>
            <a:pPr>
              <a:defRPr/>
            </a:pPr>
            <a:fld id="{87DC93C1-BDF5-447F-97F2-A5E4E10C6546}" type="datetimeFigureOut">
              <a:rPr lang="lv-LV"/>
              <a:pPr>
                <a:defRPr/>
              </a:pPr>
              <a:t>2013.04.15.</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BC9B6C8B-A8EF-49F1-B231-225DBFC285F2}"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lv-LV" smtClean="0"/>
              <a:t>Rediģēt šablona virsraksta stilu</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lvl1pPr>
              <a:defRPr/>
            </a:lvl1pPr>
          </a:lstStyle>
          <a:p>
            <a:pPr>
              <a:defRPr/>
            </a:pPr>
            <a:fld id="{8DC7412B-45EC-4641-83BA-3B3CA8A743D4}" type="datetimeFigureOut">
              <a:rPr lang="lv-LV"/>
              <a:pPr>
                <a:defRPr/>
              </a:pPr>
              <a:t>2013.04.15.</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AFFE8FD6-D8EC-43F9-8586-A7A628EA9E3F}"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lv-LV" smtClean="0"/>
              <a:t>Rediģēt šablona virsraksta stilu</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Date Placeholder 3"/>
          <p:cNvSpPr>
            <a:spLocks noGrp="1"/>
          </p:cNvSpPr>
          <p:nvPr>
            <p:ph type="dt" sz="half" idx="10"/>
          </p:nvPr>
        </p:nvSpPr>
        <p:spPr/>
        <p:txBody>
          <a:bodyPr/>
          <a:lstStyle>
            <a:lvl1pPr>
              <a:defRPr/>
            </a:lvl1pPr>
          </a:lstStyle>
          <a:p>
            <a:pPr>
              <a:defRPr/>
            </a:pPr>
            <a:fld id="{B8EB6E15-A4EB-4E79-8612-244BB29CE4AD}" type="datetimeFigureOut">
              <a:rPr lang="lv-LV"/>
              <a:pPr>
                <a:defRPr/>
              </a:pPr>
              <a:t>2013.04.15.</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9B1BDEE9-4348-452B-8B58-E915D5F48F1A}"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smtClean="0"/>
              <a:t>Rediģēt šablona virsraksta stilu</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7" name="Date Placeholder 3"/>
          <p:cNvSpPr>
            <a:spLocks noGrp="1"/>
          </p:cNvSpPr>
          <p:nvPr>
            <p:ph type="dt" sz="half" idx="10"/>
          </p:nvPr>
        </p:nvSpPr>
        <p:spPr/>
        <p:txBody>
          <a:bodyPr/>
          <a:lstStyle>
            <a:lvl1pPr>
              <a:defRPr/>
            </a:lvl1pPr>
          </a:lstStyle>
          <a:p>
            <a:pPr>
              <a:defRPr/>
            </a:pPr>
            <a:fld id="{3AC84FAA-A148-4910-AE78-8658F76390CC}" type="datetimeFigureOut">
              <a:rPr lang="lv-LV"/>
              <a:pPr>
                <a:defRPr/>
              </a:pPr>
              <a:t>2013.04.15.</a:t>
            </a:fld>
            <a:endParaRPr lang="lv-LV"/>
          </a:p>
        </p:txBody>
      </p:sp>
      <p:sp>
        <p:nvSpPr>
          <p:cNvPr id="8" name="Footer Placeholder 4"/>
          <p:cNvSpPr>
            <a:spLocks noGrp="1"/>
          </p:cNvSpPr>
          <p:nvPr>
            <p:ph type="ftr" sz="quarter" idx="11"/>
          </p:nvPr>
        </p:nvSpPr>
        <p:spPr/>
        <p:txBody>
          <a:bodyPr/>
          <a:lstStyle>
            <a:lvl1pPr>
              <a:defRPr/>
            </a:lvl1pPr>
          </a:lstStyle>
          <a:p>
            <a:pPr>
              <a:defRPr/>
            </a:pPr>
            <a:endParaRPr lang="lv-LV"/>
          </a:p>
        </p:txBody>
      </p:sp>
      <p:sp>
        <p:nvSpPr>
          <p:cNvPr id="9" name="Slide Number Placeholder 5"/>
          <p:cNvSpPr>
            <a:spLocks noGrp="1"/>
          </p:cNvSpPr>
          <p:nvPr>
            <p:ph type="sldNum" sz="quarter" idx="12"/>
          </p:nvPr>
        </p:nvSpPr>
        <p:spPr/>
        <p:txBody>
          <a:bodyPr/>
          <a:lstStyle>
            <a:lvl1pPr>
              <a:defRPr/>
            </a:lvl1pPr>
          </a:lstStyle>
          <a:p>
            <a:pPr>
              <a:defRPr/>
            </a:pPr>
            <a:fld id="{437F498E-4C4D-49C7-9736-842A52EC919E}"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a:p>
        </p:txBody>
      </p:sp>
      <p:sp>
        <p:nvSpPr>
          <p:cNvPr id="3" name="Date Placeholder 3"/>
          <p:cNvSpPr>
            <a:spLocks noGrp="1"/>
          </p:cNvSpPr>
          <p:nvPr>
            <p:ph type="dt" sz="half" idx="10"/>
          </p:nvPr>
        </p:nvSpPr>
        <p:spPr/>
        <p:txBody>
          <a:bodyPr/>
          <a:lstStyle>
            <a:lvl1pPr>
              <a:defRPr/>
            </a:lvl1pPr>
          </a:lstStyle>
          <a:p>
            <a:pPr>
              <a:defRPr/>
            </a:pPr>
            <a:fld id="{40F2B43D-B956-4DD0-B409-ADFF7EC9A968}" type="datetimeFigureOut">
              <a:rPr lang="lv-LV"/>
              <a:pPr>
                <a:defRPr/>
              </a:pPr>
              <a:t>2013.04.15.</a:t>
            </a:fld>
            <a:endParaRPr lang="lv-LV"/>
          </a:p>
        </p:txBody>
      </p:sp>
      <p:sp>
        <p:nvSpPr>
          <p:cNvPr id="4" name="Footer Placeholder 4"/>
          <p:cNvSpPr>
            <a:spLocks noGrp="1"/>
          </p:cNvSpPr>
          <p:nvPr>
            <p:ph type="ftr" sz="quarter" idx="11"/>
          </p:nvPr>
        </p:nvSpPr>
        <p:spPr/>
        <p:txBody>
          <a:bodyPr/>
          <a:lstStyle>
            <a:lvl1pPr>
              <a:defRPr/>
            </a:lvl1pPr>
          </a:lstStyle>
          <a:p>
            <a:pPr>
              <a:defRPr/>
            </a:pPr>
            <a:endParaRPr lang="lv-LV"/>
          </a:p>
        </p:txBody>
      </p:sp>
      <p:sp>
        <p:nvSpPr>
          <p:cNvPr id="5" name="Slide Number Placeholder 5"/>
          <p:cNvSpPr>
            <a:spLocks noGrp="1"/>
          </p:cNvSpPr>
          <p:nvPr>
            <p:ph type="sldNum" sz="quarter" idx="12"/>
          </p:nvPr>
        </p:nvSpPr>
        <p:spPr/>
        <p:txBody>
          <a:bodyPr/>
          <a:lstStyle>
            <a:lvl1pPr>
              <a:defRPr/>
            </a:lvl1pPr>
          </a:lstStyle>
          <a:p>
            <a:pPr>
              <a:defRPr/>
            </a:pPr>
            <a:fld id="{F54FEA94-B7B6-4BEA-8A94-5B2D4D827EFB}"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6B636E-9D0B-43CE-963E-A611FE260D36}" type="datetimeFigureOut">
              <a:rPr lang="lv-LV"/>
              <a:pPr>
                <a:defRPr/>
              </a:pPr>
              <a:t>2013.04.15.</a:t>
            </a:fld>
            <a:endParaRPr lang="lv-LV"/>
          </a:p>
        </p:txBody>
      </p:sp>
      <p:sp>
        <p:nvSpPr>
          <p:cNvPr id="3" name="Footer Placeholder 4"/>
          <p:cNvSpPr>
            <a:spLocks noGrp="1"/>
          </p:cNvSpPr>
          <p:nvPr>
            <p:ph type="ftr" sz="quarter" idx="11"/>
          </p:nvPr>
        </p:nvSpPr>
        <p:spPr/>
        <p:txBody>
          <a:bodyPr/>
          <a:lstStyle>
            <a:lvl1pPr>
              <a:defRPr/>
            </a:lvl1pPr>
          </a:lstStyle>
          <a:p>
            <a:pPr>
              <a:defRPr/>
            </a:pPr>
            <a:endParaRPr lang="lv-LV"/>
          </a:p>
        </p:txBody>
      </p:sp>
      <p:sp>
        <p:nvSpPr>
          <p:cNvPr id="4" name="Slide Number Placeholder 5"/>
          <p:cNvSpPr>
            <a:spLocks noGrp="1"/>
          </p:cNvSpPr>
          <p:nvPr>
            <p:ph type="sldNum" sz="quarter" idx="12"/>
          </p:nvPr>
        </p:nvSpPr>
        <p:spPr/>
        <p:txBody>
          <a:bodyPr/>
          <a:lstStyle>
            <a:lvl1pPr>
              <a:defRPr/>
            </a:lvl1pPr>
          </a:lstStyle>
          <a:p>
            <a:pPr>
              <a:defRPr/>
            </a:pPr>
            <a:fld id="{A4EE7226-885D-4929-83E2-B76F1183364A}"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lv-LV" smtClean="0"/>
              <a:t>Rediģēt šablona virsraksta stilu</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3"/>
          <p:cNvSpPr>
            <a:spLocks noGrp="1"/>
          </p:cNvSpPr>
          <p:nvPr>
            <p:ph type="dt" sz="half" idx="10"/>
          </p:nvPr>
        </p:nvSpPr>
        <p:spPr/>
        <p:txBody>
          <a:bodyPr/>
          <a:lstStyle>
            <a:lvl1pPr>
              <a:defRPr/>
            </a:lvl1pPr>
          </a:lstStyle>
          <a:p>
            <a:pPr>
              <a:defRPr/>
            </a:pPr>
            <a:fld id="{7322B8BE-CA43-45C1-98E3-5BEC55D42CA2}" type="datetimeFigureOut">
              <a:rPr lang="lv-LV"/>
              <a:pPr>
                <a:defRPr/>
              </a:pPr>
              <a:t>2013.04.15.</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5C146625-3AC7-4F6D-9A6D-175E570D37B8}"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ttēls ar parakstu">
    <p:spTree>
      <p:nvGrpSpPr>
        <p:cNvPr id="1" name=""/>
        <p:cNvGrpSpPr/>
        <p:nvPr/>
      </p:nvGrpSpPr>
      <p:grpSpPr>
        <a:xfrm>
          <a:off x="0" y="0"/>
          <a:ext cx="0" cy="0"/>
          <a:chOff x="0" y="0"/>
          <a:chExt cx="0" cy="0"/>
        </a:xfrm>
      </p:grpSpPr>
      <p:grpSp>
        <p:nvGrpSpPr>
          <p:cNvPr id="5" name="Group 16"/>
          <p:cNvGrpSpPr>
            <a:grpSpLocks/>
          </p:cNvGrpSpPr>
          <p:nvPr/>
        </p:nvGrpSpPr>
        <p:grpSpPr bwMode="auto">
          <a:xfrm>
            <a:off x="4718050" y="993775"/>
            <a:ext cx="1847850" cy="1530350"/>
            <a:chOff x="4718762" y="993075"/>
            <a:chExt cx="1847138" cy="1530439"/>
          </a:xfrm>
        </p:grpSpPr>
        <p:sp>
          <p:nvSpPr>
            <p:cNvPr id="6"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lv-LV" smtClean="0"/>
              <a:t>Rediģēt šablona virsraksta stilu</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lvl1pPr marL="0" indent="0" algn="ctr">
              <a:buFontTx/>
              <a:buNone/>
              <a:defRPr/>
            </a:lvl1pPr>
          </a:lstStyle>
          <a:p>
            <a:pPr lvl="0"/>
            <a:r>
              <a:rPr lang="lv-LV" noProof="0" smtClean="0"/>
              <a:t>Noklikšķiniet uz attēla ikonas</a:t>
            </a:r>
            <a:endParaRPr lang="en-US" noProof="0"/>
          </a:p>
        </p:txBody>
      </p:sp>
      <p:sp>
        <p:nvSpPr>
          <p:cNvPr id="14" name="Date Placeholder 4"/>
          <p:cNvSpPr>
            <a:spLocks noGrp="1"/>
          </p:cNvSpPr>
          <p:nvPr>
            <p:ph type="dt" sz="half" idx="15"/>
          </p:nvPr>
        </p:nvSpPr>
        <p:spPr/>
        <p:txBody>
          <a:bodyPr/>
          <a:lstStyle>
            <a:lvl1pPr>
              <a:defRPr/>
            </a:lvl1pPr>
          </a:lstStyle>
          <a:p>
            <a:pPr>
              <a:defRPr/>
            </a:pPr>
            <a:fld id="{35BD67B2-5266-4328-805B-8B9A018BCDE2}" type="datetimeFigureOut">
              <a:rPr lang="lv-LV"/>
              <a:pPr>
                <a:defRPr/>
              </a:pPr>
              <a:t>2013.04.15.</a:t>
            </a:fld>
            <a:endParaRPr lang="lv-LV"/>
          </a:p>
        </p:txBody>
      </p:sp>
      <p:sp>
        <p:nvSpPr>
          <p:cNvPr id="15" name="Footer Placeholder 5"/>
          <p:cNvSpPr>
            <a:spLocks noGrp="1"/>
          </p:cNvSpPr>
          <p:nvPr>
            <p:ph type="ftr" sz="quarter" idx="16"/>
          </p:nvPr>
        </p:nvSpPr>
        <p:spPr/>
        <p:txBody>
          <a:bodyPr/>
          <a:lstStyle>
            <a:lvl1pPr>
              <a:defRPr/>
            </a:lvl1pPr>
          </a:lstStyle>
          <a:p>
            <a:pPr>
              <a:defRPr/>
            </a:pPr>
            <a:endParaRPr lang="lv-LV"/>
          </a:p>
        </p:txBody>
      </p:sp>
      <p:sp>
        <p:nvSpPr>
          <p:cNvPr id="16" name="Slide Number Placeholder 6"/>
          <p:cNvSpPr>
            <a:spLocks noGrp="1"/>
          </p:cNvSpPr>
          <p:nvPr>
            <p:ph type="sldNum" sz="quarter" idx="17"/>
          </p:nvPr>
        </p:nvSpPr>
        <p:spPr/>
        <p:txBody>
          <a:bodyPr/>
          <a:lstStyle>
            <a:lvl1pPr>
              <a:defRPr/>
            </a:lvl1pPr>
          </a:lstStyle>
          <a:p>
            <a:pPr>
              <a:defRPr/>
            </a:pPr>
            <a:fld id="{9ECCA505-8B35-4896-90A6-36D7023521A6}"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34"/>
          <p:cNvGrpSpPr>
            <a:grpSpLocks/>
          </p:cNvGrpSpPr>
          <p:nvPr/>
        </p:nvGrpSpPr>
        <p:grpSpPr bwMode="auto">
          <a:xfrm>
            <a:off x="0" y="0"/>
            <a:ext cx="9251950" cy="6858000"/>
            <a:chOff x="-9" y="-16"/>
            <a:chExt cx="9252346" cy="6858038"/>
          </a:xfrm>
        </p:grpSpPr>
        <p:grpSp>
          <p:nvGrpSpPr>
            <p:cNvPr id="1032" name="Group 638"/>
            <p:cNvGrpSpPr>
              <a:grpSpLocks/>
            </p:cNvGrpSpPr>
            <p:nvPr/>
          </p:nvGrpSpPr>
          <p:grpSpPr bwMode="auto">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latin typeface="+mn-lt"/>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latin typeface="+mn-lt"/>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fontAlgn="auto">
                    <a:spcBef>
                      <a:spcPts val="0"/>
                    </a:spcBef>
                    <a:spcAft>
                      <a:spcPts val="0"/>
                    </a:spcAft>
                    <a:defRPr/>
                  </a:pPr>
                  <a:endParaRPr lang="en-US">
                    <a:latin typeface="+mn-lt"/>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fontAlgn="auto">
                    <a:spcBef>
                      <a:spcPts val="0"/>
                    </a:spcBef>
                    <a:spcAft>
                      <a:spcPts val="0"/>
                    </a:spcAft>
                    <a:defRPr/>
                  </a:pPr>
                  <a:endParaRPr lang="en-US">
                    <a:latin typeface="+mn-lt"/>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latin typeface="+mn-lt"/>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latin typeface="+mn-lt"/>
                  </a:endParaRPr>
                </a:p>
              </p:txBody>
            </p:sp>
          </p:grpSp>
        </p:grpSp>
        <p:grpSp>
          <p:nvGrpSpPr>
            <p:cNvPr id="1033" name="Group 669"/>
            <p:cNvGrpSpPr>
              <a:grpSpLocks/>
            </p:cNvGrpSpPr>
            <p:nvPr/>
          </p:nvGrpSpPr>
          <p:grpSpPr bwMode="auto">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a:lstStyle/>
                <a:p>
                  <a:pPr fontAlgn="auto">
                    <a:spcBef>
                      <a:spcPts val="0"/>
                    </a:spcBef>
                    <a:spcAft>
                      <a:spcPts val="0"/>
                    </a:spcAft>
                    <a:defRPr/>
                  </a:pPr>
                  <a:endParaRPr lang="en-US">
                    <a:latin typeface="+mn-lt"/>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a:lstStyle/>
                <a:p>
                  <a:pPr fontAlgn="auto">
                    <a:spcBef>
                      <a:spcPts val="0"/>
                    </a:spcBef>
                    <a:spcAft>
                      <a:spcPts val="0"/>
                    </a:spcAft>
                    <a:defRPr/>
                  </a:pPr>
                  <a:endParaRPr lang="en-US">
                    <a:latin typeface="+mn-lt"/>
                  </a:endParaRPr>
                </a:p>
              </p:txBody>
            </p:sp>
          </p:grpSp>
          <p:sp>
            <p:nvSpPr>
              <p:cNvPr id="213" name="Freeform 73"/>
              <p:cNvSpPr>
                <a:spLocks/>
              </p:cNvSpPr>
              <p:nvPr/>
            </p:nvSpPr>
            <p:spPr bwMode="auto">
              <a:xfrm rot="1542474">
                <a:off x="7058318" y="3703642"/>
                <a:ext cx="1588" cy="158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a:lstStyle/>
              <a:p>
                <a:pPr fontAlgn="auto">
                  <a:spcBef>
                    <a:spcPts val="0"/>
                  </a:spcBef>
                  <a:spcAft>
                    <a:spcPts val="0"/>
                  </a:spcAft>
                  <a:defRPr/>
                </a:pPr>
                <a:endParaRPr lang="en-US">
                  <a:latin typeface="+mn-lt"/>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defTabSz="457200" fontAlgn="auto">
                    <a:spcBef>
                      <a:spcPts val="0"/>
                    </a:spcBef>
                    <a:spcAft>
                      <a:spcPts val="0"/>
                    </a:spcAft>
                    <a:defRPr/>
                  </a:pPr>
                  <a:endParaRPr lang="en-US">
                    <a:latin typeface="+mn-lt"/>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a:lstStyle/>
                <a:p>
                  <a:pPr defTabSz="457200" fontAlgn="auto">
                    <a:spcBef>
                      <a:spcPts val="0"/>
                    </a:spcBef>
                    <a:spcAft>
                      <a:spcPts val="0"/>
                    </a:spcAft>
                    <a:defRPr/>
                  </a:pPr>
                  <a:endParaRPr lang="en-US">
                    <a:latin typeface="+mn-lt"/>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a:lstStyle/>
                <a:p>
                  <a:pPr defTabSz="457200" fontAlgn="auto">
                    <a:spcBef>
                      <a:spcPts val="0"/>
                    </a:spcBef>
                    <a:spcAft>
                      <a:spcPts val="0"/>
                    </a:spcAft>
                    <a:defRPr/>
                  </a:pPr>
                  <a:endParaRPr lang="en-US">
                    <a:latin typeface="+mn-lt"/>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a:lstStyle/>
                <a:p>
                  <a:pPr defTabSz="457200" fontAlgn="auto">
                    <a:spcBef>
                      <a:spcPts val="0"/>
                    </a:spcBef>
                    <a:spcAft>
                      <a:spcPts val="0"/>
                    </a:spcAft>
                    <a:defRPr/>
                  </a:pPr>
                  <a:endParaRPr lang="en-US">
                    <a:latin typeface="+mn-lt"/>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extLst>
              </p:spPr>
              <p:txBody>
                <a:bodyPr/>
                <a:lstStyle/>
                <a:p>
                  <a:pPr fontAlgn="auto">
                    <a:spcBef>
                      <a:spcPts val="0"/>
                    </a:spcBef>
                    <a:spcAft>
                      <a:spcPts val="0"/>
                    </a:spcAft>
                    <a:defRPr/>
                  </a:pPr>
                  <a:endParaRPr lang="en-US">
                    <a:latin typeface="+mn-lt"/>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extLst>
              </p:spPr>
              <p:txBody>
                <a:bodyPr/>
                <a:lstStyle/>
                <a:p>
                  <a:pPr defTabSz="457200" fontAlgn="auto">
                    <a:spcBef>
                      <a:spcPts val="0"/>
                    </a:spcBef>
                    <a:spcAft>
                      <a:spcPts val="0"/>
                    </a:spcAft>
                    <a:defRPr/>
                  </a:pPr>
                  <a:endParaRPr lang="en-US">
                    <a:latin typeface="+mn-lt"/>
                  </a:endParaRPr>
                </a:p>
              </p:txBody>
            </p:sp>
          </p:grpSp>
        </p:grpSp>
        <p:grpSp>
          <p:nvGrpSpPr>
            <p:cNvPr id="1034" name="Group 715"/>
            <p:cNvGrpSpPr>
              <a:grpSpLocks/>
            </p:cNvGrpSpPr>
            <p:nvPr/>
          </p:nvGrpSpPr>
          <p:grpSpPr bwMode="auto">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a:lstStyle/>
                <a:p>
                  <a:pPr fontAlgn="auto">
                    <a:spcBef>
                      <a:spcPts val="0"/>
                    </a:spcBef>
                    <a:spcAft>
                      <a:spcPts val="0"/>
                    </a:spcAft>
                    <a:defRPr/>
                  </a:pPr>
                  <a:endParaRPr lang="en-US">
                    <a:latin typeface="+mn-lt"/>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a:lstStyle/>
                <a:p>
                  <a:pPr defTabSz="457200" fontAlgn="auto">
                    <a:spcBef>
                      <a:spcPts val="0"/>
                    </a:spcBef>
                    <a:spcAft>
                      <a:spcPts val="0"/>
                    </a:spcAft>
                    <a:defRPr/>
                  </a:pPr>
                  <a:endParaRPr lang="en-US">
                    <a:latin typeface="+mn-lt"/>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a:lstStyle/>
                <a:p>
                  <a:pPr fontAlgn="auto">
                    <a:spcBef>
                      <a:spcPts val="0"/>
                    </a:spcBef>
                    <a:spcAft>
                      <a:spcPts val="0"/>
                    </a:spcAft>
                    <a:defRPr/>
                  </a:pPr>
                  <a:endParaRPr lang="en-US">
                    <a:latin typeface="+mn-lt"/>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a:lstStyle/>
                <a:p>
                  <a:pPr fontAlgn="auto">
                    <a:spcBef>
                      <a:spcPts val="0"/>
                    </a:spcBef>
                    <a:spcAft>
                      <a:spcPts val="0"/>
                    </a:spcAft>
                    <a:defRPr/>
                  </a:pPr>
                  <a:endParaRPr lang="en-US">
                    <a:latin typeface="+mn-lt"/>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latin typeface="+mn-lt"/>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a:lstStyle/>
                <a:p>
                  <a:pPr defTabSz="457200" fontAlgn="auto">
                    <a:spcBef>
                      <a:spcPts val="0"/>
                    </a:spcBef>
                    <a:spcAft>
                      <a:spcPts val="0"/>
                    </a:spcAft>
                    <a:defRPr/>
                  </a:pPr>
                  <a:endParaRPr lang="en-US">
                    <a:latin typeface="+mn-lt"/>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extLst>
              </p:spPr>
              <p:txBody>
                <a:bodyPr/>
                <a:lstStyle/>
                <a:p>
                  <a:pPr defTabSz="457200" fontAlgn="auto">
                    <a:spcBef>
                      <a:spcPts val="0"/>
                    </a:spcBef>
                    <a:spcAft>
                      <a:spcPts val="0"/>
                    </a:spcAft>
                    <a:defRPr/>
                  </a:pPr>
                  <a:endParaRPr lang="en-US">
                    <a:latin typeface="+mn-lt"/>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extLst>
              </p:spPr>
              <p:txBody>
                <a:bodyPr/>
                <a:lstStyle/>
                <a:p>
                  <a:pPr fontAlgn="auto">
                    <a:spcBef>
                      <a:spcPts val="0"/>
                    </a:spcBef>
                    <a:spcAft>
                      <a:spcPts val="0"/>
                    </a:spcAft>
                    <a:defRPr/>
                  </a:pPr>
                  <a:endParaRPr lang="en-US">
                    <a:latin typeface="+mn-lt"/>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extLst>
              </p:spPr>
              <p:txBody>
                <a:bodyPr/>
                <a:lstStyle/>
                <a:p>
                  <a:pPr defTabSz="457200" fontAlgn="auto">
                    <a:spcBef>
                      <a:spcPts val="0"/>
                    </a:spcBef>
                    <a:spcAft>
                      <a:spcPts val="0"/>
                    </a:spcAft>
                    <a:defRPr/>
                  </a:pPr>
                  <a:endParaRPr lang="en-US">
                    <a:latin typeface="+mn-lt"/>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extLst>
              </p:spPr>
              <p:txBody>
                <a:bodyPr/>
                <a:lstStyle/>
                <a:p>
                  <a:pPr fontAlgn="auto">
                    <a:spcBef>
                      <a:spcPts val="0"/>
                    </a:spcBef>
                    <a:spcAft>
                      <a:spcPts val="0"/>
                    </a:spcAft>
                    <a:defRPr/>
                  </a:pPr>
                  <a:endParaRPr lang="en-US">
                    <a:latin typeface="+mn-lt"/>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extLst>
              </p:spPr>
              <p:txBody>
                <a:bodyPr/>
                <a:lstStyle/>
                <a:p>
                  <a:pPr defTabSz="457200" fontAlgn="auto">
                    <a:spcBef>
                      <a:spcPts val="0"/>
                    </a:spcBef>
                    <a:spcAft>
                      <a:spcPts val="0"/>
                    </a:spcAft>
                    <a:defRPr/>
                  </a:pPr>
                  <a:endParaRPr lang="en-US">
                    <a:latin typeface="+mn-lt"/>
                  </a:endParaRPr>
                </a:p>
              </p:txBody>
            </p:sp>
          </p:grpSp>
        </p:grpSp>
      </p:grpSp>
      <p:sp>
        <p:nvSpPr>
          <p:cNvPr id="1027" name="Title Placeholder 1"/>
          <p:cNvSpPr>
            <a:spLocks noGrp="1"/>
          </p:cNvSpPr>
          <p:nvPr>
            <p:ph type="title"/>
          </p:nvPr>
        </p:nvSpPr>
        <p:spPr bwMode="auto">
          <a:xfrm>
            <a:off x="1009650" y="6762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Rediģēt šablona virsraksta stilu</a:t>
            </a:r>
            <a:endParaRPr lang="en-US" smtClean="0"/>
          </a:p>
        </p:txBody>
      </p:sp>
      <p:sp>
        <p:nvSpPr>
          <p:cNvPr id="1028"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smtClean="0"/>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smtClean="0">
                <a:solidFill>
                  <a:schemeClr val="tx1">
                    <a:lumMod val="75000"/>
                    <a:lumOff val="25000"/>
                  </a:schemeClr>
                </a:solidFill>
                <a:latin typeface="+mn-lt"/>
              </a:defRPr>
            </a:lvl1pPr>
          </a:lstStyle>
          <a:p>
            <a:pPr>
              <a:defRPr/>
            </a:pPr>
            <a:fld id="{FA656092-0767-41BC-9FE6-619980DBB59A}" type="datetimeFigureOut">
              <a:rPr lang="lv-LV"/>
              <a:pPr>
                <a:defRPr/>
              </a:pPr>
              <a:t>2013.04.15.</a:t>
            </a:fld>
            <a:endParaRPr lang="lv-LV"/>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1">
                    <a:lumMod val="75000"/>
                    <a:lumOff val="25000"/>
                  </a:schemeClr>
                </a:solidFill>
                <a:latin typeface="+mn-lt"/>
              </a:defRPr>
            </a:lvl1pPr>
          </a:lstStyle>
          <a:p>
            <a:pPr>
              <a:defRPr/>
            </a:pPr>
            <a:endParaRPr lang="lv-LV"/>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smtClean="0">
                <a:solidFill>
                  <a:schemeClr val="tx1">
                    <a:lumMod val="75000"/>
                    <a:lumOff val="25000"/>
                  </a:schemeClr>
                </a:solidFill>
                <a:latin typeface="+mn-lt"/>
              </a:defRPr>
            </a:lvl1pPr>
          </a:lstStyle>
          <a:p>
            <a:pPr>
              <a:defRPr/>
            </a:pPr>
            <a:fld id="{DB6DF77C-7AED-4AAF-BE46-9694D45E52B8}"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779" r:id="rId1"/>
    <p:sldLayoutId id="2147483778" r:id="rId2"/>
    <p:sldLayoutId id="2147483777" r:id="rId3"/>
    <p:sldLayoutId id="2147483776" r:id="rId4"/>
    <p:sldLayoutId id="2147483775" r:id="rId5"/>
    <p:sldLayoutId id="2147483774" r:id="rId6"/>
    <p:sldLayoutId id="2147483773" r:id="rId7"/>
    <p:sldLayoutId id="2147483772" r:id="rId8"/>
    <p:sldLayoutId id="2147483780" r:id="rId9"/>
    <p:sldLayoutId id="2147483771" r:id="rId10"/>
    <p:sldLayoutId id="2147483770" r:id="rId11"/>
  </p:sldLayoutIdLst>
  <p:txStyles>
    <p:titleStyle>
      <a:lvl1pPr algn="l" defTabSz="457200" rtl="0" fontAlgn="base">
        <a:spcBef>
          <a:spcPct val="0"/>
        </a:spcBef>
        <a:spcAft>
          <a:spcPct val="0"/>
        </a:spcAft>
        <a:defRPr sz="3200" kern="1200">
          <a:solidFill>
            <a:srgbClr val="404040"/>
          </a:solidFill>
          <a:latin typeface="+mj-lt"/>
          <a:ea typeface="+mj-ea"/>
          <a:cs typeface="Trebuchet MS"/>
        </a:defRPr>
      </a:lvl1pPr>
      <a:lvl2pPr algn="l" defTabSz="457200" rtl="0" fontAlgn="base">
        <a:spcBef>
          <a:spcPct val="0"/>
        </a:spcBef>
        <a:spcAft>
          <a:spcPct val="0"/>
        </a:spcAft>
        <a:defRPr sz="3200">
          <a:solidFill>
            <a:srgbClr val="404040"/>
          </a:solidFill>
          <a:latin typeface="Verdana" pitchFamily="34" charset="0"/>
        </a:defRPr>
      </a:lvl2pPr>
      <a:lvl3pPr algn="l" defTabSz="457200" rtl="0" fontAlgn="base">
        <a:spcBef>
          <a:spcPct val="0"/>
        </a:spcBef>
        <a:spcAft>
          <a:spcPct val="0"/>
        </a:spcAft>
        <a:defRPr sz="3200">
          <a:solidFill>
            <a:srgbClr val="404040"/>
          </a:solidFill>
          <a:latin typeface="Verdana" pitchFamily="34" charset="0"/>
        </a:defRPr>
      </a:lvl3pPr>
      <a:lvl4pPr algn="l" defTabSz="457200" rtl="0" fontAlgn="base">
        <a:spcBef>
          <a:spcPct val="0"/>
        </a:spcBef>
        <a:spcAft>
          <a:spcPct val="0"/>
        </a:spcAft>
        <a:defRPr sz="3200">
          <a:solidFill>
            <a:srgbClr val="404040"/>
          </a:solidFill>
          <a:latin typeface="Verdana" pitchFamily="34" charset="0"/>
        </a:defRPr>
      </a:lvl4pPr>
      <a:lvl5pPr algn="l" defTabSz="457200" rtl="0" fontAlgn="base">
        <a:spcBef>
          <a:spcPct val="0"/>
        </a:spcBef>
        <a:spcAft>
          <a:spcPct val="0"/>
        </a:spcAft>
        <a:defRPr sz="3200">
          <a:solidFill>
            <a:srgbClr val="404040"/>
          </a:solidFill>
          <a:latin typeface="Verdan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ts val="600"/>
        </a:spcAft>
        <a:buClr>
          <a:srgbClr val="404040"/>
        </a:buClr>
        <a:buFont typeface="Wingdings 2" pitchFamily="18" charset="2"/>
        <a:buChar char=""/>
        <a:defRPr kern="1200">
          <a:solidFill>
            <a:srgbClr val="404040"/>
          </a:solidFill>
          <a:latin typeface="+mn-lt"/>
          <a:ea typeface="+mn-ea"/>
          <a:cs typeface="+mn-cs"/>
        </a:defRPr>
      </a:lvl1pPr>
      <a:lvl2pPr marL="742950" indent="-285750" algn="l" defTabSz="457200" rtl="0" fontAlgn="base">
        <a:spcBef>
          <a:spcPct val="20000"/>
        </a:spcBef>
        <a:spcAft>
          <a:spcPts val="600"/>
        </a:spcAft>
        <a:buClr>
          <a:srgbClr val="404040"/>
        </a:buClr>
        <a:buFont typeface="Wingdings 2" pitchFamily="18" charset="2"/>
        <a:buChar char=""/>
        <a:defRPr sz="1600" kern="1200">
          <a:solidFill>
            <a:srgbClr val="404040"/>
          </a:solidFill>
          <a:latin typeface="+mn-lt"/>
          <a:ea typeface="+mn-ea"/>
          <a:cs typeface="+mn-cs"/>
        </a:defRPr>
      </a:lvl2pPr>
      <a:lvl3pPr marL="1143000" indent="-228600" algn="l" defTabSz="457200" rtl="0" fontAlgn="base">
        <a:spcBef>
          <a:spcPct val="20000"/>
        </a:spcBef>
        <a:spcAft>
          <a:spcPts val="600"/>
        </a:spcAft>
        <a:buClr>
          <a:srgbClr val="404040"/>
        </a:buClr>
        <a:buFont typeface="Wingdings 2" pitchFamily="18" charset="2"/>
        <a:buChar char=""/>
        <a:defRPr sz="1400" kern="1200">
          <a:solidFill>
            <a:srgbClr val="404040"/>
          </a:solidFill>
          <a:latin typeface="+mn-lt"/>
          <a:ea typeface="+mn-ea"/>
          <a:cs typeface="+mn-cs"/>
        </a:defRPr>
      </a:lvl3pPr>
      <a:lvl4pPr marL="1600200" indent="-228600" algn="l" defTabSz="457200" rtl="0" fontAlgn="base">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4pPr>
      <a:lvl5pPr marL="2057400" indent="-228600" algn="l" defTabSz="457200" rtl="0" fontAlgn="base">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Virsraksts 1"/>
          <p:cNvSpPr>
            <a:spLocks noGrp="1"/>
          </p:cNvSpPr>
          <p:nvPr>
            <p:ph type="ctrTitle"/>
          </p:nvPr>
        </p:nvSpPr>
        <p:spPr>
          <a:xfrm>
            <a:off x="611188" y="333375"/>
            <a:ext cx="7921625" cy="3311525"/>
          </a:xfrm>
        </p:spPr>
        <p:txBody>
          <a:bodyPr/>
          <a:lstStyle/>
          <a:p>
            <a:pPr algn="ctr"/>
            <a:r>
              <a:rPr lang="lv-LV" sz="2000" smtClean="0">
                <a:latin typeface="Times New Roman" pitchFamily="18" charset="0"/>
                <a:cs typeface="Times New Roman" pitchFamily="18" charset="0"/>
              </a:rPr>
              <a:t>Nr.1DP/1.4.1.2.4./11/APIA/NVA/065</a:t>
            </a:r>
            <a:r>
              <a:rPr lang="lv-LV" sz="2000" b="1" smtClean="0">
                <a:latin typeface="Times New Roman" pitchFamily="18" charset="0"/>
                <a:cs typeface="Times New Roman" pitchFamily="18" charset="0"/>
              </a:rPr>
              <a:t> </a:t>
            </a:r>
            <a:br>
              <a:rPr lang="lv-LV" sz="2000" b="1" smtClean="0">
                <a:latin typeface="Times New Roman" pitchFamily="18" charset="0"/>
                <a:cs typeface="Times New Roman" pitchFamily="18" charset="0"/>
              </a:rPr>
            </a:br>
            <a:r>
              <a:rPr lang="lv-LV" sz="2800" b="1" smtClean="0">
                <a:latin typeface="Times New Roman" pitchFamily="18" charset="0"/>
                <a:cs typeface="Times New Roman" pitchFamily="18" charset="0"/>
              </a:rPr>
              <a:t> „Sociālās rehabilitācijas programma Jelgavas pilsētā dzīvojošām romu tautības ģimenēm ar pirmsskolas vai skolas vecuma bērniem” </a:t>
            </a:r>
            <a:endParaRPr lang="lv-LV" sz="2800" b="1" smtClean="0"/>
          </a:p>
        </p:txBody>
      </p:sp>
      <p:sp>
        <p:nvSpPr>
          <p:cNvPr id="13314" name="Apakšvirsraksts 2"/>
          <p:cNvSpPr>
            <a:spLocks noGrp="1"/>
          </p:cNvSpPr>
          <p:nvPr>
            <p:ph type="subTitle" idx="1"/>
          </p:nvPr>
        </p:nvSpPr>
        <p:spPr>
          <a:xfrm>
            <a:off x="755650" y="3789363"/>
            <a:ext cx="7777163" cy="2735262"/>
          </a:xfrm>
        </p:spPr>
        <p:txBody>
          <a:bodyPr/>
          <a:lstStyle/>
          <a:p>
            <a:pPr algn="just">
              <a:spcBef>
                <a:spcPts val="600"/>
              </a:spcBef>
              <a:spcAft>
                <a:spcPct val="0"/>
              </a:spcAft>
            </a:pPr>
            <a:r>
              <a:rPr lang="lv-LV" b="1" smtClean="0">
                <a:solidFill>
                  <a:srgbClr val="404040"/>
                </a:solidFill>
                <a:latin typeface="Times New Roman" pitchFamily="18" charset="0"/>
                <a:cs typeface="Times New Roman" pitchFamily="18" charset="0"/>
              </a:rPr>
              <a:t>Projekta īstenotājs – </a:t>
            </a:r>
            <a:r>
              <a:rPr lang="lv-LV" smtClean="0">
                <a:solidFill>
                  <a:srgbClr val="404040"/>
                </a:solidFill>
                <a:latin typeface="Times New Roman" pitchFamily="18" charset="0"/>
                <a:cs typeface="Times New Roman" pitchFamily="18" charset="0"/>
              </a:rPr>
              <a:t>Jelgavas pilsētas dome</a:t>
            </a:r>
          </a:p>
          <a:p>
            <a:pPr algn="just">
              <a:spcBef>
                <a:spcPts val="600"/>
              </a:spcBef>
              <a:spcAft>
                <a:spcPct val="0"/>
              </a:spcAft>
            </a:pPr>
            <a:r>
              <a:rPr lang="lv-LV" b="1" smtClean="0">
                <a:solidFill>
                  <a:srgbClr val="404040"/>
                </a:solidFill>
                <a:latin typeface="Times New Roman" pitchFamily="18" charset="0"/>
                <a:cs typeface="Times New Roman" pitchFamily="18" charset="0"/>
              </a:rPr>
              <a:t>Sadarbības partneris</a:t>
            </a:r>
            <a:r>
              <a:rPr lang="lv-LV" smtClean="0">
                <a:solidFill>
                  <a:srgbClr val="404040"/>
                </a:solidFill>
                <a:latin typeface="Times New Roman" pitchFamily="18" charset="0"/>
                <a:cs typeface="Times New Roman" pitchFamily="18" charset="0"/>
              </a:rPr>
              <a:t> - pašvaldības iestāde </a:t>
            </a:r>
          </a:p>
          <a:p>
            <a:pPr algn="just">
              <a:spcBef>
                <a:spcPts val="600"/>
              </a:spcBef>
              <a:spcAft>
                <a:spcPct val="0"/>
              </a:spcAft>
            </a:pPr>
            <a:r>
              <a:rPr lang="lv-LV" smtClean="0">
                <a:solidFill>
                  <a:srgbClr val="404040"/>
                </a:solidFill>
                <a:latin typeface="Times New Roman" pitchFamily="18" charset="0"/>
                <a:cs typeface="Times New Roman" pitchFamily="18" charset="0"/>
              </a:rPr>
              <a:t>                                      „Jelgavas sociālo lietu pārvalde”.</a:t>
            </a:r>
          </a:p>
          <a:p>
            <a:pPr algn="just">
              <a:spcAft>
                <a:spcPct val="0"/>
              </a:spcAft>
            </a:pPr>
            <a:r>
              <a:rPr lang="lv-LV" b="1" smtClean="0">
                <a:solidFill>
                  <a:srgbClr val="404040"/>
                </a:solidFill>
                <a:latin typeface="Times New Roman" pitchFamily="18" charset="0"/>
                <a:cs typeface="Times New Roman" pitchFamily="18" charset="0"/>
              </a:rPr>
              <a:t>Projekta īstenošanas vieta</a:t>
            </a:r>
            <a:r>
              <a:rPr lang="lv-LV" smtClean="0">
                <a:solidFill>
                  <a:srgbClr val="404040"/>
                </a:solidFill>
                <a:latin typeface="Times New Roman" pitchFamily="18" charset="0"/>
                <a:cs typeface="Times New Roman" pitchFamily="18" charset="0"/>
              </a:rPr>
              <a:t> – dienas centrs „Atbalsts” Stacijas ielā 13, </a:t>
            </a:r>
          </a:p>
          <a:p>
            <a:pPr algn="just">
              <a:spcAft>
                <a:spcPct val="0"/>
              </a:spcAft>
            </a:pPr>
            <a:r>
              <a:rPr lang="lv-LV" smtClean="0">
                <a:solidFill>
                  <a:srgbClr val="404040"/>
                </a:solidFill>
                <a:latin typeface="Times New Roman" pitchFamily="18" charset="0"/>
                <a:cs typeface="Times New Roman" pitchFamily="18" charset="0"/>
              </a:rPr>
              <a:t>                                                 Jelgavā</a:t>
            </a:r>
          </a:p>
          <a:p>
            <a:r>
              <a:rPr lang="lv-LV" b="1" smtClean="0">
                <a:solidFill>
                  <a:srgbClr val="404040"/>
                </a:solidFill>
                <a:latin typeface="Times New Roman" pitchFamily="18" charset="0"/>
                <a:cs typeface="Times New Roman" pitchFamily="18" charset="0"/>
              </a:rPr>
              <a:t>Projekta īstenošanas laiks - </a:t>
            </a:r>
            <a:r>
              <a:rPr lang="lv-LV" smtClean="0">
                <a:solidFill>
                  <a:srgbClr val="404040"/>
                </a:solidFill>
                <a:latin typeface="Times New Roman" pitchFamily="18" charset="0"/>
                <a:cs typeface="Times New Roman" pitchFamily="18" charset="0"/>
              </a:rPr>
              <a:t>01.01.2012.- 31.12.2013.( 24 mēneši).</a:t>
            </a:r>
          </a:p>
          <a:p>
            <a:r>
              <a:rPr lang="lv-LV" b="1" smtClean="0">
                <a:solidFill>
                  <a:srgbClr val="404040"/>
                </a:solidFill>
                <a:latin typeface="Times New Roman" pitchFamily="18" charset="0"/>
                <a:cs typeface="Times New Roman" pitchFamily="18" charset="0"/>
              </a:rPr>
              <a:t>Projekta izmaksas– </a:t>
            </a:r>
            <a:r>
              <a:rPr lang="lv-LV" smtClean="0">
                <a:solidFill>
                  <a:srgbClr val="404040"/>
                </a:solidFill>
                <a:latin typeface="Times New Roman" pitchFamily="18" charset="0"/>
                <a:cs typeface="Times New Roman" pitchFamily="18" charset="0"/>
              </a:rPr>
              <a:t>100% ESF finansējums</a:t>
            </a:r>
          </a:p>
        </p:txBody>
      </p:sp>
      <p:pic>
        <p:nvPicPr>
          <p:cNvPr id="13315" name="Picture 2"/>
          <p:cNvPicPr>
            <a:picLocks noChangeAspect="1" noChangeArrowheads="1"/>
          </p:cNvPicPr>
          <p:nvPr/>
        </p:nvPicPr>
        <p:blipFill>
          <a:blip r:embed="rId2"/>
          <a:srcRect/>
          <a:stretch>
            <a:fillRect/>
          </a:stretch>
        </p:blipFill>
        <p:spPr bwMode="auto">
          <a:xfrm>
            <a:off x="250825" y="647700"/>
            <a:ext cx="9004300" cy="9794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Virsraksts 1"/>
          <p:cNvSpPr>
            <a:spLocks noGrp="1"/>
          </p:cNvSpPr>
          <p:nvPr>
            <p:ph type="title"/>
          </p:nvPr>
        </p:nvSpPr>
        <p:spPr>
          <a:xfrm>
            <a:off x="1009650" y="676275"/>
            <a:ext cx="7123113" cy="923925"/>
          </a:xfrm>
        </p:spPr>
        <p:txBody>
          <a:bodyPr/>
          <a:lstStyle/>
          <a:p>
            <a:pPr algn="ctr"/>
            <a:r>
              <a:rPr lang="lv-LV" smtClean="0"/>
              <a:t>Individuālās konsultācijas</a:t>
            </a:r>
            <a:br>
              <a:rPr lang="lv-LV" smtClean="0"/>
            </a:br>
            <a:r>
              <a:rPr lang="lv-LV" smtClean="0"/>
              <a:t> un</a:t>
            </a:r>
            <a:br>
              <a:rPr lang="lv-LV" smtClean="0"/>
            </a:br>
            <a:r>
              <a:rPr lang="lv-LV" smtClean="0"/>
              <a:t> grupu darbs pie psihologa </a:t>
            </a:r>
          </a:p>
        </p:txBody>
      </p:sp>
      <p:pic>
        <p:nvPicPr>
          <p:cNvPr id="22530" name="Picture 2" descr="C:\Users\agita.vimba\Desktop\Jelgava_romi\CIMG0072.JPG"/>
          <p:cNvPicPr>
            <a:picLocks noGrp="1" noChangeAspect="1" noChangeArrowheads="1"/>
          </p:cNvPicPr>
          <p:nvPr>
            <p:ph sz="half" idx="1"/>
          </p:nvPr>
        </p:nvPicPr>
        <p:blipFill>
          <a:blip r:embed="rId2"/>
          <a:srcRect/>
          <a:stretch>
            <a:fillRect/>
          </a:stretch>
        </p:blipFill>
        <p:spPr>
          <a:xfrm>
            <a:off x="1009650" y="2533650"/>
            <a:ext cx="3471863" cy="2603500"/>
          </a:xfrm>
        </p:spPr>
      </p:pic>
      <p:pic>
        <p:nvPicPr>
          <p:cNvPr id="22531" name="Picture 2"/>
          <p:cNvPicPr>
            <a:picLocks noChangeAspect="1" noChangeArrowheads="1"/>
          </p:cNvPicPr>
          <p:nvPr/>
        </p:nvPicPr>
        <p:blipFill>
          <a:blip r:embed="rId3"/>
          <a:srcRect/>
          <a:stretch>
            <a:fillRect/>
          </a:stretch>
        </p:blipFill>
        <p:spPr bwMode="auto">
          <a:xfrm>
            <a:off x="4586288" y="2565400"/>
            <a:ext cx="3468687" cy="2592388"/>
          </a:xfrm>
          <a:prstGeom prst="rect">
            <a:avLst/>
          </a:prstGeom>
          <a:noFill/>
          <a:ln w="9525">
            <a:noFill/>
            <a:miter lim="800000"/>
            <a:headEnd/>
            <a:tailEnd/>
          </a:ln>
        </p:spPr>
      </p:pic>
      <p:sp>
        <p:nvSpPr>
          <p:cNvPr id="22532" name="Satura vietturis 2"/>
          <p:cNvSpPr>
            <a:spLocks noGrp="1"/>
          </p:cNvSpPr>
          <p:nvPr>
            <p:ph sz="half" idx="2"/>
          </p:nvPr>
        </p:nvSpPr>
        <p:spPr>
          <a:xfrm>
            <a:off x="4586288" y="2420938"/>
            <a:ext cx="3546475" cy="2736850"/>
          </a:xfrm>
        </p:spPr>
        <p:txBody>
          <a:bodyPr/>
          <a:lstStyle/>
          <a:p>
            <a:endParaRPr lang="lv-LV"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Virsraksts 1"/>
          <p:cNvSpPr>
            <a:spLocks noGrp="1"/>
          </p:cNvSpPr>
          <p:nvPr>
            <p:ph type="title"/>
          </p:nvPr>
        </p:nvSpPr>
        <p:spPr>
          <a:xfrm>
            <a:off x="1009650" y="676275"/>
            <a:ext cx="7123113" cy="923925"/>
          </a:xfrm>
        </p:spPr>
        <p:txBody>
          <a:bodyPr/>
          <a:lstStyle/>
          <a:p>
            <a:r>
              <a:rPr lang="lv-LV" smtClean="0"/>
              <a:t>Interešu nodarbības kokapstrādē</a:t>
            </a:r>
          </a:p>
        </p:txBody>
      </p:sp>
      <p:pic>
        <p:nvPicPr>
          <p:cNvPr id="23554" name="Picture 2" descr="C:\Users\agita.vimba\Desktop\Jelgava_romi\Kokapstrādes nodarbība.JPG"/>
          <p:cNvPicPr>
            <a:picLocks noGrp="1" noChangeAspect="1" noChangeArrowheads="1"/>
          </p:cNvPicPr>
          <p:nvPr>
            <p:ph sz="half" idx="1"/>
          </p:nvPr>
        </p:nvPicPr>
        <p:blipFill>
          <a:blip r:embed="rId2"/>
          <a:srcRect/>
          <a:stretch>
            <a:fillRect/>
          </a:stretch>
        </p:blipFill>
        <p:spPr>
          <a:xfrm>
            <a:off x="1098550" y="1484313"/>
            <a:ext cx="3471863" cy="2605087"/>
          </a:xfrm>
        </p:spPr>
      </p:pic>
      <p:pic>
        <p:nvPicPr>
          <p:cNvPr id="23555" name="Picture 3" descr="C:\Users\agita.vimba\Desktop\Jelgava_romi\kokapstrādes nodarbībā.JPG"/>
          <p:cNvPicPr>
            <a:picLocks noGrp="1" noChangeAspect="1" noChangeArrowheads="1"/>
          </p:cNvPicPr>
          <p:nvPr>
            <p:ph sz="half" idx="2"/>
          </p:nvPr>
        </p:nvPicPr>
        <p:blipFill>
          <a:blip r:embed="rId3"/>
          <a:srcRect/>
          <a:stretch>
            <a:fillRect/>
          </a:stretch>
        </p:blipFill>
        <p:spPr>
          <a:xfrm>
            <a:off x="4592638" y="1412875"/>
            <a:ext cx="3470275" cy="2601913"/>
          </a:xfrm>
        </p:spPr>
      </p:pic>
      <p:pic>
        <p:nvPicPr>
          <p:cNvPr id="23556" name="Picture 2"/>
          <p:cNvPicPr>
            <a:picLocks noChangeAspect="1" noChangeArrowheads="1"/>
          </p:cNvPicPr>
          <p:nvPr/>
        </p:nvPicPr>
        <p:blipFill>
          <a:blip r:embed="rId4"/>
          <a:srcRect/>
          <a:stretch>
            <a:fillRect/>
          </a:stretch>
        </p:blipFill>
        <p:spPr bwMode="auto">
          <a:xfrm>
            <a:off x="2987675" y="4076700"/>
            <a:ext cx="3468688" cy="24606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Virsraksts 1"/>
          <p:cNvSpPr>
            <a:spLocks noGrp="1"/>
          </p:cNvSpPr>
          <p:nvPr>
            <p:ph type="title"/>
          </p:nvPr>
        </p:nvSpPr>
        <p:spPr>
          <a:xfrm>
            <a:off x="1009650" y="676275"/>
            <a:ext cx="7123113" cy="923925"/>
          </a:xfrm>
        </p:spPr>
        <p:txBody>
          <a:bodyPr/>
          <a:lstStyle/>
          <a:p>
            <a:r>
              <a:rPr lang="lv-LV" smtClean="0"/>
              <a:t>Interešu nodarbības - šūšana</a:t>
            </a:r>
          </a:p>
        </p:txBody>
      </p:sp>
      <p:pic>
        <p:nvPicPr>
          <p:cNvPr id="24578" name="Picture 3" descr="C:\Users\agita.vimba\Desktop\DSCN1774.JPG"/>
          <p:cNvPicPr>
            <a:picLocks noGrp="1" noChangeAspect="1" noChangeArrowheads="1"/>
          </p:cNvPicPr>
          <p:nvPr>
            <p:ph sz="half" idx="1"/>
          </p:nvPr>
        </p:nvPicPr>
        <p:blipFill>
          <a:blip r:embed="rId2"/>
          <a:srcRect/>
          <a:stretch>
            <a:fillRect/>
          </a:stretch>
        </p:blipFill>
        <p:spPr>
          <a:xfrm>
            <a:off x="971550" y="1628775"/>
            <a:ext cx="3471863" cy="2603500"/>
          </a:xfrm>
        </p:spPr>
      </p:pic>
      <p:pic>
        <p:nvPicPr>
          <p:cNvPr id="24579" name="Picture 4" descr="C:\Users\agita.vimba\Desktop\DSCN1779.JPG"/>
          <p:cNvPicPr>
            <a:picLocks noGrp="1" noChangeAspect="1" noChangeArrowheads="1"/>
          </p:cNvPicPr>
          <p:nvPr>
            <p:ph sz="half" idx="2"/>
          </p:nvPr>
        </p:nvPicPr>
        <p:blipFill>
          <a:blip r:embed="rId3"/>
          <a:srcRect/>
          <a:stretch>
            <a:fillRect/>
          </a:stretch>
        </p:blipFill>
        <p:spPr>
          <a:xfrm>
            <a:off x="4643438" y="1628775"/>
            <a:ext cx="3470275" cy="2603500"/>
          </a:xfrm>
        </p:spPr>
      </p:pic>
      <p:pic>
        <p:nvPicPr>
          <p:cNvPr id="24580" name="Picture 6" descr="C:\Users\agita.vimba\Desktop\DSCN1752.JPG"/>
          <p:cNvPicPr>
            <a:picLocks noChangeAspect="1" noChangeArrowheads="1"/>
          </p:cNvPicPr>
          <p:nvPr/>
        </p:nvPicPr>
        <p:blipFill>
          <a:blip r:embed="rId4"/>
          <a:srcRect/>
          <a:stretch>
            <a:fillRect/>
          </a:stretch>
        </p:blipFill>
        <p:spPr bwMode="auto">
          <a:xfrm>
            <a:off x="2555875" y="4005263"/>
            <a:ext cx="4119563" cy="27368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Virsraksts 1"/>
          <p:cNvSpPr>
            <a:spLocks noGrp="1"/>
          </p:cNvSpPr>
          <p:nvPr>
            <p:ph type="title"/>
          </p:nvPr>
        </p:nvSpPr>
        <p:spPr>
          <a:xfrm>
            <a:off x="539750" y="676275"/>
            <a:ext cx="7920038" cy="923925"/>
          </a:xfrm>
        </p:spPr>
        <p:txBody>
          <a:bodyPr/>
          <a:lstStyle/>
          <a:p>
            <a:r>
              <a:rPr lang="lv-LV" smtClean="0"/>
              <a:t>Interešu nodarbības – radošā māksla</a:t>
            </a:r>
          </a:p>
        </p:txBody>
      </p:sp>
      <p:pic>
        <p:nvPicPr>
          <p:cNvPr id="25602" name="Picture 3" descr="C:\Users\agita.vimba\Desktop\Jelgava_romi\Dolars.JPG"/>
          <p:cNvPicPr>
            <a:picLocks noGrp="1" noChangeAspect="1" noChangeArrowheads="1"/>
          </p:cNvPicPr>
          <p:nvPr>
            <p:ph sz="half" idx="2"/>
          </p:nvPr>
        </p:nvPicPr>
        <p:blipFill>
          <a:blip r:embed="rId2"/>
          <a:srcRect/>
          <a:stretch>
            <a:fillRect/>
          </a:stretch>
        </p:blipFill>
        <p:spPr>
          <a:xfrm>
            <a:off x="4581525" y="1557338"/>
            <a:ext cx="3470275" cy="3003550"/>
          </a:xfrm>
        </p:spPr>
      </p:pic>
      <p:pic>
        <p:nvPicPr>
          <p:cNvPr id="25603" name="Picture 2"/>
          <p:cNvPicPr>
            <a:picLocks noGrp="1" noChangeAspect="1" noChangeArrowheads="1"/>
          </p:cNvPicPr>
          <p:nvPr>
            <p:ph sz="half" idx="1"/>
          </p:nvPr>
        </p:nvPicPr>
        <p:blipFill>
          <a:blip r:embed="rId3"/>
          <a:srcRect/>
          <a:stretch>
            <a:fillRect/>
          </a:stretch>
        </p:blipFill>
        <p:spPr>
          <a:xfrm>
            <a:off x="525463" y="1557338"/>
            <a:ext cx="4060825" cy="3024187"/>
          </a:xfrm>
        </p:spPr>
      </p:pic>
      <p:pic>
        <p:nvPicPr>
          <p:cNvPr id="25604" name="Picture 3" descr="C:\Users\agita.vimba\Desktop\Jelgava_romi\Mākslas nodarbībā.JPG"/>
          <p:cNvPicPr>
            <a:picLocks noChangeAspect="1" noChangeArrowheads="1"/>
          </p:cNvPicPr>
          <p:nvPr/>
        </p:nvPicPr>
        <p:blipFill>
          <a:blip r:embed="rId4"/>
          <a:srcRect/>
          <a:stretch>
            <a:fillRect/>
          </a:stretch>
        </p:blipFill>
        <p:spPr bwMode="auto">
          <a:xfrm>
            <a:off x="2916238" y="4365625"/>
            <a:ext cx="3311525" cy="24923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Virsraksts 1"/>
          <p:cNvSpPr>
            <a:spLocks noGrp="1"/>
          </p:cNvSpPr>
          <p:nvPr>
            <p:ph type="title"/>
          </p:nvPr>
        </p:nvSpPr>
        <p:spPr>
          <a:xfrm>
            <a:off x="1009650" y="676275"/>
            <a:ext cx="7123113" cy="923925"/>
          </a:xfrm>
        </p:spPr>
        <p:txBody>
          <a:bodyPr/>
          <a:lstStyle/>
          <a:p>
            <a:r>
              <a:rPr lang="lv-LV" smtClean="0"/>
              <a:t>Interešu nodarbība-dārkopība</a:t>
            </a:r>
          </a:p>
        </p:txBody>
      </p:sp>
      <p:pic>
        <p:nvPicPr>
          <p:cNvPr id="26626" name="Picture 2" descr="C:\Users\agita.vimba\Desktop\Jelgava_romi\Lauksaimniecības nodarbība.JPG"/>
          <p:cNvPicPr>
            <a:picLocks noGrp="1" noChangeAspect="1" noChangeArrowheads="1"/>
          </p:cNvPicPr>
          <p:nvPr>
            <p:ph sz="half" idx="1"/>
          </p:nvPr>
        </p:nvPicPr>
        <p:blipFill>
          <a:blip r:embed="rId2"/>
          <a:srcRect/>
          <a:stretch>
            <a:fillRect/>
          </a:stretch>
        </p:blipFill>
        <p:spPr>
          <a:xfrm>
            <a:off x="1227138" y="1687513"/>
            <a:ext cx="2840037" cy="2965450"/>
          </a:xfrm>
        </p:spPr>
      </p:pic>
      <p:pic>
        <p:nvPicPr>
          <p:cNvPr id="26627" name="Picture 3" descr="C:\Users\agita.vimba\Desktop\Jelgava_romi\DSCN1735.JPG"/>
          <p:cNvPicPr>
            <a:picLocks noGrp="1" noChangeAspect="1" noChangeArrowheads="1"/>
          </p:cNvPicPr>
          <p:nvPr>
            <p:ph sz="half" idx="2"/>
          </p:nvPr>
        </p:nvPicPr>
        <p:blipFill>
          <a:blip r:embed="rId3"/>
          <a:srcRect/>
          <a:stretch>
            <a:fillRect/>
          </a:stretch>
        </p:blipFill>
        <p:spPr>
          <a:xfrm>
            <a:off x="3348038" y="4005263"/>
            <a:ext cx="2663825" cy="2852737"/>
          </a:xfrm>
        </p:spPr>
      </p:pic>
      <p:pic>
        <p:nvPicPr>
          <p:cNvPr id="26628" name="Picture 4"/>
          <p:cNvPicPr>
            <a:picLocks noChangeAspect="1" noChangeArrowheads="1"/>
          </p:cNvPicPr>
          <p:nvPr/>
        </p:nvPicPr>
        <p:blipFill>
          <a:blip r:embed="rId4"/>
          <a:srcRect/>
          <a:stretch>
            <a:fillRect/>
          </a:stretch>
        </p:blipFill>
        <p:spPr bwMode="auto">
          <a:xfrm>
            <a:off x="4622800" y="1687513"/>
            <a:ext cx="3044825" cy="31099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Virsraksts 1"/>
          <p:cNvSpPr>
            <a:spLocks noGrp="1"/>
          </p:cNvSpPr>
          <p:nvPr>
            <p:ph type="title"/>
          </p:nvPr>
        </p:nvSpPr>
        <p:spPr>
          <a:xfrm>
            <a:off x="1009650" y="676275"/>
            <a:ext cx="7123113" cy="923925"/>
          </a:xfrm>
        </p:spPr>
        <p:txBody>
          <a:bodyPr/>
          <a:lstStyle/>
          <a:p>
            <a:r>
              <a:rPr lang="lv-LV" smtClean="0"/>
              <a:t>Interešu nodarbība- kulinārija</a:t>
            </a:r>
          </a:p>
        </p:txBody>
      </p:sp>
      <p:pic>
        <p:nvPicPr>
          <p:cNvPr id="27650" name="Picture 2" descr="C:\Users\agita.vimba\Desktop\Jelgava_romi\DSCN1015.JPG"/>
          <p:cNvPicPr>
            <a:picLocks noGrp="1" noChangeAspect="1" noChangeArrowheads="1"/>
          </p:cNvPicPr>
          <p:nvPr>
            <p:ph sz="half" idx="1"/>
          </p:nvPr>
        </p:nvPicPr>
        <p:blipFill>
          <a:blip r:embed="rId2"/>
          <a:srcRect/>
          <a:stretch>
            <a:fillRect/>
          </a:stretch>
        </p:blipFill>
        <p:spPr>
          <a:xfrm>
            <a:off x="684213" y="1679575"/>
            <a:ext cx="3802062" cy="2686050"/>
          </a:xfrm>
        </p:spPr>
      </p:pic>
      <p:pic>
        <p:nvPicPr>
          <p:cNvPr id="27651" name="Picture 2" descr="C:\Users\agita.vimba\Desktop\Jelgava_romi\Gatavojamies ziemassvētkiem.JPG"/>
          <p:cNvPicPr>
            <a:picLocks noGrp="1" noChangeAspect="1" noChangeArrowheads="1"/>
          </p:cNvPicPr>
          <p:nvPr>
            <p:ph sz="half" idx="2"/>
          </p:nvPr>
        </p:nvPicPr>
        <p:blipFill>
          <a:blip r:embed="rId3"/>
          <a:srcRect/>
          <a:stretch>
            <a:fillRect/>
          </a:stretch>
        </p:blipFill>
        <p:spPr>
          <a:xfrm>
            <a:off x="3492500" y="4005263"/>
            <a:ext cx="2808288" cy="2736850"/>
          </a:xfrm>
        </p:spPr>
      </p:pic>
      <p:pic>
        <p:nvPicPr>
          <p:cNvPr id="27652" name="Picture 3" descr="C:\Users\agita.vimba\Desktop\ROMI_DOME\DSCN1023.JPG"/>
          <p:cNvPicPr>
            <a:picLocks noChangeAspect="1" noChangeArrowheads="1"/>
          </p:cNvPicPr>
          <p:nvPr/>
        </p:nvPicPr>
        <p:blipFill>
          <a:blip r:embed="rId4"/>
          <a:srcRect/>
          <a:stretch>
            <a:fillRect/>
          </a:stretch>
        </p:blipFill>
        <p:spPr bwMode="auto">
          <a:xfrm>
            <a:off x="4748213" y="1700213"/>
            <a:ext cx="3611562" cy="26654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Virsraksts 1"/>
          <p:cNvSpPr>
            <a:spLocks noGrp="1"/>
          </p:cNvSpPr>
          <p:nvPr>
            <p:ph type="title"/>
          </p:nvPr>
        </p:nvSpPr>
        <p:spPr>
          <a:xfrm>
            <a:off x="1009650" y="676275"/>
            <a:ext cx="7123113" cy="923925"/>
          </a:xfrm>
        </p:spPr>
        <p:txBody>
          <a:bodyPr/>
          <a:lstStyle/>
          <a:p>
            <a:pPr algn="ctr"/>
            <a:r>
              <a:rPr lang="lv-LV" smtClean="0"/>
              <a:t>Darba iemaņu praktizēšana pieaugušajiem</a:t>
            </a:r>
          </a:p>
        </p:txBody>
      </p:sp>
      <p:pic>
        <p:nvPicPr>
          <p:cNvPr id="28674" name="Picture 3" descr="C:\Users\agita.vimba\Desktop\Jelgava_romi\DSCN1726.JPG"/>
          <p:cNvPicPr>
            <a:picLocks noGrp="1" noChangeAspect="1" noChangeArrowheads="1"/>
          </p:cNvPicPr>
          <p:nvPr>
            <p:ph sz="half" idx="2"/>
          </p:nvPr>
        </p:nvPicPr>
        <p:blipFill>
          <a:blip r:embed="rId2"/>
          <a:srcRect/>
          <a:stretch>
            <a:fillRect/>
          </a:stretch>
        </p:blipFill>
        <p:spPr>
          <a:xfrm>
            <a:off x="971550" y="2276475"/>
            <a:ext cx="3509963" cy="3168650"/>
          </a:xfrm>
        </p:spPr>
      </p:pic>
      <p:pic>
        <p:nvPicPr>
          <p:cNvPr id="28675" name="Picture 2" descr="C:\Users\agita.vimba\Desktop\Jelgava_romi\DSCN1729.JPG"/>
          <p:cNvPicPr>
            <a:picLocks noChangeAspect="1" noChangeArrowheads="1"/>
          </p:cNvPicPr>
          <p:nvPr/>
        </p:nvPicPr>
        <p:blipFill>
          <a:blip r:embed="rId3"/>
          <a:srcRect/>
          <a:stretch>
            <a:fillRect/>
          </a:stretch>
        </p:blipFill>
        <p:spPr bwMode="auto">
          <a:xfrm>
            <a:off x="4481513" y="2276475"/>
            <a:ext cx="3690937" cy="3240088"/>
          </a:xfrm>
          <a:prstGeom prst="rect">
            <a:avLst/>
          </a:prstGeom>
          <a:noFill/>
          <a:ln w="9525">
            <a:noFill/>
            <a:miter lim="800000"/>
            <a:headEnd/>
            <a:tailEnd/>
          </a:ln>
        </p:spPr>
      </p:pic>
      <p:sp>
        <p:nvSpPr>
          <p:cNvPr id="28676" name="Satura vietturis 4"/>
          <p:cNvSpPr>
            <a:spLocks noGrp="1"/>
          </p:cNvSpPr>
          <p:nvPr>
            <p:ph sz="half" idx="1"/>
          </p:nvPr>
        </p:nvSpPr>
        <p:spPr>
          <a:xfrm>
            <a:off x="900113" y="2276475"/>
            <a:ext cx="3581400" cy="3240088"/>
          </a:xfrm>
        </p:spPr>
        <p:txBody>
          <a:bodyPr/>
          <a:lstStyle/>
          <a:p>
            <a:endParaRPr lang="lv-LV"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009650" y="404813"/>
            <a:ext cx="7123113" cy="863600"/>
          </a:xfrm>
        </p:spPr>
        <p:txBody>
          <a:bodyPr>
            <a:noAutofit/>
          </a:bodyPr>
          <a:lstStyle/>
          <a:p>
            <a:pPr algn="ctr"/>
            <a:r>
              <a:rPr lang="lv-LV" sz="1700" b="1" smtClean="0">
                <a:latin typeface="Times New Roman" pitchFamily="18" charset="0"/>
                <a:cs typeface="Times New Roman" pitchFamily="18" charset="0"/>
              </a:rPr>
              <a:t>Izglītojoši, informējoši, ģimeni un grupu saliedējoši pasākumi – ekskursijas, svētku svinēšana un kultūras pasākumu apmeklējumi</a:t>
            </a:r>
            <a:endParaRPr lang="lv-LV" smtClean="0"/>
          </a:p>
        </p:txBody>
      </p:sp>
      <p:pic>
        <p:nvPicPr>
          <p:cNvPr id="29698" name="Picture 2" descr="C:\Users\agita.vimba\Desktop\Jelgava_romi\Tērvetes dabas parkā.JPG"/>
          <p:cNvPicPr>
            <a:picLocks noGrp="1" noChangeAspect="1" noChangeArrowheads="1"/>
          </p:cNvPicPr>
          <p:nvPr>
            <p:ph sz="half" idx="1"/>
          </p:nvPr>
        </p:nvPicPr>
        <p:blipFill>
          <a:blip r:embed="rId2"/>
          <a:srcRect/>
          <a:stretch>
            <a:fillRect/>
          </a:stretch>
        </p:blipFill>
        <p:spPr>
          <a:xfrm>
            <a:off x="900113" y="1268413"/>
            <a:ext cx="3471862" cy="2603500"/>
          </a:xfrm>
        </p:spPr>
      </p:pic>
      <p:pic>
        <p:nvPicPr>
          <p:cNvPr id="29699" name="Picture 2" descr="C:\Users\agita.vimba\Desktop\Jelgava_romi\Brunis (1).JPG"/>
          <p:cNvPicPr>
            <a:picLocks noGrp="1" noChangeAspect="1" noChangeArrowheads="1"/>
          </p:cNvPicPr>
          <p:nvPr>
            <p:ph sz="half" idx="2"/>
          </p:nvPr>
        </p:nvPicPr>
        <p:blipFill>
          <a:blip r:embed="rId3"/>
          <a:srcRect/>
          <a:stretch>
            <a:fillRect/>
          </a:stretch>
        </p:blipFill>
        <p:spPr>
          <a:xfrm>
            <a:off x="4572000" y="1268413"/>
            <a:ext cx="3470275" cy="2601912"/>
          </a:xfrm>
        </p:spPr>
      </p:pic>
      <p:pic>
        <p:nvPicPr>
          <p:cNvPr id="29700" name="Picture 3" descr="C:\Users\agita.vimba\Desktop\Jelgava_romi\Ziemassvētki.JPG"/>
          <p:cNvPicPr>
            <a:picLocks noChangeAspect="1" noChangeArrowheads="1"/>
          </p:cNvPicPr>
          <p:nvPr/>
        </p:nvPicPr>
        <p:blipFill>
          <a:blip r:embed="rId4"/>
          <a:srcRect/>
          <a:stretch>
            <a:fillRect/>
          </a:stretch>
        </p:blipFill>
        <p:spPr bwMode="auto">
          <a:xfrm>
            <a:off x="900113" y="4076700"/>
            <a:ext cx="3470275" cy="2603500"/>
          </a:xfrm>
          <a:prstGeom prst="rect">
            <a:avLst/>
          </a:prstGeom>
          <a:noFill/>
          <a:ln w="9525">
            <a:noFill/>
            <a:miter lim="800000"/>
            <a:headEnd/>
            <a:tailEnd/>
          </a:ln>
        </p:spPr>
      </p:pic>
      <p:pic>
        <p:nvPicPr>
          <p:cNvPr id="29701" name="Picture 3" descr="C:\Users\agita.vimba\Desktop\Ekskursija_Zoodārzs.JPG"/>
          <p:cNvPicPr>
            <a:picLocks noChangeAspect="1" noChangeArrowheads="1"/>
          </p:cNvPicPr>
          <p:nvPr/>
        </p:nvPicPr>
        <p:blipFill>
          <a:blip r:embed="rId5"/>
          <a:srcRect/>
          <a:stretch>
            <a:fillRect/>
          </a:stretch>
        </p:blipFill>
        <p:spPr bwMode="auto">
          <a:xfrm>
            <a:off x="4572000" y="4076700"/>
            <a:ext cx="3455988" cy="26035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Virsraksts 1"/>
          <p:cNvSpPr>
            <a:spLocks noGrp="1"/>
          </p:cNvSpPr>
          <p:nvPr>
            <p:ph type="ctrTitle"/>
          </p:nvPr>
        </p:nvSpPr>
        <p:spPr>
          <a:xfrm>
            <a:off x="1009650" y="3306763"/>
            <a:ext cx="7116763" cy="1346200"/>
          </a:xfrm>
        </p:spPr>
        <p:txBody>
          <a:bodyPr/>
          <a:lstStyle/>
          <a:p>
            <a:pPr algn="ctr"/>
            <a:r>
              <a:rPr lang="lv-LV" smtClean="0"/>
              <a:t>Paldies par uzmanību!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Virsraksts 1"/>
          <p:cNvSpPr>
            <a:spLocks noGrp="1"/>
          </p:cNvSpPr>
          <p:nvPr>
            <p:ph type="title"/>
          </p:nvPr>
        </p:nvSpPr>
        <p:spPr>
          <a:xfrm>
            <a:off x="1009650" y="333375"/>
            <a:ext cx="7124700" cy="1727200"/>
          </a:xfrm>
        </p:spPr>
        <p:txBody>
          <a:bodyPr/>
          <a:lstStyle/>
          <a:p>
            <a:pPr algn="ctr"/>
            <a:r>
              <a:rPr lang="lv-LV" smtClean="0"/>
              <a:t/>
            </a:r>
            <a:br>
              <a:rPr lang="lv-LV" smtClean="0"/>
            </a:br>
            <a:r>
              <a:rPr lang="lv-LV" b="1" smtClean="0"/>
              <a:t>Projekta mērķis</a:t>
            </a:r>
          </a:p>
        </p:txBody>
      </p:sp>
      <p:sp>
        <p:nvSpPr>
          <p:cNvPr id="3" name="Satura vietturis 2"/>
          <p:cNvSpPr>
            <a:spLocks noGrp="1"/>
          </p:cNvSpPr>
          <p:nvPr>
            <p:ph idx="1"/>
          </p:nvPr>
        </p:nvSpPr>
        <p:spPr>
          <a:xfrm>
            <a:off x="1009650" y="1989138"/>
            <a:ext cx="7666038" cy="4608512"/>
          </a:xfrm>
        </p:spPr>
        <p:txBody>
          <a:bodyPr>
            <a:normAutofit/>
          </a:bodyPr>
          <a:lstStyle/>
          <a:p>
            <a:pPr marL="0" indent="0" algn="ctr">
              <a:lnSpc>
                <a:spcPct val="80000"/>
              </a:lnSpc>
              <a:buFont typeface="Wingdings 2" pitchFamily="18" charset="2"/>
              <a:buNone/>
            </a:pPr>
            <a:endParaRPr lang="lv-LV" sz="2000" smtClean="0">
              <a:latin typeface="Times New Roman" pitchFamily="18" charset="0"/>
              <a:cs typeface="Times New Roman" pitchFamily="18" charset="0"/>
            </a:endParaRPr>
          </a:p>
          <a:p>
            <a:pPr marL="0" indent="0" algn="ctr">
              <a:lnSpc>
                <a:spcPct val="80000"/>
              </a:lnSpc>
              <a:buFont typeface="Wingdings 2" pitchFamily="18" charset="2"/>
              <a:buNone/>
            </a:pPr>
            <a:endParaRPr lang="lv-LV" sz="2000" smtClean="0">
              <a:latin typeface="Times New Roman" pitchFamily="18" charset="0"/>
              <a:cs typeface="Times New Roman" pitchFamily="18" charset="0"/>
            </a:endParaRPr>
          </a:p>
          <a:p>
            <a:pPr marL="0" indent="0" algn="ctr">
              <a:lnSpc>
                <a:spcPct val="80000"/>
              </a:lnSpc>
              <a:buFont typeface="Wingdings 2" pitchFamily="18" charset="2"/>
              <a:buNone/>
            </a:pPr>
            <a:endParaRPr lang="lv-LV" sz="2000" smtClean="0">
              <a:latin typeface="Times New Roman" pitchFamily="18" charset="0"/>
              <a:cs typeface="Times New Roman" pitchFamily="18" charset="0"/>
            </a:endParaRPr>
          </a:p>
          <a:p>
            <a:pPr marL="0" indent="0" algn="ctr">
              <a:lnSpc>
                <a:spcPct val="80000"/>
              </a:lnSpc>
              <a:buFont typeface="Wingdings 2" pitchFamily="18" charset="2"/>
              <a:buNone/>
            </a:pPr>
            <a:r>
              <a:rPr lang="lv-LV" sz="2600" b="1" smtClean="0">
                <a:latin typeface="Times New Roman" pitchFamily="18" charset="0"/>
                <a:cs typeface="Times New Roman" pitchFamily="18" charset="0"/>
              </a:rPr>
              <a:t>attīstīt jaunu sociālo pakalpojumu Jelgavas pilsētā, lai mazinātu romu tautības pārstāvju sociālo atstumtību, iesaistītu tos izglītību un nodarbinātību veicinošās aktivitātēs, integrētu sabiedrībā</a:t>
            </a:r>
          </a:p>
          <a:p>
            <a:pPr marL="0" indent="0" algn="ctr">
              <a:lnSpc>
                <a:spcPct val="80000"/>
              </a:lnSpc>
              <a:buFont typeface="Wingdings 2" pitchFamily="18" charset="2"/>
              <a:buNone/>
            </a:pPr>
            <a:endParaRPr lang="lv-LV" sz="2000" smtClean="0">
              <a:latin typeface="Times New Roman" pitchFamily="18" charset="0"/>
            </a:endParaRPr>
          </a:p>
          <a:p>
            <a:pPr marL="0" indent="0" algn="ctr">
              <a:lnSpc>
                <a:spcPct val="80000"/>
              </a:lnSpc>
              <a:buFont typeface="Wingdings 2" pitchFamily="18" charset="2"/>
              <a:buNone/>
            </a:pPr>
            <a:endParaRPr lang="lv-LV" sz="1700" smtClean="0">
              <a:latin typeface="Times New Roman" pitchFamily="18" charset="0"/>
              <a:cs typeface="Times New Roman" pitchFamily="18" charset="0"/>
            </a:endParaRPr>
          </a:p>
          <a:p>
            <a:pPr marL="0" indent="0" algn="ctr">
              <a:lnSpc>
                <a:spcPct val="80000"/>
              </a:lnSpc>
              <a:buFont typeface="Wingdings 2" pitchFamily="18" charset="2"/>
              <a:buNone/>
            </a:pPr>
            <a:endParaRPr lang="lv-LV" sz="1700" smtClean="0">
              <a:latin typeface="Times New Roman" pitchFamily="18" charset="0"/>
              <a:cs typeface="Times New Roman" pitchFamily="18" charset="0"/>
            </a:endParaRPr>
          </a:p>
          <a:p>
            <a:pPr marL="0" indent="0" algn="ctr">
              <a:lnSpc>
                <a:spcPct val="80000"/>
              </a:lnSpc>
              <a:buFont typeface="Wingdings 2" pitchFamily="18" charset="2"/>
              <a:buNone/>
            </a:pPr>
            <a:endParaRPr lang="lv-LV" sz="1700" smtClean="0">
              <a:latin typeface="Times New Roman" pitchFamily="18" charset="0"/>
              <a:cs typeface="Times New Roman" pitchFamily="18" charset="0"/>
            </a:endParaRPr>
          </a:p>
          <a:p>
            <a:pPr marL="0" indent="0" algn="ctr">
              <a:lnSpc>
                <a:spcPct val="80000"/>
              </a:lnSpc>
              <a:buFont typeface="Wingdings 2" pitchFamily="18" charset="2"/>
              <a:buNone/>
            </a:pPr>
            <a:r>
              <a:rPr lang="lv-LV" sz="1700" smtClean="0">
                <a:latin typeface="Times New Roman" pitchFamily="18" charset="0"/>
                <a:cs typeface="Times New Roman" pitchFamily="18" charset="0"/>
              </a:rPr>
              <a:t>Nr.1DP/1.4.1.2.4./11/APIA/NVA/065</a:t>
            </a:r>
            <a:endParaRPr lang="lv-LV" sz="2000" smtClean="0">
              <a:latin typeface="Times New Roman" pitchFamily="18" charset="0"/>
            </a:endParaRPr>
          </a:p>
          <a:p>
            <a:pPr marL="0" indent="0" algn="ctr">
              <a:lnSpc>
                <a:spcPct val="80000"/>
              </a:lnSpc>
              <a:buFont typeface="Wingdings 2" pitchFamily="18" charset="2"/>
              <a:buNone/>
            </a:pPr>
            <a:endParaRPr lang="lv-LV" sz="2000" smtClean="0">
              <a:latin typeface="Times New Roman" pitchFamily="18" charset="0"/>
            </a:endParaRPr>
          </a:p>
          <a:p>
            <a:pPr marL="0" indent="0" algn="ctr">
              <a:lnSpc>
                <a:spcPct val="80000"/>
              </a:lnSpc>
              <a:buFont typeface="Wingdings 2" pitchFamily="18" charset="2"/>
              <a:buNone/>
            </a:pPr>
            <a:endParaRPr lang="lv-LV" sz="20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Virsraksts 1"/>
          <p:cNvSpPr>
            <a:spLocks noGrp="1"/>
          </p:cNvSpPr>
          <p:nvPr>
            <p:ph type="title"/>
          </p:nvPr>
        </p:nvSpPr>
        <p:spPr/>
        <p:txBody>
          <a:bodyPr/>
          <a:lstStyle/>
          <a:p>
            <a:pPr algn="ctr"/>
            <a:r>
              <a:rPr lang="lv-LV" b="1" smtClean="0"/>
              <a:t>Projekta mērķa grupa</a:t>
            </a:r>
          </a:p>
        </p:txBody>
      </p:sp>
      <p:sp>
        <p:nvSpPr>
          <p:cNvPr id="15362" name="Satura vietturis 2"/>
          <p:cNvSpPr>
            <a:spLocks noGrp="1"/>
          </p:cNvSpPr>
          <p:nvPr>
            <p:ph idx="1"/>
          </p:nvPr>
        </p:nvSpPr>
        <p:spPr/>
        <p:txBody>
          <a:bodyPr/>
          <a:lstStyle/>
          <a:p>
            <a:pPr marL="0" indent="0">
              <a:buFont typeface="Wingdings 2" pitchFamily="18" charset="2"/>
              <a:buNone/>
            </a:pPr>
            <a:r>
              <a:rPr lang="lv-LV" b="1" smtClean="0"/>
              <a:t>20 Jelgavas pilsētā dzīvojošas romu tautības ģimenes ar pirmsskolas un skolas vecuma bērniem, kopā 60 personas</a:t>
            </a:r>
          </a:p>
          <a:p>
            <a:pPr marL="0" indent="0">
              <a:buFont typeface="Wingdings 2" pitchFamily="18" charset="2"/>
              <a:buNone/>
            </a:pPr>
            <a:endParaRPr lang="lv-LV" b="1" smtClean="0"/>
          </a:p>
          <a:p>
            <a:pPr marL="0" indent="0">
              <a:buFont typeface="Wingdings 2" pitchFamily="18" charset="2"/>
              <a:buNone/>
            </a:pPr>
            <a:r>
              <a:rPr lang="lv-LV" b="1" smtClean="0"/>
              <a:t>2012. gadā projekta aktivitātēs iesaistījās 10 ģimenes – 11 pieaugušas personas un 16 skolas un pirmsskolas vecuma bērni.</a:t>
            </a:r>
          </a:p>
          <a:p>
            <a:pPr marL="0" indent="0">
              <a:buFont typeface="Wingdings 2" pitchFamily="18" charset="2"/>
              <a:buNone/>
            </a:pPr>
            <a:r>
              <a:rPr lang="lv-LV" b="1" smtClean="0"/>
              <a:t>2013. gada februārī iesaistījušās vēl 10 ģimenes ar bērniem</a:t>
            </a:r>
          </a:p>
          <a:p>
            <a:pPr marL="0" indent="0">
              <a:buFont typeface="Wingdings 2" pitchFamily="18" charset="2"/>
              <a:buNone/>
            </a:pPr>
            <a:endParaRPr lang="lv-LV" b="1" smtClean="0"/>
          </a:p>
          <a:p>
            <a:pPr marL="0" indent="0" algn="ctr">
              <a:buFont typeface="Wingdings 2" pitchFamily="18" charset="2"/>
              <a:buNone/>
            </a:pPr>
            <a:r>
              <a:rPr lang="lv-LV" sz="1700" smtClean="0">
                <a:latin typeface="Times New Roman" pitchFamily="18" charset="0"/>
                <a:cs typeface="Times New Roman" pitchFamily="18" charset="0"/>
              </a:rPr>
              <a:t>Nr.1DP/1.4.1.2.4./11/APIA/NVA/065</a:t>
            </a:r>
            <a:endParaRPr lang="lv-LV" sz="2000" smtClean="0">
              <a:latin typeface="Times New Roman" pitchFamily="18" charset="0"/>
            </a:endParaRPr>
          </a:p>
          <a:p>
            <a:pPr marL="0" indent="0">
              <a:buFont typeface="Wingdings 2" pitchFamily="18" charset="2"/>
              <a:buNone/>
            </a:pPr>
            <a:endParaRPr lang="lv-LV" b="1"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Virsraksts 1"/>
          <p:cNvSpPr>
            <a:spLocks noGrp="1"/>
          </p:cNvSpPr>
          <p:nvPr>
            <p:ph type="title"/>
          </p:nvPr>
        </p:nvSpPr>
        <p:spPr>
          <a:xfrm>
            <a:off x="684213" y="476250"/>
            <a:ext cx="8135937" cy="1123950"/>
          </a:xfrm>
        </p:spPr>
        <p:txBody>
          <a:bodyPr/>
          <a:lstStyle/>
          <a:p>
            <a:pPr algn="ctr"/>
            <a:r>
              <a:rPr lang="lv-LV" sz="2800" b="1" smtClean="0"/>
              <a:t>Romu tautības pārstāvju identificētās un risināmās problēmas</a:t>
            </a:r>
          </a:p>
        </p:txBody>
      </p:sp>
      <p:sp>
        <p:nvSpPr>
          <p:cNvPr id="3" name="Satura vietturis 2"/>
          <p:cNvSpPr>
            <a:spLocks noGrp="1"/>
          </p:cNvSpPr>
          <p:nvPr>
            <p:ph idx="1"/>
          </p:nvPr>
        </p:nvSpPr>
        <p:spPr>
          <a:xfrm>
            <a:off x="684213" y="1773238"/>
            <a:ext cx="7920037" cy="4824412"/>
          </a:xfrm>
        </p:spPr>
        <p:txBody>
          <a:bodyPr>
            <a:normAutofit/>
          </a:bodyPr>
          <a:lstStyle/>
          <a:p>
            <a:pPr algn="just">
              <a:spcAft>
                <a:spcPct val="0"/>
              </a:spcAft>
              <a:buFont typeface="Symbol" pitchFamily="18" charset="2"/>
              <a:buChar char=""/>
              <a:tabLst>
                <a:tab pos="768350" algn="l"/>
              </a:tabLst>
            </a:pPr>
            <a:r>
              <a:rPr lang="lv-LV" sz="2400" smtClean="0">
                <a:latin typeface="Times New Roman" pitchFamily="18" charset="0"/>
                <a:cs typeface="Times New Roman" pitchFamily="18" charset="0"/>
              </a:rPr>
              <a:t>zems izglītības un sociālo prasmju līmenis;</a:t>
            </a:r>
          </a:p>
          <a:p>
            <a:pPr algn="just">
              <a:spcAft>
                <a:spcPct val="0"/>
              </a:spcAft>
              <a:buFont typeface="Symbol" pitchFamily="18" charset="2"/>
              <a:buChar char=""/>
              <a:tabLst>
                <a:tab pos="768350" algn="l"/>
              </a:tabLst>
            </a:pPr>
            <a:r>
              <a:rPr lang="lv-LV" sz="2400" smtClean="0">
                <a:latin typeface="Times New Roman" pitchFamily="18" charset="0"/>
                <a:cs typeface="Times New Roman" pitchFamily="18" charset="0"/>
              </a:rPr>
              <a:t>nepietiekamas iemaņas pieaugušajiem atbalstīt bērnu skolas gaitās un dažādu prasmju attīstīšanu;</a:t>
            </a:r>
          </a:p>
          <a:p>
            <a:pPr algn="just">
              <a:spcAft>
                <a:spcPct val="0"/>
              </a:spcAft>
              <a:buFont typeface="Symbol" pitchFamily="18" charset="2"/>
              <a:buChar char=""/>
              <a:tabLst>
                <a:tab pos="768350" algn="l"/>
              </a:tabLst>
            </a:pPr>
            <a:r>
              <a:rPr lang="lv-LV" sz="2400" smtClean="0">
                <a:latin typeface="Times New Roman" pitchFamily="18" charset="0"/>
                <a:cs typeface="Times New Roman" pitchFamily="18" charset="0"/>
              </a:rPr>
              <a:t>grūtības integrēties skolu un darba vidē;</a:t>
            </a:r>
          </a:p>
          <a:p>
            <a:pPr algn="just">
              <a:spcAft>
                <a:spcPct val="0"/>
              </a:spcAft>
              <a:buFont typeface="Symbol" pitchFamily="18" charset="2"/>
              <a:buChar char=""/>
              <a:tabLst>
                <a:tab pos="768350" algn="l"/>
              </a:tabLst>
            </a:pPr>
            <a:r>
              <a:rPr lang="lv-LV" sz="2400" smtClean="0">
                <a:latin typeface="Times New Roman" pitchFamily="18" charset="0"/>
                <a:cs typeface="Times New Roman" pitchFamily="18" charset="0"/>
              </a:rPr>
              <a:t>bērnu un pieaugušo sociālo atstumtība no paaudžu paaudzē;</a:t>
            </a:r>
          </a:p>
          <a:p>
            <a:pPr algn="just">
              <a:spcAft>
                <a:spcPct val="0"/>
              </a:spcAft>
              <a:buFont typeface="Symbol" pitchFamily="18" charset="2"/>
              <a:buChar char=""/>
              <a:tabLst>
                <a:tab pos="768350" algn="l"/>
              </a:tabLst>
            </a:pPr>
            <a:r>
              <a:rPr lang="lv-LV" sz="2400" smtClean="0">
                <a:latin typeface="Times New Roman" pitchFamily="18" charset="0"/>
                <a:cs typeface="Times New Roman" pitchFamily="18" charset="0"/>
              </a:rPr>
              <a:t>ierobežotas personu iespējas apgūt profesionālas iemaņas un stāties darba attiecībās zems pamatzināšanu līmenis;</a:t>
            </a:r>
          </a:p>
          <a:p>
            <a:pPr algn="just">
              <a:spcAft>
                <a:spcPct val="0"/>
              </a:spcAft>
              <a:buFont typeface="Symbol" pitchFamily="18" charset="2"/>
              <a:buChar char=""/>
              <a:tabLst>
                <a:tab pos="768350" algn="l"/>
              </a:tabLst>
            </a:pPr>
            <a:r>
              <a:rPr lang="lv-LV" sz="2400" smtClean="0">
                <a:latin typeface="Times New Roman" pitchFamily="18" charset="0"/>
                <a:cs typeface="Times New Roman" pitchFamily="18" charset="0"/>
              </a:rPr>
              <a:t>veselības problēmas;</a:t>
            </a:r>
          </a:p>
          <a:p>
            <a:pPr algn="just">
              <a:spcAft>
                <a:spcPct val="0"/>
              </a:spcAft>
              <a:buFont typeface="Symbol" pitchFamily="18" charset="2"/>
              <a:buChar char=""/>
              <a:tabLst>
                <a:tab pos="768350" algn="l"/>
              </a:tabLst>
            </a:pPr>
            <a:r>
              <a:rPr lang="lv-LV" sz="2400" smtClean="0">
                <a:latin typeface="Times New Roman" pitchFamily="18" charset="0"/>
                <a:cs typeface="Times New Roman" pitchFamily="18" charset="0"/>
              </a:rPr>
              <a:t>nabadzība. </a:t>
            </a:r>
          </a:p>
          <a:p>
            <a:pPr algn="ctr">
              <a:buFont typeface="Wingdings 2" pitchFamily="18" charset="2"/>
              <a:buNone/>
              <a:tabLst>
                <a:tab pos="768350" algn="l"/>
              </a:tabLst>
            </a:pPr>
            <a:r>
              <a:rPr lang="lv-LV" sz="2400" smtClean="0">
                <a:latin typeface="Times New Roman" pitchFamily="18" charset="0"/>
                <a:cs typeface="Times New Roman" pitchFamily="18" charset="0"/>
              </a:rPr>
              <a:t>        </a:t>
            </a:r>
          </a:p>
          <a:p>
            <a:pPr algn="ctr">
              <a:buFont typeface="Wingdings 2" pitchFamily="18" charset="2"/>
              <a:buNone/>
              <a:tabLst>
                <a:tab pos="768350" algn="l"/>
              </a:tabLst>
            </a:pPr>
            <a:r>
              <a:rPr lang="lv-LV" sz="2400" smtClean="0">
                <a:latin typeface="Times New Roman" pitchFamily="18" charset="0"/>
                <a:cs typeface="Times New Roman" pitchFamily="18" charset="0"/>
              </a:rPr>
              <a:t>  </a:t>
            </a:r>
            <a:r>
              <a:rPr lang="lv-LV" sz="1700" smtClean="0">
                <a:latin typeface="Times New Roman" pitchFamily="18" charset="0"/>
                <a:cs typeface="Times New Roman" pitchFamily="18" charset="0"/>
              </a:rPr>
              <a:t>Nr.1DP/1.4.1.2.4./11/APIA/NVA/065</a:t>
            </a:r>
            <a:endParaRPr lang="lv-LV" sz="2000" smtClean="0">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Virsraksts 1"/>
          <p:cNvSpPr>
            <a:spLocks noGrp="1"/>
          </p:cNvSpPr>
          <p:nvPr>
            <p:ph type="title"/>
          </p:nvPr>
        </p:nvSpPr>
        <p:spPr>
          <a:xfrm>
            <a:off x="684213" y="333375"/>
            <a:ext cx="7848600" cy="1366838"/>
          </a:xfrm>
        </p:spPr>
        <p:txBody>
          <a:bodyPr/>
          <a:lstStyle/>
          <a:p>
            <a:pPr algn="ctr"/>
            <a:r>
              <a:rPr lang="lv-LV" sz="2800" b="1" smtClean="0"/>
              <a:t>Projekta ietvaros piedāvātie risinājumi romu tautības pārstāvjiem Jelgavas pilsētā</a:t>
            </a:r>
          </a:p>
        </p:txBody>
      </p:sp>
      <p:sp>
        <p:nvSpPr>
          <p:cNvPr id="3" name="Teksta vietturis 2"/>
          <p:cNvSpPr>
            <a:spLocks noGrp="1"/>
          </p:cNvSpPr>
          <p:nvPr>
            <p:ph type="body" idx="1"/>
          </p:nvPr>
        </p:nvSpPr>
        <p:spPr>
          <a:xfrm>
            <a:off x="1009650" y="2060575"/>
            <a:ext cx="7116763" cy="4105275"/>
          </a:xfrm>
        </p:spPr>
        <p:txBody>
          <a:bodyPr>
            <a:noAutofit/>
          </a:bodyPr>
          <a:lstStyle/>
          <a:p>
            <a:pPr marL="342900" indent="-342900" algn="just">
              <a:spcAft>
                <a:spcPct val="0"/>
              </a:spcAft>
              <a:buFont typeface="Symbol" pitchFamily="18" charset="2"/>
              <a:buChar char=""/>
              <a:tabLst>
                <a:tab pos="615950" algn="l"/>
              </a:tabLst>
            </a:pPr>
            <a:r>
              <a:rPr lang="lv-LV" sz="2400" smtClean="0">
                <a:solidFill>
                  <a:srgbClr val="404040"/>
                </a:solidFill>
                <a:latin typeface="Times New Roman" pitchFamily="18" charset="0"/>
                <a:cs typeface="Times New Roman" pitchFamily="18" charset="0"/>
              </a:rPr>
              <a:t>atbalsts un palīdzība bērnu iekļaušanai skolas vidē /vispārējās izglītības sistēmā, kas veicinātu interešu, sociālo iemaņu un prasmju veidošanos un integrāciju sabiedrībā;</a:t>
            </a:r>
          </a:p>
          <a:p>
            <a:pPr marL="342900" indent="-342900" algn="just">
              <a:spcAft>
                <a:spcPct val="0"/>
              </a:spcAft>
              <a:buFont typeface="Symbol" pitchFamily="18" charset="2"/>
              <a:buChar char=""/>
              <a:tabLst>
                <a:tab pos="615950" algn="l"/>
              </a:tabLst>
            </a:pPr>
            <a:r>
              <a:rPr lang="lv-LV" sz="2400" smtClean="0">
                <a:solidFill>
                  <a:srgbClr val="404040"/>
                </a:solidFill>
                <a:latin typeface="Times New Roman" pitchFamily="18" charset="0"/>
                <a:cs typeface="Times New Roman" pitchFamily="18" charset="0"/>
              </a:rPr>
              <a:t>bērnu vecākiem – konsultatīvs speciālistu atbalsts;</a:t>
            </a:r>
          </a:p>
          <a:p>
            <a:pPr marL="342900" indent="-342900" algn="just">
              <a:spcAft>
                <a:spcPct val="0"/>
              </a:spcAft>
              <a:buFont typeface="Symbol" pitchFamily="18" charset="2"/>
              <a:buChar char=""/>
              <a:tabLst>
                <a:tab pos="615950" algn="l"/>
              </a:tabLst>
            </a:pPr>
            <a:r>
              <a:rPr lang="lv-LV" sz="2400" smtClean="0">
                <a:solidFill>
                  <a:srgbClr val="404040"/>
                </a:solidFill>
                <a:latin typeface="Times New Roman" pitchFamily="18" charset="0"/>
                <a:cs typeface="Times New Roman" pitchFamily="18" charset="0"/>
              </a:rPr>
              <a:t>bērniem – interešu nodarbības kopā ar vecākiem;</a:t>
            </a:r>
          </a:p>
          <a:p>
            <a:pPr marL="342900" indent="-342900" algn="just">
              <a:spcAft>
                <a:spcPct val="0"/>
              </a:spcAft>
              <a:buFont typeface="Symbol" pitchFamily="18" charset="2"/>
              <a:buChar char=""/>
              <a:tabLst>
                <a:tab pos="615950" algn="l"/>
              </a:tabLst>
            </a:pPr>
            <a:r>
              <a:rPr lang="lv-LV" sz="2400" smtClean="0">
                <a:solidFill>
                  <a:srgbClr val="404040"/>
                </a:solidFill>
                <a:latin typeface="Times New Roman" pitchFamily="18" charset="0"/>
                <a:cs typeface="Times New Roman" pitchFamily="18" charset="0"/>
              </a:rPr>
              <a:t>ģimenei – kopīgi pavadīts laiks, kurā iegūta pozitīva attiecību pieredze, paplašināts redzesloks un zināšanas;</a:t>
            </a:r>
          </a:p>
          <a:p>
            <a:pPr marL="342900" indent="-342900" algn="ctr">
              <a:tabLst>
                <a:tab pos="615950" algn="l"/>
              </a:tabLst>
            </a:pPr>
            <a:r>
              <a:rPr lang="lv-LV" sz="2400" smtClean="0">
                <a:solidFill>
                  <a:srgbClr val="404040"/>
                </a:solidFill>
                <a:latin typeface="Times New Roman" pitchFamily="18" charset="0"/>
                <a:cs typeface="Times New Roman" pitchFamily="18" charset="0"/>
              </a:rPr>
              <a:t> </a:t>
            </a:r>
            <a:r>
              <a:rPr lang="lv-LV" sz="1700" smtClean="0">
                <a:solidFill>
                  <a:srgbClr val="404040"/>
                </a:solidFill>
                <a:latin typeface="Times New Roman" pitchFamily="18" charset="0"/>
                <a:cs typeface="Times New Roman" pitchFamily="18" charset="0"/>
              </a:rPr>
              <a:t>Nr.1DP/1.4.1.2.4./11/APIA/NVA/065</a:t>
            </a:r>
            <a:endParaRPr lang="lv-LV" sz="2000" smtClean="0">
              <a:solidFill>
                <a:srgbClr val="404040"/>
              </a:solidFill>
              <a:latin typeface="Times New Roman" pitchFamily="18" charset="0"/>
            </a:endParaRPr>
          </a:p>
          <a:p>
            <a:pPr marL="342900" indent="-342900" algn="just">
              <a:spcAft>
                <a:spcPct val="0"/>
              </a:spcAft>
              <a:tabLst>
                <a:tab pos="615950" algn="l"/>
              </a:tabLst>
            </a:pPr>
            <a:endParaRPr lang="lv-LV" sz="2400" smtClean="0">
              <a:solidFill>
                <a:srgbClr val="40404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Virsraksts 1"/>
          <p:cNvSpPr>
            <a:spLocks noGrp="1"/>
          </p:cNvSpPr>
          <p:nvPr>
            <p:ph type="title"/>
          </p:nvPr>
        </p:nvSpPr>
        <p:spPr>
          <a:xfrm>
            <a:off x="1009650" y="476250"/>
            <a:ext cx="7116763" cy="1439863"/>
          </a:xfrm>
        </p:spPr>
        <p:txBody>
          <a:bodyPr/>
          <a:lstStyle/>
          <a:p>
            <a:pPr algn="ctr"/>
            <a:r>
              <a:rPr lang="lv-LV" sz="2800" b="1" smtClean="0"/>
              <a:t>Projekta ietvaros piedāvātie risinājumi romu tautības pārstāvjiem Jelgavas pilsētā</a:t>
            </a:r>
            <a:endParaRPr lang="lv-LV" smtClean="0"/>
          </a:p>
        </p:txBody>
      </p:sp>
      <p:sp>
        <p:nvSpPr>
          <p:cNvPr id="3" name="Teksta vietturis 2"/>
          <p:cNvSpPr>
            <a:spLocks noGrp="1"/>
          </p:cNvSpPr>
          <p:nvPr>
            <p:ph type="body" idx="1"/>
          </p:nvPr>
        </p:nvSpPr>
        <p:spPr>
          <a:xfrm>
            <a:off x="1009650" y="1989138"/>
            <a:ext cx="7116763" cy="4752975"/>
          </a:xfrm>
        </p:spPr>
        <p:txBody>
          <a:bodyPr/>
          <a:lstStyle/>
          <a:p>
            <a:pPr marL="342900" indent="-342900" algn="just">
              <a:spcAft>
                <a:spcPct val="0"/>
              </a:spcAft>
              <a:buFont typeface="Symbol" pitchFamily="18" charset="2"/>
              <a:buChar char=""/>
              <a:tabLst>
                <a:tab pos="615950" algn="l"/>
              </a:tabLst>
            </a:pPr>
            <a:r>
              <a:rPr lang="lv-LV" sz="2200" smtClean="0">
                <a:solidFill>
                  <a:srgbClr val="404040"/>
                </a:solidFill>
                <a:latin typeface="Times New Roman" pitchFamily="18" charset="0"/>
                <a:cs typeface="Times New Roman" pitchFamily="18" charset="0"/>
              </a:rPr>
              <a:t>pieaugušajiem - iespēju apgūt lasīšanas, rakstīšanas, higiēnas un  pašaprūpes iemaņas, sadzīves un bērnu audzināšanā nepieciešamās prasmes;</a:t>
            </a:r>
          </a:p>
          <a:p>
            <a:pPr marL="342900" indent="-342900" algn="just">
              <a:spcAft>
                <a:spcPct val="0"/>
              </a:spcAft>
              <a:buFont typeface="Symbol" pitchFamily="18" charset="2"/>
              <a:buChar char=""/>
              <a:tabLst>
                <a:tab pos="615950" algn="l"/>
              </a:tabLst>
            </a:pPr>
            <a:r>
              <a:rPr lang="lv-LV" sz="2200" smtClean="0">
                <a:solidFill>
                  <a:srgbClr val="404040"/>
                </a:solidFill>
                <a:latin typeface="Times New Roman" pitchFamily="18" charset="0"/>
                <a:cs typeface="Times New Roman" pitchFamily="18" charset="0"/>
              </a:rPr>
              <a:t>pieaugušajiem kopā ar bērniem – iespēja pilnveidot savas līdzšinējās prasmes vai veicināt jaunas intereses par atsevišķu nodarbošanos, piemēram, tādas kā apģērbu un kurpju labošana, mūzika, dārzkopība un lauksaimniecība, daiļamatniecība, ko būtu iespējams turpmāk izmantot ienākumu gūšanai;</a:t>
            </a:r>
          </a:p>
          <a:p>
            <a:pPr marL="342900" indent="-342900" algn="just">
              <a:spcAft>
                <a:spcPct val="0"/>
              </a:spcAft>
              <a:buFont typeface="Symbol" pitchFamily="18" charset="2"/>
              <a:buChar char=""/>
              <a:tabLst>
                <a:tab pos="615950" algn="l"/>
              </a:tabLst>
            </a:pPr>
            <a:r>
              <a:rPr lang="lv-LV" sz="2200" smtClean="0">
                <a:solidFill>
                  <a:srgbClr val="404040"/>
                </a:solidFill>
                <a:latin typeface="Times New Roman" pitchFamily="18" charset="0"/>
                <a:cs typeface="Times New Roman" pitchFamily="18" charset="0"/>
              </a:rPr>
              <a:t>pieaugušajiem – iespēja pielietot praksē savas jauniegūtās prasmes un sadarbībā ar iespējamiem darba devējiem iegūt pozitīvu pieredzi darba iemaņu praktizēšanā.</a:t>
            </a:r>
          </a:p>
          <a:p>
            <a:pPr marL="342900" indent="-342900" algn="ctr">
              <a:tabLst>
                <a:tab pos="615950" algn="l"/>
              </a:tabLst>
            </a:pPr>
            <a:r>
              <a:rPr lang="lv-LV" sz="1600" smtClean="0">
                <a:solidFill>
                  <a:srgbClr val="404040"/>
                </a:solidFill>
                <a:latin typeface="Times New Roman" pitchFamily="18" charset="0"/>
                <a:cs typeface="Times New Roman" pitchFamily="18" charset="0"/>
              </a:rPr>
              <a:t>Nr.1DP/1.4.1.2.4./11/APIA/NVA/065</a:t>
            </a:r>
            <a:endParaRPr lang="lv-LV" sz="1900" smtClean="0">
              <a:solidFill>
                <a:srgbClr val="404040"/>
              </a:solidFill>
              <a:latin typeface="Times New Roman" pitchFamily="18" charset="0"/>
            </a:endParaRPr>
          </a:p>
          <a:p>
            <a:pPr marL="342900" indent="-342900" algn="just">
              <a:spcAft>
                <a:spcPct val="0"/>
              </a:spcAft>
              <a:tabLst>
                <a:tab pos="615950" algn="l"/>
              </a:tabLst>
            </a:pPr>
            <a:endParaRPr lang="lv-LV" sz="2200" smtClean="0">
              <a:solidFill>
                <a:srgbClr val="404040"/>
              </a:solidFill>
              <a:latin typeface="Times New Roman" pitchFamily="18" charset="0"/>
              <a:cs typeface="Times New Roman" pitchFamily="18" charset="0"/>
            </a:endParaRPr>
          </a:p>
          <a:p>
            <a:pPr marL="342900" indent="-342900">
              <a:tabLst>
                <a:tab pos="615950" algn="l"/>
              </a:tabLst>
            </a:pPr>
            <a:endParaRPr lang="lv-LV" sz="1700" smtClean="0">
              <a:solidFill>
                <a:srgbClr val="40404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Virsraksts 1"/>
          <p:cNvSpPr>
            <a:spLocks noGrp="1"/>
          </p:cNvSpPr>
          <p:nvPr>
            <p:ph type="title"/>
          </p:nvPr>
        </p:nvSpPr>
        <p:spPr>
          <a:xfrm>
            <a:off x="1009650" y="676275"/>
            <a:ext cx="7124700" cy="665163"/>
          </a:xfrm>
        </p:spPr>
        <p:txBody>
          <a:bodyPr/>
          <a:lstStyle/>
          <a:p>
            <a:pPr algn="ctr"/>
            <a:r>
              <a:rPr lang="lv-LV" smtClean="0"/>
              <a:t>Projekta aktivitātes:</a:t>
            </a:r>
          </a:p>
        </p:txBody>
      </p:sp>
      <p:sp>
        <p:nvSpPr>
          <p:cNvPr id="3" name="Satura vietturis 2"/>
          <p:cNvSpPr>
            <a:spLocks noGrp="1"/>
          </p:cNvSpPr>
          <p:nvPr>
            <p:ph idx="1"/>
          </p:nvPr>
        </p:nvSpPr>
        <p:spPr>
          <a:xfrm>
            <a:off x="1009650" y="1268413"/>
            <a:ext cx="7124700" cy="5400675"/>
          </a:xfrm>
        </p:spPr>
        <p:txBody>
          <a:bodyPr>
            <a:normAutofit/>
          </a:bodyPr>
          <a:lstStyle/>
          <a:p>
            <a:pPr>
              <a:lnSpc>
                <a:spcPct val="80000"/>
              </a:lnSpc>
            </a:pPr>
            <a:r>
              <a:rPr lang="lv-LV" sz="1700" b="1" smtClean="0">
                <a:latin typeface="Times New Roman" pitchFamily="18" charset="0"/>
                <a:cs typeface="Times New Roman" pitchFamily="18" charset="0"/>
              </a:rPr>
              <a:t>Sociālās rehabilitācijas un analfabētisma mazināšanas programmas izstrāde </a:t>
            </a:r>
          </a:p>
          <a:p>
            <a:pPr>
              <a:lnSpc>
                <a:spcPct val="80000"/>
              </a:lnSpc>
            </a:pPr>
            <a:r>
              <a:rPr lang="lv-LV" sz="1700" b="1" smtClean="0">
                <a:latin typeface="Times New Roman" pitchFamily="18" charset="0"/>
                <a:cs typeface="Times New Roman" pitchFamily="18" charset="0"/>
              </a:rPr>
              <a:t>Sociālās rehabilitācijas un analfabētisma mazināšanas programmas īstenošana (10 mēneši)</a:t>
            </a:r>
          </a:p>
          <a:p>
            <a:pPr>
              <a:lnSpc>
                <a:spcPct val="80000"/>
              </a:lnSpc>
            </a:pPr>
            <a:r>
              <a:rPr lang="lv-LV" sz="1700" b="1" smtClean="0">
                <a:latin typeface="Times New Roman" pitchFamily="18" charset="0"/>
                <a:cs typeface="Times New Roman" pitchFamily="18" charset="0"/>
              </a:rPr>
              <a:t>atbalsta konsultācijas mājas darbu sagatavošanā un skolas prasību skaidrojumā</a:t>
            </a:r>
          </a:p>
          <a:p>
            <a:pPr>
              <a:lnSpc>
                <a:spcPct val="80000"/>
              </a:lnSpc>
            </a:pPr>
            <a:r>
              <a:rPr lang="lv-LV" sz="1700" b="1" smtClean="0">
                <a:latin typeface="Times New Roman" pitchFamily="18" charset="0"/>
                <a:cs typeface="Times New Roman" pitchFamily="18" charset="0"/>
              </a:rPr>
              <a:t>sadzīves un mājsaimniecības prasmju nodarbības bērniem un pieaugušajiem</a:t>
            </a:r>
          </a:p>
          <a:p>
            <a:pPr>
              <a:lnSpc>
                <a:spcPct val="80000"/>
              </a:lnSpc>
            </a:pPr>
            <a:r>
              <a:rPr lang="lv-LV" sz="1700" b="1" smtClean="0">
                <a:latin typeface="Times New Roman" pitchFamily="18" charset="0"/>
              </a:rPr>
              <a:t>interešu nodarbības bērniem un pieaugušajiem( kokapstrāde, kulinārija, šūšana, dārzkopība, mūzika, radošā māksla)</a:t>
            </a:r>
          </a:p>
          <a:p>
            <a:pPr>
              <a:lnSpc>
                <a:spcPct val="80000"/>
              </a:lnSpc>
            </a:pPr>
            <a:r>
              <a:rPr lang="lv-LV" sz="1700" b="1" smtClean="0">
                <a:latin typeface="Times New Roman" pitchFamily="18" charset="0"/>
              </a:rPr>
              <a:t>Speciālistu lekcijas pieaugušajiem</a:t>
            </a:r>
          </a:p>
          <a:p>
            <a:pPr>
              <a:lnSpc>
                <a:spcPct val="80000"/>
              </a:lnSpc>
            </a:pPr>
            <a:r>
              <a:rPr lang="lv-LV" sz="1700" b="1" smtClean="0">
                <a:latin typeface="Times New Roman" pitchFamily="18" charset="0"/>
              </a:rPr>
              <a:t>Lasīšanas un rakstīšanas nodarbības pieaugušajiem analfabētisma mazināšanai</a:t>
            </a:r>
          </a:p>
          <a:p>
            <a:pPr>
              <a:lnSpc>
                <a:spcPct val="80000"/>
              </a:lnSpc>
            </a:pPr>
            <a:r>
              <a:rPr lang="lv-LV" sz="1700" b="1" smtClean="0">
                <a:latin typeface="Times New Roman" pitchFamily="18" charset="0"/>
              </a:rPr>
              <a:t>Darba iemaņu praktizēšana pieaugušajiem</a:t>
            </a:r>
          </a:p>
          <a:p>
            <a:pPr>
              <a:lnSpc>
                <a:spcPct val="80000"/>
              </a:lnSpc>
            </a:pPr>
            <a:r>
              <a:rPr lang="lv-LV" sz="1700" b="1" smtClean="0">
                <a:latin typeface="Times New Roman" pitchFamily="18" charset="0"/>
                <a:cs typeface="Times New Roman" pitchFamily="18" charset="0"/>
              </a:rPr>
              <a:t>Izglītojoši, informējoši, ģimeni un grupu saliedējoši pasākumi (ekskursijas, kultūras pasākumu un objektu apmeklējumi, svētku pasākumi)</a:t>
            </a:r>
          </a:p>
          <a:p>
            <a:pPr algn="ctr">
              <a:lnSpc>
                <a:spcPct val="80000"/>
              </a:lnSpc>
              <a:buFont typeface="Wingdings 2" pitchFamily="18" charset="2"/>
              <a:buNone/>
            </a:pPr>
            <a:r>
              <a:rPr lang="lv-LV" sz="1000" smtClean="0">
                <a:latin typeface="Times New Roman" pitchFamily="18" charset="0"/>
                <a:cs typeface="Times New Roman" pitchFamily="18" charset="0"/>
              </a:rPr>
              <a:t>Nr.1DP/1.4.1.2.4./11/APIA/NVA/065</a:t>
            </a:r>
            <a:endParaRPr lang="lv-LV" sz="1000" smtClean="0">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Virsraksts 1"/>
          <p:cNvSpPr>
            <a:spLocks noGrp="1"/>
          </p:cNvSpPr>
          <p:nvPr>
            <p:ph type="title"/>
          </p:nvPr>
        </p:nvSpPr>
        <p:spPr>
          <a:xfrm>
            <a:off x="1009650" y="1125538"/>
            <a:ext cx="7124700" cy="2879725"/>
          </a:xfrm>
        </p:spPr>
        <p:txBody>
          <a:bodyPr/>
          <a:lstStyle/>
          <a:p>
            <a:pPr algn="ctr"/>
            <a:r>
              <a:rPr lang="lv-LV" b="1" smtClean="0"/>
              <a:t>Ieskats 2012.gada projekta aktivitātēs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Virsraksts 1"/>
          <p:cNvSpPr>
            <a:spLocks noGrp="1"/>
          </p:cNvSpPr>
          <p:nvPr>
            <p:ph type="title"/>
          </p:nvPr>
        </p:nvSpPr>
        <p:spPr>
          <a:xfrm>
            <a:off x="611188" y="404813"/>
            <a:ext cx="8064500" cy="1195387"/>
          </a:xfrm>
        </p:spPr>
        <p:txBody>
          <a:bodyPr/>
          <a:lstStyle/>
          <a:p>
            <a:pPr algn="ctr"/>
            <a:r>
              <a:rPr lang="lv-LV" smtClean="0"/>
              <a:t>Individuālās konsultācijas</a:t>
            </a:r>
            <a:br>
              <a:rPr lang="lv-LV" smtClean="0"/>
            </a:br>
            <a:r>
              <a:rPr lang="lv-LV" smtClean="0"/>
              <a:t> un</a:t>
            </a:r>
            <a:br>
              <a:rPr lang="lv-LV" smtClean="0"/>
            </a:br>
            <a:r>
              <a:rPr lang="lv-LV" smtClean="0"/>
              <a:t> grupu darbs pie sociālā darbinieka</a:t>
            </a:r>
          </a:p>
        </p:txBody>
      </p:sp>
      <p:pic>
        <p:nvPicPr>
          <p:cNvPr id="21506" name="Picture 2" descr="C:\Users\agita.vimba\Desktop\DSCN1766.JPG"/>
          <p:cNvPicPr>
            <a:picLocks noGrp="1" noChangeAspect="1" noChangeArrowheads="1"/>
          </p:cNvPicPr>
          <p:nvPr>
            <p:ph sz="half" idx="1"/>
          </p:nvPr>
        </p:nvPicPr>
        <p:blipFill>
          <a:blip r:embed="rId2"/>
          <a:srcRect/>
          <a:stretch>
            <a:fillRect/>
          </a:stretch>
        </p:blipFill>
        <p:spPr>
          <a:xfrm>
            <a:off x="1009650" y="2349500"/>
            <a:ext cx="3471863" cy="2787650"/>
          </a:xfrm>
        </p:spPr>
      </p:pic>
      <p:pic>
        <p:nvPicPr>
          <p:cNvPr id="21507" name="Picture 3" descr="C:\Users\agita.vimba\Desktop\DSCN1759.JPG"/>
          <p:cNvPicPr>
            <a:picLocks noGrp="1" noChangeAspect="1" noChangeArrowheads="1"/>
          </p:cNvPicPr>
          <p:nvPr>
            <p:ph sz="half" idx="2"/>
          </p:nvPr>
        </p:nvPicPr>
        <p:blipFill>
          <a:blip r:embed="rId3"/>
          <a:srcRect/>
          <a:stretch>
            <a:fillRect/>
          </a:stretch>
        </p:blipFill>
        <p:spPr>
          <a:xfrm>
            <a:off x="4662488" y="2349500"/>
            <a:ext cx="3470275" cy="2787650"/>
          </a:xfrm>
        </p:spPr>
      </p:pic>
    </p:spTree>
  </p:cSld>
  <p:clrMapOvr>
    <a:masterClrMapping/>
  </p:clrMapOvr>
</p:sld>
</file>

<file path=ppt/theme/theme1.xml><?xml version="1.0" encoding="utf-8"?>
<a:theme xmlns:a="http://schemas.openxmlformats.org/drawingml/2006/main" name="Spring">
  <a:themeElements>
    <a:clrScheme name="Leņķi">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TC102455596[[fn=Pavasaris]]</Template>
  <TotalTime>111</TotalTime>
  <Words>450</Words>
  <Application>Microsoft Office PowerPoint</Application>
  <PresentationFormat>On-screen Show (4:3)</PresentationFormat>
  <Paragraphs>68</Paragraphs>
  <Slides>18</Slides>
  <Notes>0</Notes>
  <HiddenSlides>0</HiddenSlides>
  <MMClips>0</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18</vt:i4>
      </vt:variant>
    </vt:vector>
  </HeadingPairs>
  <TitlesOfParts>
    <vt:vector size="26" baseType="lpstr">
      <vt:lpstr>Verdana</vt:lpstr>
      <vt:lpstr>Arial</vt:lpstr>
      <vt:lpstr>Wingdings 2</vt:lpstr>
      <vt:lpstr>Calibri</vt:lpstr>
      <vt:lpstr>Times New Roman</vt:lpstr>
      <vt:lpstr>Symbol</vt:lpstr>
      <vt:lpstr>Spring</vt:lpstr>
      <vt:lpstr>Spring</vt:lpstr>
      <vt:lpstr>Nr.1DP/1.4.1.2.4./11/APIA/NVA/065   „Sociālās rehabilitācijas programma Jelgavas pilsētā dzīvojošām romu tautības ģimenēm ar pirmsskolas vai skolas vecuma bērniem” </vt:lpstr>
      <vt:lpstr> Projekta mērķis</vt:lpstr>
      <vt:lpstr>Projekta mērķa grupa</vt:lpstr>
      <vt:lpstr>Romu tautības pārstāvju identificētās un risināmās problēmas</vt:lpstr>
      <vt:lpstr>Projekta ietvaros piedāvātie risinājumi romu tautības pārstāvjiem Jelgavas pilsētā</vt:lpstr>
      <vt:lpstr>Projekta ietvaros piedāvātie risinājumi romu tautības pārstāvjiem Jelgavas pilsētā</vt:lpstr>
      <vt:lpstr>Projekta aktivitātes:</vt:lpstr>
      <vt:lpstr>Ieskats 2012.gada projekta aktivitātēs</vt:lpstr>
      <vt:lpstr>Individuālās konsultācijas  un  grupu darbs pie sociālā darbinieka</vt:lpstr>
      <vt:lpstr>Individuālās konsultācijas  un  grupu darbs pie psihologa </vt:lpstr>
      <vt:lpstr>Interešu nodarbības kokapstrādē</vt:lpstr>
      <vt:lpstr>Interešu nodarbības - šūšana</vt:lpstr>
      <vt:lpstr>Interešu nodarbības – radošā māksla</vt:lpstr>
      <vt:lpstr>Interešu nodarbība-dārkopība</vt:lpstr>
      <vt:lpstr>Interešu nodarbība- kulinārija</vt:lpstr>
      <vt:lpstr>Darba iemaņu praktizēšana pieaugušajiem</vt:lpstr>
      <vt:lpstr>Izglītojoši, informējoši, ģimeni un grupu saliedējoši pasākumi – ekskursijas, svētku svinēšana un kultūras pasākumu apmeklējumi</vt:lpstr>
      <vt:lpstr>Paldies par uzmanību!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„Sociālās rehabilitācijas programma Jelgavas pilsētā dzīvojošām romu tautības ģimenēm ar pirmsskolas vai skolas vecuma bērniem” </dc:title>
  <dc:creator>Agita Vimba</dc:creator>
  <cp:lastModifiedBy>iluta.cernija</cp:lastModifiedBy>
  <cp:revision>23</cp:revision>
  <dcterms:created xsi:type="dcterms:W3CDTF">2013-03-18T16:34:09Z</dcterms:created>
  <dcterms:modified xsi:type="dcterms:W3CDTF">2013-04-15T07:30:22Z</dcterms:modified>
</cp:coreProperties>
</file>