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70" r:id="rId4"/>
    <p:sldId id="257" r:id="rId5"/>
    <p:sldId id="260" r:id="rId6"/>
    <p:sldId id="267" r:id="rId7"/>
    <p:sldId id="273" r:id="rId8"/>
    <p:sldId id="272" r:id="rId9"/>
    <p:sldId id="266" r:id="rId10"/>
    <p:sldId id="271" r:id="rId11"/>
    <p:sldId id="262" r:id="rId12"/>
  </p:sldIdLst>
  <p:sldSz cx="24387175" cy="13716000"/>
  <p:notesSz cx="6858000" cy="9144000"/>
  <p:defaultTextStyle>
    <a:defPPr marL="0" marR="0" indent="0" algn="l" defTabSz="171452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10953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63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06" autoAdjust="0"/>
    <p:restoredTop sz="94660"/>
  </p:normalViewPr>
  <p:slideViewPr>
    <p:cSldViewPr snapToGrid="0" snapToObjects="1">
      <p:cViewPr>
        <p:scale>
          <a:sx n="40" d="100"/>
          <a:sy n="40" d="100"/>
        </p:scale>
        <p:origin x="-2244" y="-1020"/>
      </p:cViewPr>
      <p:guideLst>
        <p:guide orient="horz" pos="863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812034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1pPr>
    <a:lvl2pPr indent="428632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2pPr>
    <a:lvl3pPr indent="857262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3pPr>
    <a:lvl4pPr indent="1285894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4pPr>
    <a:lvl5pPr indent="1714526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5pPr>
    <a:lvl6pPr indent="2143155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6pPr>
    <a:lvl7pPr indent="2571787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7pPr>
    <a:lvl8pPr indent="3000419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8pPr>
    <a:lvl9pPr indent="3429049" defTabSz="857262" latinLnBrk="0">
      <a:lnSpc>
        <a:spcPct val="117999"/>
      </a:lnSpc>
      <a:defRPr sz="4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02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02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28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02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1565" y="2303863"/>
            <a:ext cx="19624056" cy="46434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565" y="7090172"/>
            <a:ext cx="1962405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900"/>
            </a:lvl1pPr>
            <a:lvl2pPr marL="0" indent="0" algn="ctr">
              <a:spcBef>
                <a:spcPts val="0"/>
              </a:spcBef>
              <a:buSzTx/>
              <a:buNone/>
              <a:defRPr sz="6900"/>
            </a:lvl2pPr>
            <a:lvl3pPr marL="0" indent="0" algn="ctr">
              <a:spcBef>
                <a:spcPts val="0"/>
              </a:spcBef>
              <a:buSzTx/>
              <a:buNone/>
              <a:defRPr sz="6900"/>
            </a:lvl3pPr>
            <a:lvl4pPr marL="0" indent="0" algn="ctr">
              <a:spcBef>
                <a:spcPts val="0"/>
              </a:spcBef>
              <a:buSzTx/>
              <a:buNone/>
              <a:defRPr sz="6900"/>
            </a:lvl4pPr>
            <a:lvl5pPr marL="0" indent="0" algn="ctr">
              <a:spcBef>
                <a:spcPts val="0"/>
              </a:spcBef>
              <a:buSzTx/>
              <a:buNone/>
              <a:defRPr sz="69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7175" cy="13716000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1565" y="4536284"/>
            <a:ext cx="19624056" cy="464343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598458" y="892969"/>
            <a:ext cx="10002553" cy="11555016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786173" y="892968"/>
            <a:ext cx="10002553" cy="5607845"/>
          </a:xfrm>
          <a:prstGeom prst="rect">
            <a:avLst/>
          </a:prstGeom>
        </p:spPr>
        <p:txBody>
          <a:bodyPr anchor="b"/>
          <a:lstStyle>
            <a:lvl1pPr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86173" y="6643691"/>
            <a:ext cx="10002553" cy="578643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6900"/>
            </a:lvl1pPr>
            <a:lvl2pPr marL="0" indent="0" algn="ctr">
              <a:spcBef>
                <a:spcPts val="0"/>
              </a:spcBef>
              <a:buSzTx/>
              <a:buNone/>
              <a:defRPr sz="6900"/>
            </a:lvl2pPr>
            <a:lvl3pPr marL="0" indent="0" algn="ctr">
              <a:spcBef>
                <a:spcPts val="0"/>
              </a:spcBef>
              <a:buSzTx/>
              <a:buNone/>
              <a:defRPr sz="6900"/>
            </a:lvl3pPr>
            <a:lvl4pPr marL="0" indent="0" algn="ctr">
              <a:spcBef>
                <a:spcPts val="0"/>
              </a:spcBef>
              <a:buSzTx/>
              <a:buNone/>
              <a:defRPr sz="6900"/>
            </a:lvl4pPr>
            <a:lvl5pPr marL="0" indent="0" algn="ctr">
              <a:spcBef>
                <a:spcPts val="0"/>
              </a:spcBef>
              <a:buSzTx/>
              <a:buNone/>
              <a:defRPr sz="6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2598458" y="3643315"/>
            <a:ext cx="10002553" cy="8840389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86173" y="3643315"/>
            <a:ext cx="10002553" cy="8840389"/>
          </a:xfrm>
          <a:prstGeom prst="rect">
            <a:avLst/>
          </a:prstGeom>
        </p:spPr>
        <p:txBody>
          <a:bodyPr/>
          <a:lstStyle>
            <a:lvl1pPr marL="642947" indent="-642947">
              <a:spcBef>
                <a:spcPts val="6000"/>
              </a:spcBef>
              <a:defRPr sz="5300"/>
            </a:lvl1pPr>
            <a:lvl2pPr marL="1285894" indent="-642947">
              <a:spcBef>
                <a:spcPts val="6000"/>
              </a:spcBef>
              <a:defRPr sz="5300"/>
            </a:lvl2pPr>
            <a:lvl3pPr marL="1928840" indent="-642947">
              <a:spcBef>
                <a:spcPts val="6000"/>
              </a:spcBef>
              <a:defRPr sz="5300"/>
            </a:lvl3pPr>
            <a:lvl4pPr marL="2571787" indent="-642947">
              <a:spcBef>
                <a:spcPts val="6000"/>
              </a:spcBef>
              <a:defRPr sz="5300"/>
            </a:lvl4pPr>
            <a:lvl5pPr marL="3214734" indent="-642947">
              <a:spcBef>
                <a:spcPts val="6000"/>
              </a:spcBef>
              <a:defRPr sz="5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6268" y="13073068"/>
            <a:ext cx="841944" cy="643757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  <a:ea typeface="Verdana"/>
                <a:cs typeface="Verdana"/>
                <a:sym typeface="Helvetica Light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786175" y="1785940"/>
            <a:ext cx="20814835" cy="1014412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598458" y="7161611"/>
            <a:ext cx="10002553" cy="5304235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598458" y="1250157"/>
            <a:ext cx="10002553" cy="5304235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1786173" y="1250159"/>
            <a:ext cx="10002553" cy="11215688"/>
          </a:xfrm>
          <a:prstGeom prst="rect">
            <a:avLst/>
          </a:prstGeom>
        </p:spPr>
        <p:txBody>
          <a:bodyPr lIns="171451" tIns="85724" rIns="171451" bIns="85724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1565" y="8947548"/>
            <a:ext cx="19624056" cy="64879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500" i="1"/>
            </a:lvl1pPr>
            <a:lvl2pPr marL="1458537" indent="-625087" algn="ctr">
              <a:spcBef>
                <a:spcPts val="0"/>
              </a:spcBef>
              <a:defRPr sz="4500" i="1"/>
            </a:lvl2pPr>
            <a:lvl3pPr marL="2291987" indent="-625087" algn="ctr">
              <a:spcBef>
                <a:spcPts val="0"/>
              </a:spcBef>
              <a:defRPr sz="4500" i="1"/>
            </a:lvl3pPr>
            <a:lvl4pPr marL="3125436" indent="-625087" algn="ctr">
              <a:spcBef>
                <a:spcPts val="0"/>
              </a:spcBef>
              <a:defRPr sz="4500" i="1"/>
            </a:lvl4pPr>
            <a:lvl5pPr marL="3958886" indent="-625087" algn="ctr">
              <a:spcBef>
                <a:spcPts val="0"/>
              </a:spcBef>
              <a:defRPr sz="45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2381565" y="6000629"/>
            <a:ext cx="19624056" cy="857499"/>
          </a:xfrm>
          <a:prstGeom prst="rect">
            <a:avLst/>
          </a:prstGeom>
        </p:spPr>
        <p:txBody>
          <a:bodyPr/>
          <a:lstStyle>
            <a:lvl1pPr marL="0" indent="0" algn="ctr" defTabSz="152678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786175" y="357191"/>
            <a:ext cx="20814835" cy="303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86175" y="3643315"/>
            <a:ext cx="20814835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5838" y="13073066"/>
            <a:ext cx="602798" cy="643757"/>
          </a:xfrm>
          <a:prstGeom prst="rect">
            <a:avLst/>
          </a:prstGeom>
          <a:ln w="12700">
            <a:miter lim="400000"/>
          </a:ln>
        </p:spPr>
        <p:txBody>
          <a:bodyPr wrap="none" lIns="95250" tIns="95250" rIns="95250" bIns="95250">
            <a:spAutoFit/>
          </a:bodyPr>
          <a:lstStyle>
            <a:lvl1pPr>
              <a:defRPr sz="2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Verdana"/>
          <a:cs typeface="Verdana"/>
          <a:sym typeface="Helvetica Neue Medium"/>
        </a:defRPr>
      </a:lvl1pPr>
      <a:lvl2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833450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+mj-ea"/>
          <a:cs typeface="+mj-cs"/>
          <a:sym typeface="Helvetica Neue"/>
        </a:defRPr>
      </a:lvl1pPr>
      <a:lvl2pPr marL="1666899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+mj-ea"/>
          <a:cs typeface="+mj-cs"/>
          <a:sym typeface="Helvetica Neue"/>
        </a:defRPr>
      </a:lvl2pPr>
      <a:lvl3pPr marL="2500349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+mj-ea"/>
          <a:cs typeface="+mj-cs"/>
          <a:sym typeface="Helvetica Neue"/>
        </a:defRPr>
      </a:lvl3pPr>
      <a:lvl4pPr marL="3333799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+mj-ea"/>
          <a:cs typeface="+mj-cs"/>
          <a:sym typeface="Helvetica Neue"/>
        </a:defRPr>
      </a:lvl4pPr>
      <a:lvl5pPr marL="4167248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Verdana"/>
          <a:ea typeface="+mj-ea"/>
          <a:cs typeface="+mj-cs"/>
          <a:sym typeface="Helvetica Neue"/>
        </a:defRPr>
      </a:lvl5pPr>
      <a:lvl6pPr marL="5000698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5834148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6667597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7501047" marR="0" indent="-833450" algn="l" defTabSz="1095391" rtl="0" latinLnBrk="0">
        <a:lnSpc>
          <a:spcPct val="100000"/>
        </a:lnSpc>
        <a:spcBef>
          <a:spcPts val="7875"/>
        </a:spcBef>
        <a:spcAft>
          <a:spcPts val="0"/>
        </a:spcAft>
        <a:buClrTx/>
        <a:buSzPct val="145000"/>
        <a:buFontTx/>
        <a:buChar char="•"/>
        <a:tabLst/>
        <a:defRPr sz="59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10953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4" y="11412071"/>
            <a:ext cx="12166174" cy="1901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216" y="1934297"/>
            <a:ext cx="5687474" cy="2532482"/>
          </a:xfrm>
          <a:prstGeom prst="rect">
            <a:avLst/>
          </a:prstGeom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2218" y="-2885366"/>
            <a:ext cx="27797414" cy="1853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34277" y="4693558"/>
            <a:ext cx="5687995" cy="180000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62068" y="5689603"/>
            <a:ext cx="6232409" cy="1361158"/>
          </a:xfrm>
        </p:spPr>
        <p:txBody>
          <a:bodyPr>
            <a:noAutofit/>
          </a:bodyPr>
          <a:lstStyle/>
          <a:p>
            <a:r>
              <a:rPr lang="lv-LV" sz="6000" b="1" spc="563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cs typeface="Verdana"/>
              </a:rPr>
              <a:t>Pieejama un iekļaujoša izglītība</a:t>
            </a:r>
            <a:endParaRPr lang="lv-LV" sz="6000" b="1" spc="563" dirty="0">
              <a:solidFill>
                <a:schemeClr val="tx2">
                  <a:lumMod val="75000"/>
                </a:schemeClr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cs typeface="Verdana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3429000" y="9570770"/>
            <a:ext cx="6200192" cy="1220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108000" anchor="t">
            <a:normAutofit fontScale="25000" lnSpcReduction="20000"/>
          </a:bodyPr>
          <a:lstStyle>
            <a:lvl1pPr marL="0" marR="0" indent="0" algn="ctr" defTabSz="1095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0" marR="0" indent="0" algn="ctr" defTabSz="1095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0" marR="0" indent="0" algn="ctr" defTabSz="1095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0" marR="0" indent="0" algn="ctr" defTabSz="1095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0" marR="0" indent="0" algn="ctr" defTabSz="109539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5000698" marR="0" indent="-833450" algn="l" defTabSz="1095391" rtl="0" latinLnBrk="0">
              <a:lnSpc>
                <a:spcPct val="100000"/>
              </a:lnSpc>
              <a:spcBef>
                <a:spcPts val="7875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5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5834148" marR="0" indent="-833450" algn="l" defTabSz="1095391" rtl="0" latinLnBrk="0">
              <a:lnSpc>
                <a:spcPct val="100000"/>
              </a:lnSpc>
              <a:spcBef>
                <a:spcPts val="7875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5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6667597" marR="0" indent="-833450" algn="l" defTabSz="1095391" rtl="0" latinLnBrk="0">
              <a:lnSpc>
                <a:spcPct val="100000"/>
              </a:lnSpc>
              <a:spcBef>
                <a:spcPts val="7875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5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7501047" marR="0" indent="-833450" algn="l" defTabSz="1095391" rtl="0" latinLnBrk="0">
              <a:lnSpc>
                <a:spcPct val="100000"/>
              </a:lnSpc>
              <a:spcBef>
                <a:spcPts val="7875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5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lv-LV" spc="563" dirty="0" smtClean="0">
              <a:solidFill>
                <a:schemeClr val="tx2">
                  <a:lumMod val="75000"/>
                </a:schemeClr>
              </a:solidFill>
              <a:cs typeface="Verdana"/>
            </a:endParaRPr>
          </a:p>
          <a:p>
            <a:pPr hangingPunct="1"/>
            <a:r>
              <a:rPr lang="lv-LV" sz="11200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Gunta Auza</a:t>
            </a:r>
          </a:p>
          <a:p>
            <a:pPr hangingPunct="1"/>
            <a:endParaRPr lang="lv-LV" sz="11200" spc="563" dirty="0" smtClean="0">
              <a:solidFill>
                <a:schemeClr val="tx2">
                  <a:lumMod val="75000"/>
                </a:schemeClr>
              </a:solidFill>
              <a:cs typeface="Verdana"/>
            </a:endParaRPr>
          </a:p>
          <a:p>
            <a:pPr hangingPunct="1"/>
            <a:r>
              <a:rPr lang="lv-LV" sz="11200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2021. gada 3. augusts</a:t>
            </a:r>
          </a:p>
          <a:p>
            <a:pPr hangingPunct="1"/>
            <a:endParaRPr lang="lv-LV" sz="11200" spc="563" dirty="0" smtClean="0">
              <a:solidFill>
                <a:schemeClr val="tx2">
                  <a:lumMod val="75000"/>
                </a:schemeClr>
              </a:solidFill>
              <a:cs typeface="Verdan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267" y="3614738"/>
            <a:ext cx="10002553" cy="886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94" y="378000"/>
            <a:ext cx="903913" cy="12960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145836" y="6791061"/>
            <a:ext cx="12960000" cy="135020"/>
          </a:xfrm>
          <a:prstGeom prst="rect">
            <a:avLst/>
          </a:prstGeom>
        </p:spPr>
      </p:pic>
      <p:sp>
        <p:nvSpPr>
          <p:cNvPr id="36" name="Text Placeholder 26"/>
          <p:cNvSpPr txBox="1">
            <a:spLocks/>
          </p:cNvSpPr>
          <p:nvPr/>
        </p:nvSpPr>
        <p:spPr>
          <a:xfrm>
            <a:off x="12624349" y="3643313"/>
            <a:ext cx="10002553" cy="96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881268" y="892968"/>
            <a:ext cx="10002553" cy="1153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786175" y="357191"/>
            <a:ext cx="20814835" cy="2554451"/>
          </a:xfrm>
        </p:spPr>
        <p:txBody>
          <a:bodyPr>
            <a:normAutofit fontScale="90000"/>
          </a:bodyPr>
          <a:lstStyle/>
          <a:p>
            <a:r>
              <a:rPr lang="lv-LV" sz="9600" dirty="0" smtClean="0">
                <a:solidFill>
                  <a:schemeClr val="accent1"/>
                </a:solidFill>
              </a:rPr>
              <a:t>Pieejama un iekļaujoša </a:t>
            </a:r>
            <a:r>
              <a:rPr lang="lv-LV" sz="9600" dirty="0" smtClean="0">
                <a:solidFill>
                  <a:schemeClr val="accent1"/>
                </a:solidFill>
              </a:rPr>
              <a:t>izglītība (IV)</a:t>
            </a:r>
            <a:endParaRPr lang="lv-LV" sz="9600"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half" idx="1"/>
          </p:nvPr>
        </p:nvSpPr>
        <p:spPr>
          <a:xfrm>
            <a:off x="1786173" y="3643315"/>
            <a:ext cx="21097647" cy="8840389"/>
          </a:xfrm>
        </p:spPr>
        <p:txBody>
          <a:bodyPr>
            <a:normAutofit fontScale="92500" lnSpcReduction="20000"/>
          </a:bodyPr>
          <a:lstStyle/>
          <a:p>
            <a:r>
              <a:rPr lang="lv-LV" sz="7000" dirty="0" smtClean="0">
                <a:solidFill>
                  <a:schemeClr val="accent1"/>
                </a:solidFill>
              </a:rPr>
              <a:t>Radīt </a:t>
            </a:r>
            <a:r>
              <a:rPr lang="lv-LV" sz="7000" dirty="0">
                <a:solidFill>
                  <a:schemeClr val="accent1"/>
                </a:solidFill>
              </a:rPr>
              <a:t>vienlīdzīgas iespējas izglītības apguvei katram skolēnam;</a:t>
            </a:r>
          </a:p>
          <a:p>
            <a:r>
              <a:rPr lang="lv-LV" sz="7000" dirty="0">
                <a:solidFill>
                  <a:schemeClr val="accent1"/>
                </a:solidFill>
              </a:rPr>
              <a:t>  Sekmēt pedagogu sadarbību mācību satura plānošanā, skolēnu snieguma analīzē;</a:t>
            </a:r>
          </a:p>
          <a:p>
            <a:r>
              <a:rPr lang="lv-LV" sz="7000" dirty="0">
                <a:solidFill>
                  <a:schemeClr val="accent1"/>
                </a:solidFill>
              </a:rPr>
              <a:t> Veidot sabiedrības izpratni par </a:t>
            </a:r>
            <a:r>
              <a:rPr lang="lv-LV" sz="7000" dirty="0" smtClean="0">
                <a:solidFill>
                  <a:schemeClr val="accent1"/>
                </a:solidFill>
              </a:rPr>
              <a:t>ģimenes un skolas sadarbības nozīmi izglītības procesā;</a:t>
            </a:r>
          </a:p>
          <a:p>
            <a:r>
              <a:rPr lang="lv-LV" sz="7000" dirty="0" smtClean="0">
                <a:solidFill>
                  <a:schemeClr val="accent1"/>
                </a:solidFill>
              </a:rPr>
              <a:t>Sistemātiski vērtēt skolēnu un pedagogu </a:t>
            </a:r>
            <a:r>
              <a:rPr lang="lv-LV" sz="7000" dirty="0" err="1" smtClean="0">
                <a:solidFill>
                  <a:schemeClr val="accent1"/>
                </a:solidFill>
              </a:rPr>
              <a:t>labizjūtu</a:t>
            </a:r>
            <a:r>
              <a:rPr lang="lv-LV" sz="7000" dirty="0" smtClean="0">
                <a:solidFill>
                  <a:schemeClr val="accent1"/>
                </a:solidFill>
              </a:rPr>
              <a:t>.</a:t>
            </a:r>
            <a:endParaRPr lang="lv-LV" sz="6000" dirty="0"/>
          </a:p>
        </p:txBody>
      </p:sp>
      <p:sp>
        <p:nvSpPr>
          <p:cNvPr id="37" name="Text Placeholder 26"/>
          <p:cNvSpPr txBox="1">
            <a:spLocks/>
          </p:cNvSpPr>
          <p:nvPr/>
        </p:nvSpPr>
        <p:spPr>
          <a:xfrm>
            <a:off x="12598458" y="3643315"/>
            <a:ext cx="10002553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38" name="Text Placeholder 26"/>
          <p:cNvSpPr txBox="1">
            <a:spLocks/>
          </p:cNvSpPr>
          <p:nvPr/>
        </p:nvSpPr>
        <p:spPr>
          <a:xfrm>
            <a:off x="13150307" y="3643315"/>
            <a:ext cx="9450697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245111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42180" y="5005019"/>
            <a:ext cx="15702815" cy="42168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>
              <a:spcBef>
                <a:spcPts val="422"/>
              </a:spcBef>
            </a:pPr>
            <a:r>
              <a:rPr lang="lv-LV" sz="3200" dirty="0"/>
              <a:t>Izglītības kvalitātes valsts dienesta</a:t>
            </a:r>
          </a:p>
          <a:p>
            <a:pPr>
              <a:spcBef>
                <a:spcPts val="422"/>
              </a:spcBef>
            </a:pPr>
            <a:r>
              <a:rPr lang="lv-LV" sz="3200" dirty="0"/>
              <a:t>Eiropas Sociālā </a:t>
            </a:r>
            <a:r>
              <a:rPr lang="lv-LV" sz="3200" dirty="0" smtClean="0"/>
              <a:t>fonda projekts </a:t>
            </a:r>
          </a:p>
          <a:p>
            <a:pPr>
              <a:spcBef>
                <a:spcPts val="422"/>
              </a:spcBef>
            </a:pPr>
            <a:r>
              <a:rPr lang="lv-LV" sz="3200" dirty="0" smtClean="0"/>
              <a:t>Nr</a:t>
            </a:r>
            <a:r>
              <a:rPr lang="lv-LV" sz="3200" dirty="0"/>
              <a:t>. 8.3.4.0/16/|/001</a:t>
            </a:r>
          </a:p>
          <a:p>
            <a:pPr>
              <a:lnSpc>
                <a:spcPct val="150000"/>
              </a:lnSpc>
              <a:spcBef>
                <a:spcPts val="422"/>
              </a:spcBef>
            </a:pPr>
            <a:r>
              <a:rPr lang="lv-LV" sz="4000" b="1" spc="600" dirty="0" smtClean="0">
                <a:solidFill>
                  <a:schemeClr val="tx2"/>
                </a:solidFill>
                <a:latin typeface="Verdana"/>
                <a:cs typeface="Verdana"/>
              </a:rPr>
              <a:t>“ATBALSTS PRIEKŠLAICĪGAS MĀCĪBU</a:t>
            </a:r>
          </a:p>
          <a:p>
            <a:pPr>
              <a:lnSpc>
                <a:spcPct val="150000"/>
              </a:lnSpc>
            </a:pPr>
            <a:r>
              <a:rPr lang="lv-LV" sz="4000" b="1" spc="600" dirty="0" smtClean="0">
                <a:solidFill>
                  <a:schemeClr val="tx2"/>
                </a:solidFill>
                <a:latin typeface="Verdana"/>
                <a:cs typeface="Verdana"/>
              </a:rPr>
              <a:t>PĀRTRAUKŠANAS SAMAZINĀŠANAI”</a:t>
            </a:r>
          </a:p>
          <a:p>
            <a:r>
              <a:rPr lang="lv-LV" sz="4000" dirty="0" smtClean="0">
                <a:latin typeface="Verdana"/>
                <a:cs typeface="Verdana"/>
              </a:rPr>
              <a:t> </a:t>
            </a:r>
            <a:endParaRPr lang="lv-LV" sz="4000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768" y="1710765"/>
            <a:ext cx="5105400" cy="22733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789354" y="6791344"/>
            <a:ext cx="2632844" cy="151877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" y="6791344"/>
            <a:ext cx="2632844" cy="1518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8206" y="12115511"/>
            <a:ext cx="6370762" cy="7492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r>
              <a:rPr lang="lv-LV" sz="4400" spc="600" dirty="0">
                <a:solidFill>
                  <a:schemeClr val="tx2"/>
                </a:solidFill>
                <a:latin typeface="Verdana"/>
                <a:cs typeface="Verdana"/>
              </a:rPr>
              <a:t>www.pumpurs.lv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534" y="9704041"/>
            <a:ext cx="12166174" cy="19013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22291" y="973564"/>
            <a:ext cx="16436582" cy="15020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261386" y="2623833"/>
            <a:ext cx="6143301" cy="101251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" y="2623833"/>
            <a:ext cx="6143301" cy="101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9600" dirty="0" smtClean="0">
                <a:solidFill>
                  <a:schemeClr val="accent1"/>
                </a:solidFill>
              </a:rPr>
              <a:t>Jelgavas izglītības vērtības un stratēģiskie mērķi</a:t>
            </a:r>
            <a:endParaRPr lang="lv-LV" sz="9600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lv-LV" dirty="0" smtClean="0">
                <a:solidFill>
                  <a:schemeClr val="tx2"/>
                </a:solidFill>
              </a:rPr>
              <a:t>Vērtības:</a:t>
            </a:r>
          </a:p>
          <a:p>
            <a:pPr marL="0" indent="0">
              <a:buNone/>
            </a:pPr>
            <a:r>
              <a:rPr lang="lv-LV" dirty="0" smtClean="0">
                <a:solidFill>
                  <a:schemeClr val="tx2"/>
                </a:solidFill>
              </a:rPr>
              <a:t>Cilvēks</a:t>
            </a:r>
            <a:r>
              <a:rPr lang="lv-LV" dirty="0">
                <a:solidFill>
                  <a:schemeClr val="tx2"/>
                </a:solidFill>
              </a:rPr>
              <a:t>, atvērtība un atbalsts, iniciatīva un inovācija, piederība un patriotisms, kvalitāte un konkurētspēja, daudzveidība un sadarbība, </a:t>
            </a:r>
            <a:r>
              <a:rPr lang="lv-LV" dirty="0" smtClean="0">
                <a:solidFill>
                  <a:schemeClr val="tx2"/>
                </a:solidFill>
              </a:rPr>
              <a:t>atbildība.</a:t>
            </a:r>
          </a:p>
          <a:p>
            <a:pPr>
              <a:buFont typeface="Arial" pitchFamily="34" charset="0"/>
              <a:buChar char="•"/>
            </a:pPr>
            <a:r>
              <a:rPr lang="lv-LV" dirty="0" smtClean="0">
                <a:solidFill>
                  <a:schemeClr val="tx2"/>
                </a:solidFill>
              </a:rPr>
              <a:t>Viens no stratēģiskajiem mērķiem:</a:t>
            </a:r>
          </a:p>
          <a:p>
            <a:pPr marL="0" indent="0">
              <a:buNone/>
            </a:pPr>
            <a:r>
              <a:rPr lang="lv-LV" dirty="0" smtClean="0">
                <a:solidFill>
                  <a:schemeClr val="tx2"/>
                </a:solidFill>
              </a:rPr>
              <a:t>Jelgavā </a:t>
            </a:r>
            <a:r>
              <a:rPr lang="lv-LV" dirty="0">
                <a:solidFill>
                  <a:schemeClr val="tx2"/>
                </a:solidFill>
              </a:rPr>
              <a:t>ir efektīva un mūsdienīga izglītības sistēma, kas nodrošina daudzveidīgu un iekļaujošu izglītības piedāvājumu.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7152649" y="2541861"/>
            <a:ext cx="10504685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Text Placeholder 6">
            <a:extLst>
              <a:ext uri="{FF2B5EF4-FFF2-40B4-BE49-F238E27FC236}">
                <a16:creationId xmlns:a16="http://schemas.microsoft.com/office/drawing/2014/main" xmlns="" id="{104E28D1-72EB-4990-9E3E-02F781A5D10E}"/>
              </a:ext>
            </a:extLst>
          </p:cNvPr>
          <p:cNvSpPr txBox="1">
            <a:spLocks/>
          </p:cNvSpPr>
          <p:nvPr/>
        </p:nvSpPr>
        <p:spPr>
          <a:xfrm>
            <a:off x="2693172" y="1868441"/>
            <a:ext cx="5236250" cy="2319768"/>
          </a:xfrm>
          <a:prstGeom prst="rect">
            <a:avLst/>
          </a:prstGeom>
        </p:spPr>
        <p:txBody>
          <a:bodyPr lIns="182889" tIns="91445" rIns="182889" bIns="91445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lv-LV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Skolas vadība, personāls</a:t>
            </a:r>
            <a:endParaRPr lang="lv-LV" sz="4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xmlns="" id="{104E28D1-72EB-4990-9E3E-02F781A5D10E}"/>
              </a:ext>
            </a:extLst>
          </p:cNvPr>
          <p:cNvSpPr txBox="1">
            <a:spLocks/>
          </p:cNvSpPr>
          <p:nvPr/>
        </p:nvSpPr>
        <p:spPr>
          <a:xfrm>
            <a:off x="10667079" y="11678892"/>
            <a:ext cx="5236250" cy="2319768"/>
          </a:xfrm>
          <a:prstGeom prst="rect">
            <a:avLst/>
          </a:prstGeom>
        </p:spPr>
        <p:txBody>
          <a:bodyPr lIns="182889" tIns="91445" rIns="182889" bIns="91445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lv-LV" sz="4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Dibinātājs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xmlns="" id="{104E28D1-72EB-4990-9E3E-02F781A5D10E}"/>
              </a:ext>
            </a:extLst>
          </p:cNvPr>
          <p:cNvSpPr txBox="1">
            <a:spLocks/>
          </p:cNvSpPr>
          <p:nvPr/>
        </p:nvSpPr>
        <p:spPr>
          <a:xfrm>
            <a:off x="16885366" y="1785852"/>
            <a:ext cx="5236250" cy="2319768"/>
          </a:xfrm>
          <a:prstGeom prst="rect">
            <a:avLst/>
          </a:prstGeom>
        </p:spPr>
        <p:txBody>
          <a:bodyPr lIns="182889" tIns="91445" rIns="182889" bIns="91445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Skolēns</a:t>
            </a:r>
            <a:r>
              <a:rPr lang="lv-LV" sz="44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lv-LV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ģimene </a:t>
            </a:r>
            <a:endParaRPr lang="en-US" sz="4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15358155" y="3720211"/>
            <a:ext cx="4782364" cy="8131264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56" name="Google Shape;5483;p64"/>
          <p:cNvGrpSpPr/>
          <p:nvPr/>
        </p:nvGrpSpPr>
        <p:grpSpPr>
          <a:xfrm rot="1330263">
            <a:off x="2675028" y="5388271"/>
            <a:ext cx="8246162" cy="7386899"/>
            <a:chOff x="4818100" y="1507675"/>
            <a:chExt cx="71225" cy="71625"/>
          </a:xfrm>
          <a:solidFill>
            <a:schemeClr val="bg1"/>
          </a:solidFill>
        </p:grpSpPr>
        <p:sp>
          <p:nvSpPr>
            <p:cNvPr id="57" name="Google Shape;5484;p64"/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grpFill/>
            <a:ln w="9525" cap="flat" cmpd="sng" algn="ctr">
              <a:solidFill>
                <a:srgbClr val="6000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endParaRPr/>
            </a:p>
          </p:txBody>
        </p:sp>
        <p:sp>
          <p:nvSpPr>
            <p:cNvPr id="58" name="Google Shape;5485;p64"/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6000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endParaRPr/>
            </a:p>
          </p:txBody>
        </p:sp>
        <p:sp>
          <p:nvSpPr>
            <p:cNvPr id="59" name="Google Shape;5486;p64"/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6000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endParaRPr/>
            </a:p>
          </p:txBody>
        </p:sp>
        <p:sp>
          <p:nvSpPr>
            <p:cNvPr id="60" name="Google Shape;5487;p64"/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6000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/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27927" y="8219183"/>
            <a:ext cx="4427448" cy="221599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lv-LV" sz="6400" b="1" kern="1200" dirty="0">
                <a:solidFill>
                  <a:schemeClr val="accent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Komandas darbs</a:t>
            </a:r>
            <a:endParaRPr lang="en-US" sz="6400" b="1" kern="1200" dirty="0">
              <a:solidFill>
                <a:schemeClr val="accent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25366" y="3751139"/>
            <a:ext cx="1232574" cy="20751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433604" y="10558168"/>
            <a:ext cx="1009305" cy="129330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1" name="Cube 50"/>
          <p:cNvSpPr>
            <a:spLocks noChangeAspect="1"/>
          </p:cNvSpPr>
          <p:nvPr/>
        </p:nvSpPr>
        <p:spPr>
          <a:xfrm>
            <a:off x="11806668" y="9558998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Cube 51"/>
          <p:cNvSpPr>
            <a:spLocks noChangeAspect="1"/>
          </p:cNvSpPr>
          <p:nvPr/>
        </p:nvSpPr>
        <p:spPr>
          <a:xfrm>
            <a:off x="13007854" y="9558998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Cube 52"/>
          <p:cNvSpPr>
            <a:spLocks noChangeAspect="1"/>
          </p:cNvSpPr>
          <p:nvPr/>
        </p:nvSpPr>
        <p:spPr>
          <a:xfrm>
            <a:off x="14209039" y="9558998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Cube 53"/>
          <p:cNvSpPr>
            <a:spLocks noChangeAspect="1"/>
          </p:cNvSpPr>
          <p:nvPr/>
        </p:nvSpPr>
        <p:spPr>
          <a:xfrm>
            <a:off x="11823334" y="8310707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Cube 54"/>
          <p:cNvSpPr>
            <a:spLocks noChangeAspect="1"/>
          </p:cNvSpPr>
          <p:nvPr/>
        </p:nvSpPr>
        <p:spPr>
          <a:xfrm>
            <a:off x="13024520" y="8310707"/>
            <a:ext cx="1513114" cy="1512917"/>
          </a:xfrm>
          <a:prstGeom prst="cube">
            <a:avLst/>
          </a:prstGeom>
          <a:solidFill>
            <a:schemeClr val="accent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Cube 60"/>
          <p:cNvSpPr>
            <a:spLocks noChangeAspect="1"/>
          </p:cNvSpPr>
          <p:nvPr/>
        </p:nvSpPr>
        <p:spPr>
          <a:xfrm rot="1800000">
            <a:off x="10142874" y="4048980"/>
            <a:ext cx="641708" cy="641624"/>
          </a:xfrm>
          <a:prstGeom prst="cub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Cube 61"/>
          <p:cNvSpPr>
            <a:spLocks noChangeAspect="1"/>
          </p:cNvSpPr>
          <p:nvPr/>
        </p:nvSpPr>
        <p:spPr>
          <a:xfrm>
            <a:off x="11018185" y="7068180"/>
            <a:ext cx="854114" cy="854003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Cube 62"/>
          <p:cNvSpPr>
            <a:spLocks noChangeAspect="1"/>
          </p:cNvSpPr>
          <p:nvPr/>
        </p:nvSpPr>
        <p:spPr>
          <a:xfrm rot="20884440">
            <a:off x="14271624" y="4454724"/>
            <a:ext cx="641708" cy="641624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Cube 63"/>
          <p:cNvSpPr>
            <a:spLocks noChangeAspect="1"/>
          </p:cNvSpPr>
          <p:nvPr/>
        </p:nvSpPr>
        <p:spPr>
          <a:xfrm rot="2129219">
            <a:off x="14294486" y="7135855"/>
            <a:ext cx="1375558" cy="1375379"/>
          </a:xfrm>
          <a:prstGeom prst="cub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Cube 64"/>
          <p:cNvSpPr>
            <a:spLocks noChangeAspect="1"/>
          </p:cNvSpPr>
          <p:nvPr/>
        </p:nvSpPr>
        <p:spPr>
          <a:xfrm>
            <a:off x="11416881" y="9952027"/>
            <a:ext cx="1513114" cy="1512917"/>
          </a:xfrm>
          <a:prstGeom prst="cub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Cube 65"/>
          <p:cNvSpPr>
            <a:spLocks noChangeAspect="1"/>
          </p:cNvSpPr>
          <p:nvPr/>
        </p:nvSpPr>
        <p:spPr>
          <a:xfrm>
            <a:off x="12618067" y="9952027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Cube 66"/>
          <p:cNvSpPr>
            <a:spLocks noChangeAspect="1"/>
          </p:cNvSpPr>
          <p:nvPr/>
        </p:nvSpPr>
        <p:spPr>
          <a:xfrm>
            <a:off x="13819253" y="9952027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Cube 67"/>
          <p:cNvSpPr>
            <a:spLocks noChangeAspect="1"/>
          </p:cNvSpPr>
          <p:nvPr/>
        </p:nvSpPr>
        <p:spPr>
          <a:xfrm>
            <a:off x="11433547" y="8703736"/>
            <a:ext cx="1513114" cy="1512917"/>
          </a:xfrm>
          <a:prstGeom prst="cub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Cube 68"/>
          <p:cNvSpPr>
            <a:spLocks noChangeAspect="1"/>
          </p:cNvSpPr>
          <p:nvPr/>
        </p:nvSpPr>
        <p:spPr>
          <a:xfrm>
            <a:off x="15883999" y="5061664"/>
            <a:ext cx="1513114" cy="1512917"/>
          </a:xfrm>
          <a:prstGeom prst="cube">
            <a:avLst/>
          </a:prstGeom>
          <a:solidFill>
            <a:schemeClr val="accent5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Cube 69"/>
          <p:cNvSpPr>
            <a:spLocks noChangeAspect="1"/>
          </p:cNvSpPr>
          <p:nvPr/>
        </p:nvSpPr>
        <p:spPr>
          <a:xfrm>
            <a:off x="13835919" y="8703736"/>
            <a:ext cx="1513114" cy="1512917"/>
          </a:xfrm>
          <a:prstGeom prst="cub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Cube 70"/>
          <p:cNvSpPr>
            <a:spLocks noChangeAspect="1"/>
          </p:cNvSpPr>
          <p:nvPr/>
        </p:nvSpPr>
        <p:spPr>
          <a:xfrm rot="20248370">
            <a:off x="10014368" y="5402446"/>
            <a:ext cx="1136825" cy="1136677"/>
          </a:xfrm>
          <a:prstGeom prst="cub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Cube 71"/>
          <p:cNvSpPr>
            <a:spLocks noChangeAspect="1"/>
          </p:cNvSpPr>
          <p:nvPr/>
        </p:nvSpPr>
        <p:spPr>
          <a:xfrm rot="17047155">
            <a:off x="12921589" y="5572614"/>
            <a:ext cx="939403" cy="939525"/>
          </a:xfrm>
          <a:prstGeom prst="cub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Cube 72"/>
          <p:cNvSpPr>
            <a:spLocks noChangeAspect="1"/>
          </p:cNvSpPr>
          <p:nvPr/>
        </p:nvSpPr>
        <p:spPr>
          <a:xfrm rot="13917564">
            <a:off x="8645219" y="2104990"/>
            <a:ext cx="1512917" cy="1513114"/>
          </a:xfrm>
          <a:prstGeom prst="cub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Cube 73"/>
          <p:cNvSpPr>
            <a:spLocks noChangeAspect="1"/>
          </p:cNvSpPr>
          <p:nvPr/>
        </p:nvSpPr>
        <p:spPr>
          <a:xfrm>
            <a:off x="12929997" y="3639215"/>
            <a:ext cx="583369" cy="583293"/>
          </a:xfrm>
          <a:prstGeom prst="cube">
            <a:avLst/>
          </a:prstGeom>
          <a:solidFill>
            <a:schemeClr val="accent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Cube 74"/>
          <p:cNvSpPr>
            <a:spLocks noChangeAspect="1"/>
          </p:cNvSpPr>
          <p:nvPr/>
        </p:nvSpPr>
        <p:spPr>
          <a:xfrm rot="2956917">
            <a:off x="11680267" y="4685955"/>
            <a:ext cx="939403" cy="939525"/>
          </a:xfrm>
          <a:prstGeom prst="cube">
            <a:avLst/>
          </a:prstGeom>
          <a:solidFill>
            <a:schemeClr val="accent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Cube 75"/>
          <p:cNvSpPr>
            <a:spLocks noChangeAspect="1"/>
          </p:cNvSpPr>
          <p:nvPr/>
        </p:nvSpPr>
        <p:spPr>
          <a:xfrm rot="16200000">
            <a:off x="12304451" y="6940773"/>
            <a:ext cx="1033344" cy="1033479"/>
          </a:xfrm>
          <a:prstGeom prst="cube">
            <a:avLst/>
          </a:prstGeom>
          <a:solidFill>
            <a:schemeClr val="accent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2438522" hangingPunct="1">
              <a:defRPr/>
            </a:pPr>
            <a:endParaRPr lang="en-US" sz="4800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Picture 3" descr="D:\Zigmars\desktop\_temp(dienas)\augs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9"/>
          <a:stretch/>
        </p:blipFill>
        <p:spPr bwMode="auto">
          <a:xfrm>
            <a:off x="211403" y="13352378"/>
            <a:ext cx="24387175" cy="3386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5999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3040759" y="6925800"/>
            <a:ext cx="953492" cy="6409646"/>
            <a:chOff x="23040759" y="6925800"/>
            <a:chExt cx="953492" cy="64096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040759" y="12012860"/>
              <a:ext cx="953492" cy="13225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1294057" y="9164190"/>
              <a:ext cx="4611797" cy="13501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677178" y="869228"/>
            <a:ext cx="19777511" cy="2003709"/>
            <a:chOff x="2494168" y="618115"/>
            <a:chExt cx="10546632" cy="14248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4168" y="738190"/>
              <a:ext cx="10510631" cy="13047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0012" y="618115"/>
              <a:ext cx="10400788" cy="1282057"/>
            </a:xfrm>
            <a:prstGeom prst="rect">
              <a:avLst/>
            </a:prstGeom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8000" spc="563" dirty="0" smtClean="0">
                <a:solidFill>
                  <a:schemeClr val="tx2">
                    <a:lumMod val="75000"/>
                  </a:schemeClr>
                </a:solidFill>
              </a:rPr>
              <a:t>Pieejama un iekļaujoša </a:t>
            </a:r>
            <a:r>
              <a:rPr lang="lv-LV" sz="8000" spc="563" dirty="0" err="1" smtClean="0">
                <a:solidFill>
                  <a:schemeClr val="tx2">
                    <a:lumMod val="75000"/>
                  </a:schemeClr>
                </a:solidFill>
              </a:rPr>
              <a:t>izglītība(I</a:t>
            </a:r>
            <a:r>
              <a:rPr lang="lv-LV" sz="8000" spc="563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lv-LV" sz="8000" spc="563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v-LV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2020./2021.m.g. Jelgavas pilsētā pamata un vidējo izglītību apguva 7263 skolēni;</a:t>
            </a:r>
          </a:p>
          <a:p>
            <a:r>
              <a:rPr lang="lv-LV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Izglītības programmas īstenoja 10 vispārējās pamata vai vidējās izglītības iestādes un 1 pašvaldības profesionālās izglītības iestāde;</a:t>
            </a:r>
          </a:p>
          <a:p>
            <a:r>
              <a:rPr lang="lv-LV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9 izglītības iestādes īsteno arī speciālās izglītības programmas;</a:t>
            </a:r>
          </a:p>
          <a:p>
            <a:r>
              <a:rPr lang="lv-LV" spc="563" dirty="0" smtClean="0">
                <a:solidFill>
                  <a:schemeClr val="tx2">
                    <a:lumMod val="75000"/>
                  </a:schemeClr>
                </a:solidFill>
                <a:cs typeface="Verdana"/>
              </a:rPr>
              <a:t>11 izglītības iestādes īsteno projekta «Pumpurs» aktivitātes</a:t>
            </a:r>
          </a:p>
          <a:p>
            <a:pPr marL="0" indent="0">
              <a:buNone/>
            </a:pPr>
            <a:endParaRPr lang="lv-LV" spc="563" dirty="0">
              <a:solidFill>
                <a:schemeClr val="tx2">
                  <a:lumMod val="75000"/>
                </a:schemeClr>
              </a:solidFill>
              <a:cs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4885" y="364609"/>
            <a:ext cx="754229" cy="12970837"/>
            <a:chOff x="384885" y="364609"/>
            <a:chExt cx="754229" cy="12970837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4890996" y="7614838"/>
              <a:ext cx="11306198" cy="13501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885" y="364609"/>
              <a:ext cx="754229" cy="14933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267" y="3614738"/>
            <a:ext cx="10002553" cy="886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94" y="378000"/>
            <a:ext cx="903913" cy="12960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145836" y="6791061"/>
            <a:ext cx="12960000" cy="135020"/>
          </a:xfrm>
          <a:prstGeom prst="rect">
            <a:avLst/>
          </a:prstGeom>
        </p:spPr>
      </p:pic>
      <p:sp>
        <p:nvSpPr>
          <p:cNvPr id="36" name="Text Placeholder 26"/>
          <p:cNvSpPr txBox="1">
            <a:spLocks/>
          </p:cNvSpPr>
          <p:nvPr/>
        </p:nvSpPr>
        <p:spPr>
          <a:xfrm>
            <a:off x="12624349" y="3643313"/>
            <a:ext cx="10002553" cy="96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881268" y="892968"/>
            <a:ext cx="10002553" cy="1153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786175" y="357191"/>
            <a:ext cx="20814835" cy="2554451"/>
          </a:xfrm>
        </p:spPr>
        <p:txBody>
          <a:bodyPr>
            <a:normAutofit fontScale="90000"/>
          </a:bodyPr>
          <a:lstStyle/>
          <a:p>
            <a:r>
              <a:rPr lang="lv-LV" sz="9600" dirty="0" smtClean="0">
                <a:solidFill>
                  <a:schemeClr val="accent1"/>
                </a:solidFill>
              </a:rPr>
              <a:t>2020./2021.m.g.nodrošinātie atbalsta pasākumi</a:t>
            </a:r>
            <a:endParaRPr lang="lv-LV" sz="9600"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half" idx="1"/>
          </p:nvPr>
        </p:nvSpPr>
        <p:spPr>
          <a:xfrm>
            <a:off x="1786173" y="3643315"/>
            <a:ext cx="21097647" cy="8840389"/>
          </a:xfrm>
        </p:spPr>
        <p:txBody>
          <a:bodyPr>
            <a:normAutofit fontScale="92500" lnSpcReduction="10000"/>
          </a:bodyPr>
          <a:lstStyle/>
          <a:p>
            <a:endParaRPr lang="lv-LV" sz="6000" dirty="0" smtClean="0"/>
          </a:p>
          <a:p>
            <a:r>
              <a:rPr lang="lv-LV" sz="6000" dirty="0" smtClean="0">
                <a:solidFill>
                  <a:schemeClr val="accent1"/>
                </a:solidFill>
              </a:rPr>
              <a:t>1.semestrī sagatavoti 257 IAP,no tiem 28 plānu īstenošana nodrošināja ekonomisko risku mazināšanu;   </a:t>
            </a:r>
          </a:p>
          <a:p>
            <a:r>
              <a:rPr lang="lv-LV" sz="6000" dirty="0" smtClean="0">
                <a:solidFill>
                  <a:schemeClr val="accent1"/>
                </a:solidFill>
              </a:rPr>
              <a:t>1.semestrī IAP īstenoja 124 pedagogi;</a:t>
            </a:r>
          </a:p>
          <a:p>
            <a:r>
              <a:rPr lang="lv-LV" sz="6000" dirty="0" smtClean="0">
                <a:solidFill>
                  <a:schemeClr val="accent1"/>
                </a:solidFill>
              </a:rPr>
              <a:t>2.semestrī sagatavoti 290 IAP, no tiem 36 plānu īstenošana nodrošināja ekonomisko risku mazināšanu;</a:t>
            </a:r>
          </a:p>
          <a:p>
            <a:r>
              <a:rPr lang="lv-LV" sz="6000" dirty="0" smtClean="0">
                <a:solidFill>
                  <a:schemeClr val="accent1"/>
                </a:solidFill>
              </a:rPr>
              <a:t>2.semestrī IAP īstenoja 127 pedagogi</a:t>
            </a:r>
          </a:p>
          <a:p>
            <a:endParaRPr lang="lv-LV" sz="6000" dirty="0" smtClean="0">
              <a:solidFill>
                <a:schemeClr val="accent1"/>
              </a:solidFill>
            </a:endParaRPr>
          </a:p>
          <a:p>
            <a:endParaRPr lang="lv-LV" sz="6000" dirty="0"/>
          </a:p>
        </p:txBody>
      </p:sp>
      <p:sp>
        <p:nvSpPr>
          <p:cNvPr id="37" name="Text Placeholder 26"/>
          <p:cNvSpPr txBox="1">
            <a:spLocks/>
          </p:cNvSpPr>
          <p:nvPr/>
        </p:nvSpPr>
        <p:spPr>
          <a:xfrm>
            <a:off x="12598458" y="3643315"/>
            <a:ext cx="10002553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38" name="Text Placeholder 26"/>
          <p:cNvSpPr txBox="1">
            <a:spLocks/>
          </p:cNvSpPr>
          <p:nvPr/>
        </p:nvSpPr>
        <p:spPr>
          <a:xfrm>
            <a:off x="13150307" y="3643315"/>
            <a:ext cx="9450697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pPr marL="0" indent="0">
              <a:buNone/>
            </a:pPr>
            <a:endParaRPr lang="lv-LV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9600" dirty="0" smtClean="0">
                <a:solidFill>
                  <a:schemeClr val="accent1"/>
                </a:solidFill>
              </a:rPr>
              <a:t>IAP īstenošanas rezultāti (I)</a:t>
            </a:r>
            <a:endParaRPr lang="lv-LV" sz="9600" dirty="0">
              <a:solidFill>
                <a:schemeClr val="accent1"/>
              </a:solidFill>
            </a:endParaRP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1"/>
          </p:nvPr>
        </p:nvSpPr>
        <p:spPr>
          <a:xfrm>
            <a:off x="1786173" y="3393285"/>
            <a:ext cx="20814838" cy="9090420"/>
          </a:xfrm>
        </p:spPr>
        <p:txBody>
          <a:bodyPr>
            <a:normAutofit/>
          </a:bodyPr>
          <a:lstStyle/>
          <a:p>
            <a:r>
              <a:rPr lang="lv-LV" dirty="0" smtClean="0">
                <a:solidFill>
                  <a:schemeClr val="accent1"/>
                </a:solidFill>
              </a:rPr>
              <a:t>1.semestrī 187 plānu īstenošana veicināja problēmas risināšanu;</a:t>
            </a:r>
          </a:p>
          <a:p>
            <a:r>
              <a:rPr lang="lv-LV" dirty="0" smtClean="0">
                <a:solidFill>
                  <a:schemeClr val="accent1"/>
                </a:solidFill>
              </a:rPr>
              <a:t>2.semestrī 255 plānu īstenošana veicināja problēmas risināšanu;</a:t>
            </a:r>
          </a:p>
          <a:p>
            <a:r>
              <a:rPr lang="lv-LV" dirty="0">
                <a:solidFill>
                  <a:schemeClr val="accent1"/>
                </a:solidFill>
              </a:rPr>
              <a:t>Nodrošinātas 10390 apmaksātas konsultācijas mācību </a:t>
            </a:r>
            <a:r>
              <a:rPr lang="lv-LV" dirty="0" smtClean="0">
                <a:solidFill>
                  <a:schemeClr val="accent1"/>
                </a:solidFill>
              </a:rPr>
              <a:t>priekšmetos.</a:t>
            </a:r>
            <a:endParaRPr lang="lv-LV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647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3237869" y="364609"/>
            <a:ext cx="754229" cy="12970837"/>
            <a:chOff x="384885" y="364609"/>
            <a:chExt cx="754229" cy="12970837"/>
          </a:xfrm>
        </p:grpSpPr>
        <p:pic>
          <p:nvPicPr>
            <p:cNvPr id="13" name="Picture 12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4890996" y="7614838"/>
              <a:ext cx="11306198" cy="1350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885" y="364609"/>
              <a:ext cx="754229" cy="14933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9600" dirty="0">
                <a:solidFill>
                  <a:schemeClr val="accent1"/>
                </a:solidFill>
              </a:rPr>
              <a:t>IAP īstenošanas rezultāti </a:t>
            </a:r>
            <a:r>
              <a:rPr lang="lv-LV" sz="9600" dirty="0" smtClean="0">
                <a:solidFill>
                  <a:schemeClr val="accent1"/>
                </a:solidFill>
              </a:rPr>
              <a:t>(II)</a:t>
            </a:r>
            <a:endParaRPr lang="lv-LV" sz="9600" dirty="0">
              <a:solidFill>
                <a:schemeClr val="accent1"/>
              </a:solidFill>
            </a:endParaRPr>
          </a:p>
        </p:txBody>
      </p:sp>
      <p:sp>
        <p:nvSpPr>
          <p:cNvPr id="7" name="Teksta vietturis 6"/>
          <p:cNvSpPr>
            <a:spLocks noGrp="1"/>
          </p:cNvSpPr>
          <p:nvPr>
            <p:ph type="body" idx="1"/>
          </p:nvPr>
        </p:nvSpPr>
        <p:spPr>
          <a:ln w="12700">
            <a:miter lim="400000"/>
          </a:ln>
        </p:spPr>
        <p:txBody>
          <a:bodyPr lIns="95250" tIns="95250" rIns="95250" bIns="95250" anchor="t">
            <a:normAutofit fontScale="85000" lnSpcReduction="20000"/>
          </a:bodyPr>
          <a:lstStyle/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Sekmēta skolēnu mācību motivācija, izaugsme mācību sasniegumos;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Nostiprināta skolēnos patstāvība, saskarsmes prasmes, pašvērtējums;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Uzlabojās skolēnu sadarbība ar skolotāju;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Atbalsta personāla sniegto konsultāciju rezultātā samazinājās skolēnu </a:t>
            </a:r>
            <a:r>
              <a:rPr lang="lv-LV" sz="5300" dirty="0" err="1" smtClean="0">
                <a:solidFill>
                  <a:schemeClr val="accent1"/>
                </a:solidFill>
              </a:rPr>
              <a:t>psihoemocionālā</a:t>
            </a:r>
            <a:r>
              <a:rPr lang="lv-LV" sz="5300" dirty="0" smtClean="0">
                <a:solidFill>
                  <a:schemeClr val="accent1"/>
                </a:solidFill>
              </a:rPr>
              <a:t> spriedze;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Sniegto atbalsta pasākumu kopums samazināja uzvedības problēmas;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Samazinājās skolēnu skaits, kam bija nepieciešams pagarinātais mācību gads;</a:t>
            </a:r>
          </a:p>
          <a:p>
            <a:pPr marL="642947" indent="-642947">
              <a:spcBef>
                <a:spcPts val="3000"/>
              </a:spcBef>
            </a:pPr>
            <a:r>
              <a:rPr lang="lv-LV" sz="5300" dirty="0" smtClean="0">
                <a:solidFill>
                  <a:schemeClr val="accent1"/>
                </a:solidFill>
              </a:rPr>
              <a:t>Ēdināšanas un naktsmītņu pakalpojumi uzlaboja skolēnu </a:t>
            </a:r>
            <a:r>
              <a:rPr lang="lv-LV" sz="5300" dirty="0" err="1" smtClean="0">
                <a:solidFill>
                  <a:schemeClr val="accent1"/>
                </a:solidFill>
              </a:rPr>
              <a:t>labizjūtu</a:t>
            </a:r>
            <a:r>
              <a:rPr lang="lv-LV" sz="5300" dirty="0" smtClean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492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1267" y="3614738"/>
            <a:ext cx="10002553" cy="886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94" y="378000"/>
            <a:ext cx="903913" cy="12960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145836" y="6791061"/>
            <a:ext cx="12960000" cy="135020"/>
          </a:xfrm>
          <a:prstGeom prst="rect">
            <a:avLst/>
          </a:prstGeom>
        </p:spPr>
      </p:pic>
      <p:sp>
        <p:nvSpPr>
          <p:cNvPr id="36" name="Text Placeholder 26"/>
          <p:cNvSpPr txBox="1">
            <a:spLocks/>
          </p:cNvSpPr>
          <p:nvPr/>
        </p:nvSpPr>
        <p:spPr>
          <a:xfrm>
            <a:off x="12624349" y="3643313"/>
            <a:ext cx="10002553" cy="96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2881268" y="892968"/>
            <a:ext cx="10002553" cy="11537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8800" dirty="0">
                <a:solidFill>
                  <a:schemeClr val="accent1"/>
                </a:solidFill>
              </a:rPr>
              <a:t>Pieejama un iekļaujoša izglītība (II)</a:t>
            </a:r>
            <a:endParaRPr lang="lv-LV" sz="8800"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half" idx="1"/>
          </p:nvPr>
        </p:nvSpPr>
        <p:spPr>
          <a:xfrm>
            <a:off x="1786173" y="3393284"/>
            <a:ext cx="20840729" cy="9090421"/>
          </a:xfrm>
        </p:spPr>
        <p:txBody>
          <a:bodyPr>
            <a:normAutofit fontScale="32500" lnSpcReduction="20000"/>
          </a:bodyPr>
          <a:lstStyle/>
          <a:p>
            <a:r>
              <a:rPr lang="lv-LV" sz="16000" dirty="0" smtClean="0">
                <a:solidFill>
                  <a:schemeClr val="accent1"/>
                </a:solidFill>
              </a:rPr>
              <a:t>Daļēji attālinātās vai ilgstošas attālinātās mācības </a:t>
            </a:r>
            <a:r>
              <a:rPr lang="lv-LV" sz="16000" dirty="0" err="1" smtClean="0">
                <a:solidFill>
                  <a:schemeClr val="accent1"/>
                </a:solidFill>
              </a:rPr>
              <a:t>Covid-19</a:t>
            </a:r>
            <a:r>
              <a:rPr lang="lv-LV" sz="16000" dirty="0" smtClean="0">
                <a:solidFill>
                  <a:schemeClr val="accent1"/>
                </a:solidFill>
              </a:rPr>
              <a:t> pandēmijas laikā;</a:t>
            </a:r>
          </a:p>
          <a:p>
            <a:r>
              <a:rPr lang="lv-LV" sz="16000" dirty="0" smtClean="0">
                <a:solidFill>
                  <a:schemeClr val="accent1"/>
                </a:solidFill>
              </a:rPr>
              <a:t>Mācību satura apguves samazinājums vispārējā un profesionālajā izglītībā </a:t>
            </a:r>
            <a:r>
              <a:rPr lang="lv-LV" sz="16000" dirty="0" err="1" smtClean="0">
                <a:solidFill>
                  <a:schemeClr val="accent1"/>
                </a:solidFill>
              </a:rPr>
              <a:t>Covid-19</a:t>
            </a:r>
            <a:r>
              <a:rPr lang="lv-LV" sz="16000" dirty="0" smtClean="0">
                <a:solidFill>
                  <a:schemeClr val="accent1"/>
                </a:solidFill>
              </a:rPr>
              <a:t> pandēmijas laikā;</a:t>
            </a:r>
          </a:p>
          <a:p>
            <a:r>
              <a:rPr lang="lv-LV" sz="16000" dirty="0" smtClean="0">
                <a:solidFill>
                  <a:schemeClr val="accent1"/>
                </a:solidFill>
              </a:rPr>
              <a:t>Skolēnu, pedagogu un vecāku </a:t>
            </a:r>
            <a:r>
              <a:rPr lang="lv-LV" sz="16000" dirty="0" err="1" smtClean="0">
                <a:solidFill>
                  <a:schemeClr val="accent1"/>
                </a:solidFill>
              </a:rPr>
              <a:t>labizjūta</a:t>
            </a:r>
            <a:r>
              <a:rPr lang="lv-LV" sz="16000" dirty="0" smtClean="0">
                <a:solidFill>
                  <a:schemeClr val="accent1"/>
                </a:solidFill>
              </a:rPr>
              <a:t>;</a:t>
            </a:r>
          </a:p>
          <a:p>
            <a:r>
              <a:rPr lang="lv-LV" sz="16000" dirty="0" smtClean="0">
                <a:solidFill>
                  <a:schemeClr val="accent1"/>
                </a:solidFill>
              </a:rPr>
              <a:t>Vispārējās izglītības programmās iekļauti 204 skolēni ar mācīšanās traucējumiem;</a:t>
            </a:r>
          </a:p>
          <a:p>
            <a:r>
              <a:rPr lang="lv-LV" sz="16000" dirty="0" smtClean="0">
                <a:solidFill>
                  <a:schemeClr val="accent1"/>
                </a:solidFill>
              </a:rPr>
              <a:t>Skolēnu skaits klasē </a:t>
            </a:r>
            <a:endParaRPr lang="lv-LV" dirty="0"/>
          </a:p>
        </p:txBody>
      </p:sp>
      <p:sp>
        <p:nvSpPr>
          <p:cNvPr id="37" name="Text Placeholder 26"/>
          <p:cNvSpPr txBox="1">
            <a:spLocks/>
          </p:cNvSpPr>
          <p:nvPr/>
        </p:nvSpPr>
        <p:spPr>
          <a:xfrm>
            <a:off x="12598458" y="3643315"/>
            <a:ext cx="10002553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endParaRPr lang="en-US" dirty="0"/>
          </a:p>
        </p:txBody>
      </p:sp>
      <p:sp>
        <p:nvSpPr>
          <p:cNvPr id="38" name="Text Placeholder 26"/>
          <p:cNvSpPr txBox="1">
            <a:spLocks/>
          </p:cNvSpPr>
          <p:nvPr/>
        </p:nvSpPr>
        <p:spPr>
          <a:xfrm>
            <a:off x="13150307" y="3643315"/>
            <a:ext cx="9450697" cy="884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5250" tIns="95250" rIns="95250" bIns="95250" anchor="ctr">
            <a:normAutofit/>
          </a:bodyPr>
          <a:lstStyle>
            <a:lvl1pPr marL="3429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1pPr>
            <a:lvl2pPr marL="6858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2pPr>
            <a:lvl3pPr marL="10287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3pPr>
            <a:lvl4pPr marL="13716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4pPr>
            <a:lvl5pPr marL="1714500" marR="0" indent="-342900" algn="l" defTabSz="584200" rtl="0" latinLnBrk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Verdana"/>
                <a:ea typeface="+mj-ea"/>
                <a:cs typeface="+mj-cs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indent="0">
              <a:buNone/>
            </a:pPr>
            <a:endParaRPr lang="lv-LV" dirty="0" smtClean="0"/>
          </a:p>
          <a:p>
            <a:pPr marL="0" indent="0">
              <a:buNone/>
            </a:pPr>
            <a:endParaRPr lang="lv-LV" dirty="0" smtClean="0"/>
          </a:p>
          <a:p>
            <a:endParaRPr lang="lv-LV" dirty="0" smtClean="0"/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72295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9600" spc="563" dirty="0" smtClean="0">
                <a:solidFill>
                  <a:schemeClr val="tx2">
                    <a:lumMod val="75000"/>
                  </a:schemeClr>
                </a:solidFill>
              </a:rPr>
              <a:t>Pieejama </a:t>
            </a:r>
            <a:r>
              <a:rPr lang="lv-LV" sz="9600" spc="563" dirty="0">
                <a:solidFill>
                  <a:schemeClr val="tx2">
                    <a:lumMod val="75000"/>
                  </a:schemeClr>
                </a:solidFill>
              </a:rPr>
              <a:t>un </a:t>
            </a:r>
            <a:r>
              <a:rPr lang="lv-LV" sz="9600" spc="563" dirty="0" smtClean="0">
                <a:solidFill>
                  <a:schemeClr val="tx2">
                    <a:lumMod val="75000"/>
                  </a:schemeClr>
                </a:solidFill>
              </a:rPr>
              <a:t>iekļaujoša </a:t>
            </a:r>
            <a:r>
              <a:rPr lang="lv-LV" sz="9600" spc="563" dirty="0" err="1" smtClean="0">
                <a:solidFill>
                  <a:schemeClr val="tx2">
                    <a:lumMod val="75000"/>
                  </a:schemeClr>
                </a:solidFill>
              </a:rPr>
              <a:t>izglītība(III</a:t>
            </a:r>
            <a:r>
              <a:rPr lang="lv-LV" sz="9600" spc="563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lv-LV" sz="9600" dirty="0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lv-LV" sz="4800" dirty="0">
                <a:solidFill>
                  <a:schemeClr val="tx2">
                    <a:lumMod val="75000"/>
                  </a:schemeClr>
                </a:solidFill>
              </a:rPr>
              <a:t>Kompetenču pieejas ieviešana vispārējā izglītībā</a:t>
            </a:r>
            <a:r>
              <a:rPr lang="lv-LV" sz="4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r>
              <a:rPr lang="lv-LV" sz="4800" dirty="0">
                <a:solidFill>
                  <a:schemeClr val="tx2">
                    <a:lumMod val="75000"/>
                  </a:schemeClr>
                </a:solidFill>
              </a:rPr>
              <a:t>Sadarbība ar skolēnu vecākiem. Atgriezeniskā saite vecākiem. Saziņa. Padziļinātas sarunas ar vecākiem par pedagoģisko </a:t>
            </a:r>
            <a:r>
              <a:rPr lang="lv-LV" sz="4800" dirty="0" smtClean="0">
                <a:solidFill>
                  <a:schemeClr val="tx2">
                    <a:lumMod val="75000"/>
                  </a:schemeClr>
                </a:solidFill>
              </a:rPr>
              <a:t>procesu;</a:t>
            </a:r>
            <a:endParaRPr lang="lv-LV" sz="4800" dirty="0">
              <a:solidFill>
                <a:schemeClr val="tx2">
                  <a:lumMod val="75000"/>
                </a:schemeClr>
              </a:solidFill>
            </a:endParaRPr>
          </a:p>
          <a:p>
            <a:endParaRPr lang="lv-LV" sz="4800" dirty="0">
              <a:solidFill>
                <a:schemeClr val="tx2">
                  <a:lumMod val="75000"/>
                </a:schemeClr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08222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pumpurs colours">
      <a:dk1>
        <a:srgbClr val="000000"/>
      </a:dk1>
      <a:lt1>
        <a:srgbClr val="FFFFFF"/>
      </a:lt1>
      <a:dk2>
        <a:srgbClr val="693E87"/>
      </a:dk2>
      <a:lt2>
        <a:srgbClr val="535353"/>
      </a:lt2>
      <a:accent1>
        <a:srgbClr val="693E87"/>
      </a:accent1>
      <a:accent2>
        <a:srgbClr val="AEBC0C"/>
      </a:accent2>
      <a:accent3>
        <a:srgbClr val="DDDD22"/>
      </a:accent3>
      <a:accent4>
        <a:srgbClr val="693E87"/>
      </a:accent4>
      <a:accent5>
        <a:srgbClr val="AEBC0C"/>
      </a:accent5>
      <a:accent6>
        <a:srgbClr val="DDDD22"/>
      </a:accent6>
      <a:hlink>
        <a:srgbClr val="693E87"/>
      </a:hlink>
      <a:folHlink>
        <a:srgbClr val="FF00F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422</Words>
  <Application>Microsoft Office PowerPoint</Application>
  <PresentationFormat>Pielāgots</PresentationFormat>
  <Paragraphs>68</Paragraphs>
  <Slides>11</Slides>
  <Notes>3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2" baseType="lpstr">
      <vt:lpstr>White</vt:lpstr>
      <vt:lpstr>PowerPoint prezentācija</vt:lpstr>
      <vt:lpstr>Jelgavas izglītības vērtības un stratēģiskie mērķi</vt:lpstr>
      <vt:lpstr>PowerPoint prezentācija</vt:lpstr>
      <vt:lpstr>Pieejama un iekļaujoša izglītība(I)</vt:lpstr>
      <vt:lpstr>2020./2021.m.g.nodrošinātie atbalsta pasākumi</vt:lpstr>
      <vt:lpstr>IAP īstenošanas rezultāti (I)</vt:lpstr>
      <vt:lpstr>IAP īstenošanas rezultāti (II)</vt:lpstr>
      <vt:lpstr>Pieejama un iekļaujoša izglītība (II)</vt:lpstr>
      <vt:lpstr>Pieejama un iekļaujoša izglītība(III)</vt:lpstr>
      <vt:lpstr>Pieejama un iekļaujoša izglītība (IV)</vt:lpstr>
      <vt:lpstr>PowerPoint prezentācija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Liene Bērziņa</dc:creator>
  <cp:lastModifiedBy>Gunta Auza</cp:lastModifiedBy>
  <cp:revision>94</cp:revision>
  <dcterms:modified xsi:type="dcterms:W3CDTF">2021-08-02T13:15:28Z</dcterms:modified>
</cp:coreProperties>
</file>