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ov" ContentType="video/quicktime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92" r:id="rId3"/>
    <p:sldId id="291" r:id="rId4"/>
    <p:sldId id="294" r:id="rId5"/>
    <p:sldId id="284" r:id="rId6"/>
    <p:sldId id="277" r:id="rId7"/>
    <p:sldId id="304" r:id="rId8"/>
    <p:sldId id="264" r:id="rId9"/>
    <p:sldId id="282" r:id="rId10"/>
    <p:sldId id="267" r:id="rId11"/>
    <p:sldId id="305" r:id="rId12"/>
    <p:sldId id="274" r:id="rId13"/>
    <p:sldId id="270" r:id="rId14"/>
    <p:sldId id="285" r:id="rId15"/>
    <p:sldId id="296" r:id="rId16"/>
    <p:sldId id="295" r:id="rId17"/>
    <p:sldId id="298" r:id="rId18"/>
    <p:sldId id="299" r:id="rId19"/>
    <p:sldId id="300" r:id="rId20"/>
    <p:sldId id="303" r:id="rId21"/>
    <p:sldId id="297" r:id="rId22"/>
    <p:sldId id="301" r:id="rId23"/>
    <p:sldId id="281" r:id="rId24"/>
  </p:sldIdLst>
  <p:sldSz cx="12192000" cy="6858000"/>
  <p:notesSz cx="6858000" cy="9144000"/>
  <p:embeddedFontLst>
    <p:embeddedFont>
      <p:font typeface="Biome" panose="020B05030302040208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57A2"/>
    <a:srgbClr val="FFCCFF"/>
    <a:srgbClr val="FF99FF"/>
    <a:srgbClr val="969696"/>
    <a:srgbClr val="777777"/>
    <a:srgbClr val="C0C0C0"/>
    <a:srgbClr val="EAEAEA"/>
    <a:srgbClr val="FFFFFF"/>
    <a:srgbClr val="CC99FF"/>
    <a:srgbClr val="5534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308" autoAdjust="0"/>
  </p:normalViewPr>
  <p:slideViewPr>
    <p:cSldViewPr snapToGrid="0">
      <p:cViewPr varScale="1">
        <p:scale>
          <a:sx n="65" d="100"/>
          <a:sy n="65" d="100"/>
        </p:scale>
        <p:origin x="91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80"/>
    </p:cViewPr>
  </p:sorterViewPr>
  <p:notesViewPr>
    <p:cSldViewPr snapToGrid="0">
      <p:cViewPr varScale="1">
        <p:scale>
          <a:sx n="51" d="100"/>
          <a:sy n="51" d="100"/>
        </p:scale>
        <p:origin x="18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6FA40E-9E72-4B91-A53C-3ABBC9FA33FD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776AAFD-C668-459D-9FB4-1978E93B6829}">
      <dgm:prSet phldrT="[Text]" custT="1"/>
      <dgm:spPr>
        <a:solidFill>
          <a:srgbClr val="0070C0">
            <a:alpha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1440" tIns="91440" rIns="91440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en-US" sz="2400" kern="1200" noProof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Reducing administrative burden</a:t>
          </a:r>
        </a:p>
      </dgm:t>
    </dgm:pt>
    <dgm:pt modelId="{F6276045-4C68-420B-BEFB-9169FFA44ED0}" type="parTrans" cxnId="{269AC72A-143F-47B4-A5FB-8D571130A3F0}">
      <dgm:prSet/>
      <dgm:spPr/>
      <dgm:t>
        <a:bodyPr/>
        <a:lstStyle/>
        <a:p>
          <a:endParaRPr lang="en-US"/>
        </a:p>
      </dgm:t>
    </dgm:pt>
    <dgm:pt modelId="{60A9A568-D8F8-47FA-BA50-7168496D16BB}" type="sibTrans" cxnId="{269AC72A-143F-47B4-A5FB-8D571130A3F0}">
      <dgm:prSet/>
      <dgm:spPr/>
      <dgm:t>
        <a:bodyPr/>
        <a:lstStyle/>
        <a:p>
          <a:endParaRPr lang="en-US"/>
        </a:p>
      </dgm:t>
    </dgm:pt>
    <dgm:pt modelId="{2ED8D165-E894-48D5-BFD5-B8D12E5BFBB2}">
      <dgm:prSet phldrT="[Text]" custT="1"/>
      <dgm:spPr>
        <a:solidFill>
          <a:srgbClr val="0070C0">
            <a:alpha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1440" tIns="91440" rIns="91440" bIns="9144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en-US" sz="2400" kern="1200" noProof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Impartial and immediate decision making</a:t>
          </a:r>
        </a:p>
      </dgm:t>
    </dgm:pt>
    <dgm:pt modelId="{C24B7096-A4E9-46AC-A941-FDDC09481FE1}" type="parTrans" cxnId="{857AEB3A-1726-41B8-ABBD-AABBCB05BA60}">
      <dgm:prSet/>
      <dgm:spPr/>
      <dgm:t>
        <a:bodyPr/>
        <a:lstStyle/>
        <a:p>
          <a:endParaRPr lang="en-US"/>
        </a:p>
      </dgm:t>
    </dgm:pt>
    <dgm:pt modelId="{5294ABDA-215C-497B-A6C3-D81BD0E5A5AC}" type="sibTrans" cxnId="{857AEB3A-1726-41B8-ABBD-AABBCB05BA60}">
      <dgm:prSet/>
      <dgm:spPr/>
      <dgm:t>
        <a:bodyPr/>
        <a:lstStyle/>
        <a:p>
          <a:endParaRPr lang="en-US"/>
        </a:p>
      </dgm:t>
    </dgm:pt>
    <dgm:pt modelId="{66AFB356-7217-4680-AA70-498EC1BE005D}">
      <dgm:prSet phldrT="[Text]" custT="1"/>
      <dgm:spPr>
        <a:solidFill>
          <a:srgbClr val="0070C0">
            <a:alpha val="60000"/>
          </a:srgbClr>
        </a:solidFill>
      </dgm:spPr>
      <dgm:t>
        <a:bodyPr/>
        <a:lstStyle/>
        <a:p>
          <a:pPr algn="ctr">
            <a:buFont typeface="Calibri" panose="020F0502020204030204" pitchFamily="34" charset="0"/>
            <a:buChar char="⁻"/>
          </a:pPr>
          <a:r>
            <a:rPr lang="en-US" sz="2400" dirty="0">
              <a:solidFill>
                <a:schemeClr val="bg1"/>
              </a:solidFill>
              <a:latin typeface="+mn-lt"/>
            </a:rPr>
            <a:t>Loyalty of subjects (trust to each other)</a:t>
          </a:r>
        </a:p>
      </dgm:t>
    </dgm:pt>
    <dgm:pt modelId="{07FFAC92-BA91-4D92-93C4-BFF262A23040}" type="sibTrans" cxnId="{5F7A6CDE-327C-4701-8CB0-3208BD8FEFF3}">
      <dgm:prSet/>
      <dgm:spPr/>
      <dgm:t>
        <a:bodyPr/>
        <a:lstStyle/>
        <a:p>
          <a:endParaRPr lang="en-US"/>
        </a:p>
      </dgm:t>
    </dgm:pt>
    <dgm:pt modelId="{D5A49335-8308-4443-A971-7CE67DC0EE0D}" type="parTrans" cxnId="{5F7A6CDE-327C-4701-8CB0-3208BD8FEFF3}">
      <dgm:prSet/>
      <dgm:spPr/>
      <dgm:t>
        <a:bodyPr/>
        <a:lstStyle/>
        <a:p>
          <a:endParaRPr lang="en-US"/>
        </a:p>
      </dgm:t>
    </dgm:pt>
    <dgm:pt modelId="{8BFAAC69-5EBA-4268-8137-BE236F554790}" type="pres">
      <dgm:prSet presAssocID="{996FA40E-9E72-4B91-A53C-3ABBC9FA33FD}" presName="linear" presStyleCnt="0">
        <dgm:presLayoutVars>
          <dgm:animLvl val="lvl"/>
          <dgm:resizeHandles val="exact"/>
        </dgm:presLayoutVars>
      </dgm:prSet>
      <dgm:spPr/>
    </dgm:pt>
    <dgm:pt modelId="{BE7C2F69-AE4C-47F6-B99C-448E7C3924DB}" type="pres">
      <dgm:prSet presAssocID="{66AFB356-7217-4680-AA70-498EC1BE005D}" presName="parentText" presStyleLbl="node1" presStyleIdx="0" presStyleCnt="3" custLinFactNeighborX="236" custLinFactNeighborY="2721">
        <dgm:presLayoutVars>
          <dgm:chMax val="0"/>
          <dgm:bulletEnabled val="1"/>
        </dgm:presLayoutVars>
      </dgm:prSet>
      <dgm:spPr/>
    </dgm:pt>
    <dgm:pt modelId="{C8AD0E8D-430D-479A-B734-63B839199C1C}" type="pres">
      <dgm:prSet presAssocID="{07FFAC92-BA91-4D92-93C4-BFF262A23040}" presName="spacer" presStyleCnt="0"/>
      <dgm:spPr/>
    </dgm:pt>
    <dgm:pt modelId="{EAEAFD92-F999-4FAB-B34C-9FEF0B05F69A}" type="pres">
      <dgm:prSet presAssocID="{B776AAFD-C668-459D-9FB4-1978E93B6829}" presName="parentText" presStyleLbl="node1" presStyleIdx="1" presStyleCnt="3">
        <dgm:presLayoutVars>
          <dgm:chMax val="0"/>
          <dgm:bulletEnabled val="1"/>
        </dgm:presLayoutVars>
      </dgm:prSet>
      <dgm:spPr>
        <a:xfrm>
          <a:off x="0" y="862384"/>
          <a:ext cx="8209134" cy="730080"/>
        </a:xfrm>
        <a:prstGeom prst="roundRect">
          <a:avLst/>
        </a:prstGeom>
      </dgm:spPr>
    </dgm:pt>
    <dgm:pt modelId="{6C2C6379-46DC-4EC4-9F53-3F5A386E4786}" type="pres">
      <dgm:prSet presAssocID="{60A9A568-D8F8-47FA-BA50-7168496D16BB}" presName="spacer" presStyleCnt="0"/>
      <dgm:spPr/>
    </dgm:pt>
    <dgm:pt modelId="{BE682315-37E0-47FF-9F86-84672A38A678}" type="pres">
      <dgm:prSet presAssocID="{2ED8D165-E894-48D5-BFD5-B8D12E5BFBB2}" presName="parentText" presStyleLbl="node1" presStyleIdx="2" presStyleCnt="3" custLinFactNeighborX="1414" custLinFactNeighborY="31894">
        <dgm:presLayoutVars>
          <dgm:chMax val="0"/>
          <dgm:bulletEnabled val="1"/>
        </dgm:presLayoutVars>
      </dgm:prSet>
      <dgm:spPr>
        <a:xfrm>
          <a:off x="0" y="1724769"/>
          <a:ext cx="8209134" cy="730080"/>
        </a:xfrm>
        <a:prstGeom prst="roundRect">
          <a:avLst/>
        </a:prstGeom>
      </dgm:spPr>
    </dgm:pt>
  </dgm:ptLst>
  <dgm:cxnLst>
    <dgm:cxn modelId="{BB606F25-DF94-4EBC-9F45-D6B34FEEA9AB}" type="presOf" srcId="{66AFB356-7217-4680-AA70-498EC1BE005D}" destId="{BE7C2F69-AE4C-47F6-B99C-448E7C3924DB}" srcOrd="0" destOrd="0" presId="urn:microsoft.com/office/officeart/2005/8/layout/vList2"/>
    <dgm:cxn modelId="{269AC72A-143F-47B4-A5FB-8D571130A3F0}" srcId="{996FA40E-9E72-4B91-A53C-3ABBC9FA33FD}" destId="{B776AAFD-C668-459D-9FB4-1978E93B6829}" srcOrd="1" destOrd="0" parTransId="{F6276045-4C68-420B-BEFB-9169FFA44ED0}" sibTransId="{60A9A568-D8F8-47FA-BA50-7168496D16BB}"/>
    <dgm:cxn modelId="{857AEB3A-1726-41B8-ABBD-AABBCB05BA60}" srcId="{996FA40E-9E72-4B91-A53C-3ABBC9FA33FD}" destId="{2ED8D165-E894-48D5-BFD5-B8D12E5BFBB2}" srcOrd="2" destOrd="0" parTransId="{C24B7096-A4E9-46AC-A941-FDDC09481FE1}" sibTransId="{5294ABDA-215C-497B-A6C3-D81BD0E5A5AC}"/>
    <dgm:cxn modelId="{4091047C-DAE2-4A3B-B2DC-713E11AF9A09}" type="presOf" srcId="{B776AAFD-C668-459D-9FB4-1978E93B6829}" destId="{EAEAFD92-F999-4FAB-B34C-9FEF0B05F69A}" srcOrd="0" destOrd="0" presId="urn:microsoft.com/office/officeart/2005/8/layout/vList2"/>
    <dgm:cxn modelId="{6DFF877E-2B5A-423C-B682-5F2123347B3D}" type="presOf" srcId="{2ED8D165-E894-48D5-BFD5-B8D12E5BFBB2}" destId="{BE682315-37E0-47FF-9F86-84672A38A678}" srcOrd="0" destOrd="0" presId="urn:microsoft.com/office/officeart/2005/8/layout/vList2"/>
    <dgm:cxn modelId="{A0D1D6B3-6687-46C8-B12C-2E9F78EABF5F}" type="presOf" srcId="{996FA40E-9E72-4B91-A53C-3ABBC9FA33FD}" destId="{8BFAAC69-5EBA-4268-8137-BE236F554790}" srcOrd="0" destOrd="0" presId="urn:microsoft.com/office/officeart/2005/8/layout/vList2"/>
    <dgm:cxn modelId="{5F7A6CDE-327C-4701-8CB0-3208BD8FEFF3}" srcId="{996FA40E-9E72-4B91-A53C-3ABBC9FA33FD}" destId="{66AFB356-7217-4680-AA70-498EC1BE005D}" srcOrd="0" destOrd="0" parTransId="{D5A49335-8308-4443-A971-7CE67DC0EE0D}" sibTransId="{07FFAC92-BA91-4D92-93C4-BFF262A23040}"/>
    <dgm:cxn modelId="{B20EA639-1BB5-4C5A-94DE-687D86C1BA79}" type="presParOf" srcId="{8BFAAC69-5EBA-4268-8137-BE236F554790}" destId="{BE7C2F69-AE4C-47F6-B99C-448E7C3924DB}" srcOrd="0" destOrd="0" presId="urn:microsoft.com/office/officeart/2005/8/layout/vList2"/>
    <dgm:cxn modelId="{CF6C95F0-5D27-4A29-8BD7-95C508D9D182}" type="presParOf" srcId="{8BFAAC69-5EBA-4268-8137-BE236F554790}" destId="{C8AD0E8D-430D-479A-B734-63B839199C1C}" srcOrd="1" destOrd="0" presId="urn:microsoft.com/office/officeart/2005/8/layout/vList2"/>
    <dgm:cxn modelId="{5F962E78-DAB9-44B1-946C-5E1B105DFF7A}" type="presParOf" srcId="{8BFAAC69-5EBA-4268-8137-BE236F554790}" destId="{EAEAFD92-F999-4FAB-B34C-9FEF0B05F69A}" srcOrd="2" destOrd="0" presId="urn:microsoft.com/office/officeart/2005/8/layout/vList2"/>
    <dgm:cxn modelId="{766A8AEC-802F-4AD4-915D-AE9C36CFA689}" type="presParOf" srcId="{8BFAAC69-5EBA-4268-8137-BE236F554790}" destId="{6C2C6379-46DC-4EC4-9F53-3F5A386E4786}" srcOrd="3" destOrd="0" presId="urn:microsoft.com/office/officeart/2005/8/layout/vList2"/>
    <dgm:cxn modelId="{778658C8-D875-48CC-9F0B-6E5813F7A1BD}" type="presParOf" srcId="{8BFAAC69-5EBA-4268-8137-BE236F554790}" destId="{BE682315-37E0-47FF-9F86-84672A38A67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7C2F69-AE4C-47F6-B99C-448E7C3924DB}">
      <dsp:nvSpPr>
        <dsp:cNvPr id="0" name=""/>
        <dsp:cNvSpPr/>
      </dsp:nvSpPr>
      <dsp:spPr>
        <a:xfrm>
          <a:off x="0" y="23040"/>
          <a:ext cx="8209134" cy="730080"/>
        </a:xfrm>
        <a:prstGeom prst="roundRect">
          <a:avLst/>
        </a:prstGeom>
        <a:solidFill>
          <a:srgbClr val="0070C0">
            <a:alpha val="6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en-US" sz="2400" kern="1200" dirty="0">
              <a:solidFill>
                <a:schemeClr val="bg1"/>
              </a:solidFill>
              <a:latin typeface="+mn-lt"/>
            </a:rPr>
            <a:t>Loyalty of subjects (trust to each other)</a:t>
          </a:r>
        </a:p>
      </dsp:txBody>
      <dsp:txXfrm>
        <a:off x="35640" y="58680"/>
        <a:ext cx="8137854" cy="658800"/>
      </dsp:txXfrm>
    </dsp:sp>
    <dsp:sp modelId="{EAEAFD92-F999-4FAB-B34C-9FEF0B05F69A}">
      <dsp:nvSpPr>
        <dsp:cNvPr id="0" name=""/>
        <dsp:cNvSpPr/>
      </dsp:nvSpPr>
      <dsp:spPr>
        <a:xfrm>
          <a:off x="0" y="862384"/>
          <a:ext cx="8209134" cy="730080"/>
        </a:xfrm>
        <a:prstGeom prst="roundRect">
          <a:avLst/>
        </a:prstGeom>
        <a:solidFill>
          <a:srgbClr val="0070C0">
            <a:alpha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en-US" sz="2400" kern="1200" noProof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Reducing administrative burden</a:t>
          </a:r>
        </a:p>
      </dsp:txBody>
      <dsp:txXfrm>
        <a:off x="35640" y="898024"/>
        <a:ext cx="8137854" cy="658800"/>
      </dsp:txXfrm>
    </dsp:sp>
    <dsp:sp modelId="{BE682315-37E0-47FF-9F86-84672A38A678}">
      <dsp:nvSpPr>
        <dsp:cNvPr id="0" name=""/>
        <dsp:cNvSpPr/>
      </dsp:nvSpPr>
      <dsp:spPr>
        <a:xfrm>
          <a:off x="0" y="1724769"/>
          <a:ext cx="8209134" cy="730080"/>
        </a:xfrm>
        <a:prstGeom prst="roundRect">
          <a:avLst/>
        </a:prstGeom>
        <a:solidFill>
          <a:srgbClr val="0070C0">
            <a:alpha val="60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None/>
          </a:pPr>
          <a:r>
            <a:rPr lang="en-US" sz="2400" kern="1200" noProof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Impartial and immediate decision making</a:t>
          </a:r>
        </a:p>
      </dsp:txBody>
      <dsp:txXfrm>
        <a:off x="35640" y="1760409"/>
        <a:ext cx="8137854" cy="658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9A19F-2B82-4ABF-A3E1-57D121D723DD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87FE1-33C8-4E06-A7B3-A61CFD41C2D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5411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05534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66421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43928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2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71651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7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lv-LV" sz="1200" b="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64647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9504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2862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5437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93564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26326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13158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altLang="lv-LV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42132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26122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8567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62791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2463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00000"/>
              </a:solidFill>
              <a:effectLst/>
              <a:latin typeface="Robot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3327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727A7-C1BC-492A-BB07-DD621C8CAF80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0627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727A7-C1BC-492A-BB07-DD621C8CAF80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71778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8943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727A7-C1BC-492A-BB07-DD621C8CAF80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50894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87FE1-33C8-4E06-A7B3-A61CFD41C2D6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8466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524F-A3DA-40A4-8B88-62459C53A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51C85-15F4-4775-BE0F-EAB32BDF7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2DF8B-859F-46B4-B045-E78FA9903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EF859-15CA-474C-BE68-3F37F5EEA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C73DA-4F72-43DF-AE80-95B7ED6B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2175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47935-F3CE-44F9-9950-64610272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BCCB5-4F7B-4C17-AEF3-9D8A8036C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4FBB0-AA40-4798-8975-2FAECD0AF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6EAF8-72DF-4E3B-85FB-CFB08B94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BD6E-88B9-4EBA-97AE-459201E6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9398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58DC6F-C9ED-4180-AADB-3E05F6F0E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C75F5-9A72-415E-B437-1AE04FC49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C56D4-D02F-4ABB-9E5F-0D6E0E1A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BBBAE-F231-477D-BFCD-436BA0D15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B25B5-CF7D-4596-A7D8-DE3A07D56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159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7F5D2-217C-46CB-BC79-6336EF55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F297-5F1C-44C5-ADDD-B55AFEAD0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BAD4D-E223-409E-9290-C05B09F47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F13AF-86C6-41FF-ACD4-D5B9AE0F6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F22E2-1795-484B-AEA6-6EA06B63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8143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8BD0E-35FB-4DAF-94DD-27DFA2FB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BB48D-9BC5-4AAD-8355-AD8972126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DC5AB-5F7C-4C71-B5FE-F3C665D3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E9511-A0AE-4223-AD58-ED4942200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1C205-92DB-43A4-8A1A-8858156D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41763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9A8C9-1633-4627-ADDD-9617131E8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60AFF-16D8-4E1A-A5B3-E7FDC4E1D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6D4C1-5BCB-4534-9FA3-F2DCE8671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3D11E-6C93-4331-94AA-E43B0B012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A0B83-AF40-474E-8F4F-90549F86E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36DE54-4F78-4A67-8BF4-A92398785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3446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ED665-137D-4625-B527-B0D28D8C4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AD1F8-B7B9-49E4-B18C-AA7719639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F3814-8360-4B4D-92F3-638FFE5DF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D0DD7-44A5-4929-9263-856ABB703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FD2111-1B9D-4CB7-89A5-507E7CDED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FD636B-AF1A-46F7-8493-253D51F1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A299FC-0096-47BF-95A4-0803A798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33538-8EE6-4D32-9434-0ED67F6F9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9777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47C94-39DB-447F-B540-D8705C36E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213D08-421B-4417-A666-A2CD7C0B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0C9F8-ACA0-4227-8FA2-2D4921E3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29A2E-1E8F-4C7A-B00A-9CDFD5A3A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908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F586F-E78C-4931-9080-219556B3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774E3-C634-48F1-882D-D5634ED1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0D88C-6020-4B76-9545-DF7B2E7F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321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959FE-D4A6-4376-B405-A6400159B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E814-2DE8-4C2E-B8F2-F06BF98AC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84B66-AF79-46EF-ABBF-C8699B8FF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E11EE-F534-4670-B203-B429DCC36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25BDB5-A64C-46B4-BC18-D041B680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13D88-637D-439C-8A3B-B9B8E557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7419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8929F-CC21-45B8-B939-3DF9AF266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16A38-F72C-4A81-AB75-9808870A6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1B150-5A8E-4F64-9DBD-6ABC5248C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2D8C-0774-4D3D-855E-E59194F00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3451A-2DCC-4C00-AF91-10007433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DA908-5644-417A-9818-35A65472D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0173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F9B90C-98E7-4A19-A57A-F6D6E2B0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D9311-6E03-41CB-AB4C-1F2E8BCD5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D3B38-10EC-4F40-BD50-05265DDF79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9BDBE-FA69-41D9-BF31-E759EEEF0D02}" type="datetimeFigureOut">
              <a:rPr lang="lv-LV" smtClean="0"/>
              <a:t>29.12.2020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9B4F6-90BA-4517-96A1-3F349A99A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B7A69-BADB-4BE7-A0EE-F76F0B009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0264E-C809-4D25-A0FA-4471F40F5D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142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jpg"/><Relationship Id="rId26" Type="http://schemas.openxmlformats.org/officeDocument/2006/relationships/image" Target="../media/image54.jpg"/><Relationship Id="rId3" Type="http://schemas.openxmlformats.org/officeDocument/2006/relationships/image" Target="../media/image31.jpeg"/><Relationship Id="rId21" Type="http://schemas.openxmlformats.org/officeDocument/2006/relationships/image" Target="../media/image49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4.png"/><Relationship Id="rId20" Type="http://schemas.openxmlformats.org/officeDocument/2006/relationships/image" Target="../media/image48.jp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png"/><Relationship Id="rId7" Type="http://schemas.openxmlformats.org/officeDocument/2006/relationships/slide" Target="slide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gif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media" Target="../media/media4.mov"/><Relationship Id="rId7" Type="http://schemas.openxmlformats.org/officeDocument/2006/relationships/image" Target="../media/image77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0.png"/><Relationship Id="rId4" Type="http://schemas.openxmlformats.org/officeDocument/2006/relationships/video" Target="../media/media4.mov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3E0442F3-CCBE-4EB4-9E20-3F0258FC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070" y="155153"/>
            <a:ext cx="11665860" cy="66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B87DEB-71D8-4BF1-989E-4FBA1E0D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070" y="122047"/>
            <a:ext cx="11791044" cy="673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441176-3F25-4983-AF39-7ADC1FA5DB5E}"/>
              </a:ext>
            </a:extLst>
          </p:cNvPr>
          <p:cNvSpPr/>
          <p:nvPr/>
        </p:nvSpPr>
        <p:spPr>
          <a:xfrm>
            <a:off x="0" y="4949264"/>
            <a:ext cx="7235371" cy="1870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Digital economy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New approach to management</a:t>
            </a:r>
          </a:p>
        </p:txBody>
      </p:sp>
      <p:cxnSp>
        <p:nvCxnSpPr>
          <p:cNvPr id="10" name="Taisns savienotājs 6">
            <a:extLst>
              <a:ext uri="{FF2B5EF4-FFF2-40B4-BE49-F238E27FC236}">
                <a16:creationId xmlns:a16="http://schemas.microsoft.com/office/drawing/2014/main" id="{55A2C958-C461-4B68-9CBF-074814E850E0}"/>
              </a:ext>
            </a:extLst>
          </p:cNvPr>
          <p:cNvCxnSpPr>
            <a:cxnSpLocks/>
          </p:cNvCxnSpPr>
          <p:nvPr/>
        </p:nvCxnSpPr>
        <p:spPr>
          <a:xfrm flipH="1">
            <a:off x="137886" y="5932956"/>
            <a:ext cx="695234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101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8E41E-79BA-4BB5-B777-483485F7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00" y="226800"/>
            <a:ext cx="11555412" cy="648000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ea typeface="+mn-ea"/>
                <a:cs typeface="Biome" panose="020B0502040204020203" pitchFamily="34" charset="0"/>
              </a:rPr>
              <a:t>Autonomous management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BEAC7D-607F-4286-B3A9-1BB254FFF997}"/>
              </a:ext>
            </a:extLst>
          </p:cNvPr>
          <p:cNvGrpSpPr/>
          <p:nvPr/>
        </p:nvGrpSpPr>
        <p:grpSpPr>
          <a:xfrm>
            <a:off x="7621867" y="2174418"/>
            <a:ext cx="2953135" cy="2953681"/>
            <a:chOff x="7612924" y="2003821"/>
            <a:chExt cx="2953135" cy="295368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3E2F661-B8E8-434C-83CD-063279558FBD}"/>
                </a:ext>
              </a:extLst>
            </p:cNvPr>
            <p:cNvSpPr/>
            <p:nvPr/>
          </p:nvSpPr>
          <p:spPr>
            <a:xfrm>
              <a:off x="7612924" y="2003821"/>
              <a:ext cx="2953135" cy="295368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EF2515C-C3CE-4AC1-B639-DE3301C8E7E6}"/>
                </a:ext>
              </a:extLst>
            </p:cNvPr>
            <p:cNvSpPr/>
            <p:nvPr/>
          </p:nvSpPr>
          <p:spPr>
            <a:xfrm>
              <a:off x="7710977" y="2102295"/>
              <a:ext cx="2757028" cy="2756735"/>
            </a:xfrm>
            <a:custGeom>
              <a:avLst/>
              <a:gdLst>
                <a:gd name="connsiteX0" fmla="*/ 0 w 2757028"/>
                <a:gd name="connsiteY0" fmla="*/ 1378368 h 2756735"/>
                <a:gd name="connsiteX1" fmla="*/ 1378514 w 2757028"/>
                <a:gd name="connsiteY1" fmla="*/ 0 h 2756735"/>
                <a:gd name="connsiteX2" fmla="*/ 2757028 w 2757028"/>
                <a:gd name="connsiteY2" fmla="*/ 1378368 h 2756735"/>
                <a:gd name="connsiteX3" fmla="*/ 1378514 w 2757028"/>
                <a:gd name="connsiteY3" fmla="*/ 2756736 h 2756735"/>
                <a:gd name="connsiteX4" fmla="*/ 0 w 2757028"/>
                <a:gd name="connsiteY4" fmla="*/ 1378368 h 275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7028" h="2756735">
                  <a:moveTo>
                    <a:pt x="0" y="1378368"/>
                  </a:moveTo>
                  <a:cubicBezTo>
                    <a:pt x="0" y="617116"/>
                    <a:pt x="617182" y="0"/>
                    <a:pt x="1378514" y="0"/>
                  </a:cubicBezTo>
                  <a:cubicBezTo>
                    <a:pt x="2139846" y="0"/>
                    <a:pt x="2757028" y="617116"/>
                    <a:pt x="2757028" y="1378368"/>
                  </a:cubicBezTo>
                  <a:cubicBezTo>
                    <a:pt x="2757028" y="2139620"/>
                    <a:pt x="2139846" y="2756736"/>
                    <a:pt x="1378514" y="2756736"/>
                  </a:cubicBezTo>
                  <a:cubicBezTo>
                    <a:pt x="617182" y="2756736"/>
                    <a:pt x="0" y="2139620"/>
                    <a:pt x="0" y="1378368"/>
                  </a:cubicBezTo>
                  <a:close/>
                </a:path>
              </a:pathLst>
            </a:cu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8426" tIns="428183" rIns="428426" bIns="428184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alibri" panose="020F0502020204030204" pitchFamily="34" charset="0"/>
                <a:buNone/>
              </a:pPr>
              <a:r>
                <a:rPr lang="en-US" sz="2700" b="1" kern="1200" dirty="0">
                  <a:latin typeface="+mj-lt"/>
                </a:rPr>
                <a:t>Registration of results of procedure execution</a:t>
              </a:r>
              <a:endParaRPr lang="en-US" sz="2700" b="1" kern="1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63906C-E5D8-4530-A8F0-1A807780A6EE}"/>
              </a:ext>
            </a:extLst>
          </p:cNvPr>
          <p:cNvGrpSpPr/>
          <p:nvPr/>
        </p:nvGrpSpPr>
        <p:grpSpPr>
          <a:xfrm>
            <a:off x="4573274" y="2177989"/>
            <a:ext cx="2946022" cy="2946022"/>
            <a:chOff x="4564331" y="2007392"/>
            <a:chExt cx="2946022" cy="2946022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F139A6BA-5427-4C30-A252-57143D39409A}"/>
                </a:ext>
              </a:extLst>
            </p:cNvPr>
            <p:cNvSpPr/>
            <p:nvPr/>
          </p:nvSpPr>
          <p:spPr>
            <a:xfrm rot="2700000">
              <a:off x="4564331" y="2007392"/>
              <a:ext cx="2946022" cy="2946022"/>
            </a:xfrm>
            <a:prstGeom prst="teardrop">
              <a:avLst>
                <a:gd name="adj" fmla="val 10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954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6D88620-2848-4740-9FA1-C5BB562264DD}"/>
                </a:ext>
              </a:extLst>
            </p:cNvPr>
            <p:cNvSpPr/>
            <p:nvPr/>
          </p:nvSpPr>
          <p:spPr>
            <a:xfrm>
              <a:off x="4658828" y="2102295"/>
              <a:ext cx="2757028" cy="2756735"/>
            </a:xfrm>
            <a:custGeom>
              <a:avLst/>
              <a:gdLst>
                <a:gd name="connsiteX0" fmla="*/ 0 w 2757028"/>
                <a:gd name="connsiteY0" fmla="*/ 1378368 h 2756735"/>
                <a:gd name="connsiteX1" fmla="*/ 1378514 w 2757028"/>
                <a:gd name="connsiteY1" fmla="*/ 0 h 2756735"/>
                <a:gd name="connsiteX2" fmla="*/ 2757028 w 2757028"/>
                <a:gd name="connsiteY2" fmla="*/ 1378368 h 2756735"/>
                <a:gd name="connsiteX3" fmla="*/ 1378514 w 2757028"/>
                <a:gd name="connsiteY3" fmla="*/ 2756736 h 2756735"/>
                <a:gd name="connsiteX4" fmla="*/ 0 w 2757028"/>
                <a:gd name="connsiteY4" fmla="*/ 1378368 h 275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7028" h="2756735">
                  <a:moveTo>
                    <a:pt x="0" y="1378368"/>
                  </a:moveTo>
                  <a:cubicBezTo>
                    <a:pt x="0" y="617116"/>
                    <a:pt x="617182" y="0"/>
                    <a:pt x="1378514" y="0"/>
                  </a:cubicBezTo>
                  <a:cubicBezTo>
                    <a:pt x="2139846" y="0"/>
                    <a:pt x="2757028" y="617116"/>
                    <a:pt x="2757028" y="1378368"/>
                  </a:cubicBezTo>
                  <a:cubicBezTo>
                    <a:pt x="2757028" y="2139620"/>
                    <a:pt x="2139846" y="2756736"/>
                    <a:pt x="1378514" y="2756736"/>
                  </a:cubicBezTo>
                  <a:cubicBezTo>
                    <a:pt x="617182" y="2756736"/>
                    <a:pt x="0" y="2139620"/>
                    <a:pt x="0" y="1378368"/>
                  </a:cubicBezTo>
                  <a:close/>
                </a:path>
              </a:pathLst>
            </a:custGeom>
          </p:spPr>
          <p:style>
            <a:lnRef idx="2">
              <a:schemeClr val="accent3">
                <a:shade val="80000"/>
                <a:hueOff val="0"/>
                <a:satOff val="0"/>
                <a:lumOff val="954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8425" tIns="428183" rIns="428427" bIns="428184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alibri" panose="020F0502020204030204" pitchFamily="34" charset="0"/>
                <a:buNone/>
              </a:pPr>
              <a:r>
                <a:rPr lang="en-US" sz="2700" b="1" kern="1200" dirty="0">
                  <a:latin typeface="+mj-lt"/>
                </a:rPr>
                <a:t>Execution of the procedure when an event occurs</a:t>
              </a:r>
              <a:endParaRPr lang="en-US" sz="2700" b="1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094C0D-CF05-46F5-9A0C-92D1DAE7CC0C}"/>
              </a:ext>
            </a:extLst>
          </p:cNvPr>
          <p:cNvGrpSpPr/>
          <p:nvPr/>
        </p:nvGrpSpPr>
        <p:grpSpPr>
          <a:xfrm>
            <a:off x="1521124" y="2177989"/>
            <a:ext cx="2946022" cy="2946022"/>
            <a:chOff x="1512181" y="2007392"/>
            <a:chExt cx="2946022" cy="2946022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D42A1F8E-BA83-4946-953D-B16610B14655}"/>
                </a:ext>
              </a:extLst>
            </p:cNvPr>
            <p:cNvSpPr/>
            <p:nvPr/>
          </p:nvSpPr>
          <p:spPr>
            <a:xfrm rot="2700000">
              <a:off x="1512181" y="2007392"/>
              <a:ext cx="2946022" cy="2946022"/>
            </a:xfrm>
            <a:prstGeom prst="teardrop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9FB81B4-C9C1-406A-8666-0DE98894BC60}"/>
                </a:ext>
              </a:extLst>
            </p:cNvPr>
            <p:cNvSpPr/>
            <p:nvPr/>
          </p:nvSpPr>
          <p:spPr>
            <a:xfrm>
              <a:off x="1606678" y="2102295"/>
              <a:ext cx="2757028" cy="2756735"/>
            </a:xfrm>
            <a:custGeom>
              <a:avLst/>
              <a:gdLst>
                <a:gd name="connsiteX0" fmla="*/ 0 w 2757028"/>
                <a:gd name="connsiteY0" fmla="*/ 1378368 h 2756735"/>
                <a:gd name="connsiteX1" fmla="*/ 1378514 w 2757028"/>
                <a:gd name="connsiteY1" fmla="*/ 0 h 2756735"/>
                <a:gd name="connsiteX2" fmla="*/ 2757028 w 2757028"/>
                <a:gd name="connsiteY2" fmla="*/ 1378368 h 2756735"/>
                <a:gd name="connsiteX3" fmla="*/ 1378514 w 2757028"/>
                <a:gd name="connsiteY3" fmla="*/ 2756736 h 2756735"/>
                <a:gd name="connsiteX4" fmla="*/ 0 w 2757028"/>
                <a:gd name="connsiteY4" fmla="*/ 1378368 h 275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7028" h="2756735">
                  <a:moveTo>
                    <a:pt x="0" y="1378368"/>
                  </a:moveTo>
                  <a:cubicBezTo>
                    <a:pt x="0" y="617116"/>
                    <a:pt x="617182" y="0"/>
                    <a:pt x="1378514" y="0"/>
                  </a:cubicBezTo>
                  <a:cubicBezTo>
                    <a:pt x="2139846" y="0"/>
                    <a:pt x="2757028" y="617116"/>
                    <a:pt x="2757028" y="1378368"/>
                  </a:cubicBezTo>
                  <a:cubicBezTo>
                    <a:pt x="2757028" y="2139620"/>
                    <a:pt x="2139846" y="2756736"/>
                    <a:pt x="1378514" y="2756736"/>
                  </a:cubicBezTo>
                  <a:cubicBezTo>
                    <a:pt x="617182" y="2756736"/>
                    <a:pt x="0" y="2139620"/>
                    <a:pt x="0" y="1378368"/>
                  </a:cubicBezTo>
                  <a:close/>
                </a:path>
              </a:pathLst>
            </a:custGeom>
          </p:spPr>
          <p:style>
            <a:lnRef idx="2">
              <a:schemeClr val="accent3">
                <a:shade val="80000"/>
                <a:hueOff val="0"/>
                <a:satOff val="0"/>
                <a:lumOff val="1909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8426" tIns="428183" rIns="428426" bIns="428184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Calibri" panose="020F0502020204030204" pitchFamily="34" charset="0"/>
                <a:buNone/>
              </a:pPr>
              <a:r>
                <a:rPr lang="en-US" sz="2700" b="1" kern="1200" noProof="0" dirty="0">
                  <a:latin typeface="+mj-lt"/>
                </a:rPr>
                <a:t>Defining an event control rule</a:t>
              </a:r>
              <a:endParaRPr lang="en-US" sz="2700" b="1" kern="1200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8AA4BB-7342-4AD0-BD4B-DFC65DCE4A57}"/>
              </a:ext>
            </a:extLst>
          </p:cNvPr>
          <p:cNvGrpSpPr/>
          <p:nvPr/>
        </p:nvGrpSpPr>
        <p:grpSpPr>
          <a:xfrm>
            <a:off x="381600" y="900000"/>
            <a:ext cx="1369406" cy="36575"/>
            <a:chOff x="1775295" y="2028842"/>
            <a:chExt cx="3631535" cy="4571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8E27019-2F88-4FE8-8535-A449DC7B0795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431B82-6E59-4FCB-92C1-D0EFCC584B0A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051C96-373C-45B6-9B7E-EAC1BE7929DE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6BC83B-A726-463B-AD06-5C3F22271DD6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A56C068-A9B7-4F58-8175-3CF67FCC7218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DDA461-4FFC-4756-958A-799943AF94EF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cxnSp>
        <p:nvCxnSpPr>
          <p:cNvPr id="24" name="Taisns savienotājs 6">
            <a:extLst>
              <a:ext uri="{FF2B5EF4-FFF2-40B4-BE49-F238E27FC236}">
                <a16:creationId xmlns:a16="http://schemas.microsoft.com/office/drawing/2014/main" id="{82942FE1-BB71-4242-A4B1-1C86C4C21BE5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06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8E41E-79BA-4BB5-B777-483485F7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00" y="226800"/>
            <a:ext cx="11555412" cy="648000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ea typeface="+mn-ea"/>
                <a:cs typeface="Biome" panose="020B0502040204020203" pitchFamily="34" charset="0"/>
              </a:rPr>
              <a:t>Autonomous management: cashless payments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8AA4BB-7342-4AD0-BD4B-DFC65DCE4A57}"/>
              </a:ext>
            </a:extLst>
          </p:cNvPr>
          <p:cNvGrpSpPr/>
          <p:nvPr/>
        </p:nvGrpSpPr>
        <p:grpSpPr>
          <a:xfrm>
            <a:off x="381600" y="900000"/>
            <a:ext cx="1369406" cy="36575"/>
            <a:chOff x="1775295" y="2028842"/>
            <a:chExt cx="3631535" cy="4571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8E27019-2F88-4FE8-8535-A449DC7B0795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431B82-6E59-4FCB-92C1-D0EFCC584B0A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3051C96-373C-45B6-9B7E-EAC1BE7929DE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6BC83B-A726-463B-AD06-5C3F22271DD6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A56C068-A9B7-4F58-8175-3CF67FCC7218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9DDA461-4FFC-4756-958A-799943AF94EF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cxnSp>
        <p:nvCxnSpPr>
          <p:cNvPr id="24" name="Taisns savienotājs 6">
            <a:extLst>
              <a:ext uri="{FF2B5EF4-FFF2-40B4-BE49-F238E27FC236}">
                <a16:creationId xmlns:a16="http://schemas.microsoft.com/office/drawing/2014/main" id="{82942FE1-BB71-4242-A4B1-1C86C4C21BE5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loud 24">
            <a:extLst>
              <a:ext uri="{FF2B5EF4-FFF2-40B4-BE49-F238E27FC236}">
                <a16:creationId xmlns:a16="http://schemas.microsoft.com/office/drawing/2014/main" id="{F2F2BA22-DE07-4996-A8C1-6F594CCDEA3A}"/>
              </a:ext>
            </a:extLst>
          </p:cNvPr>
          <p:cNvSpPr/>
          <p:nvPr/>
        </p:nvSpPr>
        <p:spPr>
          <a:xfrm>
            <a:off x="2685696" y="2792022"/>
            <a:ext cx="5034445" cy="2687947"/>
          </a:xfrm>
          <a:prstGeom prst="cloud">
            <a:avLst/>
          </a:prstGeom>
          <a:noFill/>
          <a:ln w="12700" cap="flat">
            <a:solidFill>
              <a:srgbClr val="0070C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normAutofit/>
          </a:bodyPr>
          <a:lstStyle/>
          <a:p>
            <a:pPr defTabSz="321435" latinLnBrk="1" hangingPunct="0">
              <a:lnSpc>
                <a:spcPct val="120000"/>
              </a:lnSpc>
              <a:spcBef>
                <a:spcPts val="1968"/>
              </a:spcBef>
            </a:pPr>
            <a:endParaRPr lang="en-US" sz="4359" b="1">
              <a:solidFill>
                <a:srgbClr val="5B5B5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BBE523-17A9-48E6-A079-8C2F46E664C2}"/>
              </a:ext>
            </a:extLst>
          </p:cNvPr>
          <p:cNvSpPr txBox="1"/>
          <p:nvPr/>
        </p:nvSpPr>
        <p:spPr>
          <a:xfrm>
            <a:off x="1676221" y="5970535"/>
            <a:ext cx="1868217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22" latinLnBrk="1" hangingPunct="0"/>
            <a:r>
              <a:rPr lang="en-US" sz="1600" b="1" dirty="0">
                <a:solidFill>
                  <a:srgbClr val="5B5B5A"/>
                </a:solidFill>
                <a:ea typeface="Arial"/>
                <a:cs typeface="Arial"/>
              </a:rPr>
              <a:t>Merchant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A30071-2DF4-45A2-964E-725A4AD5880E}"/>
              </a:ext>
            </a:extLst>
          </p:cNvPr>
          <p:cNvCxnSpPr>
            <a:cxnSpLocks/>
          </p:cNvCxnSpPr>
          <p:nvPr/>
        </p:nvCxnSpPr>
        <p:spPr>
          <a:xfrm>
            <a:off x="3738880" y="5303521"/>
            <a:ext cx="4975749" cy="34161"/>
          </a:xfrm>
          <a:prstGeom prst="straightConnector1">
            <a:avLst/>
          </a:prstGeom>
          <a:noFill/>
          <a:ln w="88900" cap="flat">
            <a:solidFill>
              <a:srgbClr val="0070C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EA2ECA6-0F2F-418D-AA23-56E35B6C3471}"/>
              </a:ext>
            </a:extLst>
          </p:cNvPr>
          <p:cNvSpPr txBox="1"/>
          <p:nvPr/>
        </p:nvSpPr>
        <p:spPr>
          <a:xfrm>
            <a:off x="5274697" y="5467938"/>
            <a:ext cx="1642606" cy="3195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rtl="0" latinLnBrk="1" hangingPunct="0"/>
            <a:r>
              <a:rPr lang="en-US" sz="1600" dirty="0">
                <a:solidFill>
                  <a:srgbClr val="5B5B5A"/>
                </a:solidFill>
                <a:ea typeface="Arial"/>
                <a:cs typeface="Arial"/>
              </a:rPr>
              <a:t>Transaction details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3FDC7AC-2A0D-4467-85AF-CFBD0F2355CC}"/>
              </a:ext>
            </a:extLst>
          </p:cNvPr>
          <p:cNvCxnSpPr>
            <a:cxnSpLocks/>
          </p:cNvCxnSpPr>
          <p:nvPr/>
        </p:nvCxnSpPr>
        <p:spPr>
          <a:xfrm>
            <a:off x="3671279" y="3148681"/>
            <a:ext cx="5043351" cy="1772507"/>
          </a:xfrm>
          <a:prstGeom prst="straightConnector1">
            <a:avLst/>
          </a:prstGeom>
          <a:noFill/>
          <a:ln w="88900" cap="flat">
            <a:solidFill>
              <a:srgbClr val="0070C0"/>
            </a:solidFill>
            <a:prstDash val="solid"/>
            <a:miter lim="400000"/>
            <a:headEnd type="triangle"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08FE417-42C3-4A95-A6F3-BA2E0D896EA0}"/>
              </a:ext>
            </a:extLst>
          </p:cNvPr>
          <p:cNvSpPr txBox="1"/>
          <p:nvPr/>
        </p:nvSpPr>
        <p:spPr>
          <a:xfrm rot="1137436">
            <a:off x="4486062" y="3344517"/>
            <a:ext cx="3344953" cy="564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lvl="0" algn="ctr"/>
            <a:r>
              <a:rPr lang="en-US" sz="1600" dirty="0"/>
              <a:t>The bank credits the amount of the benefit (s) to the buyer's account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63061B6-8086-4FDD-BBC6-05A0A9312781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9541768" y="3184682"/>
            <a:ext cx="8314" cy="1592620"/>
          </a:xfrm>
          <a:prstGeom prst="straightConnector1">
            <a:avLst/>
          </a:prstGeom>
          <a:noFill/>
          <a:ln w="88900" cap="flat">
            <a:solidFill>
              <a:srgbClr val="00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9B52563-E75B-4E9C-BE88-F3CCD16743C3}"/>
              </a:ext>
            </a:extLst>
          </p:cNvPr>
          <p:cNvSpPr txBox="1"/>
          <p:nvPr/>
        </p:nvSpPr>
        <p:spPr>
          <a:xfrm>
            <a:off x="2076435" y="2616208"/>
            <a:ext cx="1680335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22" latinLnBrk="1" hangingPunct="0"/>
            <a:r>
              <a:rPr lang="en-US" sz="1600" b="1" dirty="0">
                <a:solidFill>
                  <a:srgbClr val="5B5B5A"/>
                </a:solidFill>
                <a:ea typeface="Arial"/>
                <a:cs typeface="Arial"/>
              </a:rPr>
              <a:t>Beneficiary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3D16238-C328-4EEA-9F36-EF769C218A30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2907697" y="2934565"/>
            <a:ext cx="8906" cy="1986623"/>
          </a:xfrm>
          <a:prstGeom prst="straightConnector1">
            <a:avLst/>
          </a:prstGeom>
          <a:noFill/>
          <a:ln w="88900" cap="flat">
            <a:solidFill>
              <a:srgbClr val="0070C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8AFE409-3732-42BA-A202-F2D381659E32}"/>
              </a:ext>
            </a:extLst>
          </p:cNvPr>
          <p:cNvCxnSpPr>
            <a:cxnSpLocks/>
          </p:cNvCxnSpPr>
          <p:nvPr/>
        </p:nvCxnSpPr>
        <p:spPr>
          <a:xfrm flipH="1">
            <a:off x="4117910" y="2259548"/>
            <a:ext cx="4092250" cy="0"/>
          </a:xfrm>
          <a:prstGeom prst="straightConnector1">
            <a:avLst/>
          </a:prstGeom>
          <a:noFill/>
          <a:ln w="88900" cap="flat">
            <a:solidFill>
              <a:srgbClr val="00B05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DAE9866-2E53-4BBC-9F84-F2502173A1A3}"/>
              </a:ext>
            </a:extLst>
          </p:cNvPr>
          <p:cNvSpPr txBox="1"/>
          <p:nvPr/>
        </p:nvSpPr>
        <p:spPr>
          <a:xfrm>
            <a:off x="5173057" y="1866553"/>
            <a:ext cx="2107393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latinLnBrk="1" hangingPunct="0"/>
            <a:r>
              <a:rPr lang="en-US" sz="1600" dirty="0">
                <a:solidFill>
                  <a:srgbClr val="5B5B5A"/>
                </a:solidFill>
                <a:ea typeface="Arial"/>
                <a:cs typeface="Arial"/>
              </a:rPr>
              <a:t>Entitles the </a:t>
            </a:r>
            <a:r>
              <a:rPr lang="en-US" sz="1600" dirty="0">
                <a:solidFill>
                  <a:srgbClr val="474746"/>
                </a:solidFill>
                <a:cs typeface="Arial" pitchFamily="34" charset="0"/>
              </a:rPr>
              <a:t>benefit </a:t>
            </a:r>
            <a:endParaRPr lang="en-US" sz="1600" dirty="0">
              <a:solidFill>
                <a:srgbClr val="5B5B5A"/>
              </a:solidFill>
              <a:ea typeface="Arial"/>
              <a:cs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7AD1D1-EDCD-4CC4-9F0F-16C7B1AB19B1}"/>
              </a:ext>
            </a:extLst>
          </p:cNvPr>
          <p:cNvSpPr txBox="1"/>
          <p:nvPr/>
        </p:nvSpPr>
        <p:spPr>
          <a:xfrm>
            <a:off x="8352974" y="2620104"/>
            <a:ext cx="2394215" cy="564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308049" latinLnBrk="1" hangingPunct="0"/>
            <a:r>
              <a:rPr lang="en-US" sz="1600" b="1" dirty="0">
                <a:solidFill>
                  <a:srgbClr val="5B5B5A"/>
                </a:solidFill>
                <a:cs typeface="Arial"/>
              </a:rPr>
              <a:t>Welfare benefactor</a:t>
            </a:r>
          </a:p>
          <a:p>
            <a:pPr algn="ctr" defTabSz="308049" latinLnBrk="1" hangingPunct="0"/>
            <a:r>
              <a:rPr lang="en-US" sz="1600" b="1" dirty="0">
                <a:solidFill>
                  <a:srgbClr val="5B5B5A"/>
                </a:solidFill>
                <a:cs typeface="Arial"/>
              </a:rPr>
              <a:t>(state, merchant)</a:t>
            </a:r>
          </a:p>
        </p:txBody>
      </p:sp>
      <p:pic>
        <p:nvPicPr>
          <p:cNvPr id="37" name="Picture 2" descr="Картинки по запросу государство">
            <a:extLst>
              <a:ext uri="{FF2B5EF4-FFF2-40B4-BE49-F238E27FC236}">
                <a16:creationId xmlns:a16="http://schemas.microsoft.com/office/drawing/2014/main" id="{7B62424F-C808-4475-B8DD-4C1CFDC3A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150" y="1396099"/>
            <a:ext cx="1439862" cy="11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aisnstūris 3">
            <a:extLst>
              <a:ext uri="{FF2B5EF4-FFF2-40B4-BE49-F238E27FC236}">
                <a16:creationId xmlns:a16="http://schemas.microsoft.com/office/drawing/2014/main" id="{6E9B4904-0B5D-442C-A93C-6DC6D6912788}"/>
              </a:ext>
            </a:extLst>
          </p:cNvPr>
          <p:cNvSpPr/>
          <p:nvPr/>
        </p:nvSpPr>
        <p:spPr>
          <a:xfrm>
            <a:off x="659623" y="3633673"/>
            <a:ext cx="2072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Pays full cost for the service</a:t>
            </a:r>
          </a:p>
        </p:txBody>
      </p:sp>
      <p:sp>
        <p:nvSpPr>
          <p:cNvPr id="39" name="Taisnstūris 3">
            <a:extLst>
              <a:ext uri="{FF2B5EF4-FFF2-40B4-BE49-F238E27FC236}">
                <a16:creationId xmlns:a16="http://schemas.microsoft.com/office/drawing/2014/main" id="{178F3D33-3D4A-46FA-B527-E92316A164B8}"/>
              </a:ext>
            </a:extLst>
          </p:cNvPr>
          <p:cNvSpPr/>
          <p:nvPr/>
        </p:nvSpPr>
        <p:spPr>
          <a:xfrm>
            <a:off x="3409670" y="3965393"/>
            <a:ext cx="2230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800" b="1" dirty="0" err="1">
                <a:solidFill>
                  <a:srgbClr val="0070C0"/>
                </a:solidFill>
                <a:latin typeface="+mj-lt"/>
              </a:rPr>
              <a:t>Real-time</a:t>
            </a:r>
            <a:endParaRPr lang="lv-LV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0" name="Taisnstūris 3">
            <a:extLst>
              <a:ext uri="{FF2B5EF4-FFF2-40B4-BE49-F238E27FC236}">
                <a16:creationId xmlns:a16="http://schemas.microsoft.com/office/drawing/2014/main" id="{9BA4952B-57F9-412E-BE2C-7AAA2BD6D276}"/>
              </a:ext>
            </a:extLst>
          </p:cNvPr>
          <p:cNvSpPr/>
          <p:nvPr/>
        </p:nvSpPr>
        <p:spPr>
          <a:xfrm>
            <a:off x="9618940" y="3565473"/>
            <a:ext cx="19861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84200" latinLnBrk="1" hangingPunct="0"/>
            <a:r>
              <a:rPr lang="en-US" sz="1600" dirty="0">
                <a:solidFill>
                  <a:srgbClr val="5B5B5A"/>
                </a:solidFill>
                <a:ea typeface="Arial"/>
                <a:cs typeface="Arial"/>
              </a:rPr>
              <a:t>Holds benefit’s funds</a:t>
            </a:r>
          </a:p>
          <a:p>
            <a:pPr defTabSz="584200" latinLnBrk="1" hangingPunct="0"/>
            <a:r>
              <a:rPr lang="en-US" sz="1600" dirty="0">
                <a:solidFill>
                  <a:srgbClr val="5B5B5A"/>
                </a:solidFill>
                <a:ea typeface="Arial"/>
                <a:cs typeface="Arial"/>
              </a:rPr>
              <a:t>in the bank account</a:t>
            </a:r>
          </a:p>
        </p:txBody>
      </p:sp>
      <p:sp>
        <p:nvSpPr>
          <p:cNvPr id="41" name="Taisnstūris 3">
            <a:extLst>
              <a:ext uri="{FF2B5EF4-FFF2-40B4-BE49-F238E27FC236}">
                <a16:creationId xmlns:a16="http://schemas.microsoft.com/office/drawing/2014/main" id="{D29C7291-F8FC-457D-93C7-EA09A46D56A2}"/>
              </a:ext>
            </a:extLst>
          </p:cNvPr>
          <p:cNvSpPr/>
          <p:nvPr/>
        </p:nvSpPr>
        <p:spPr>
          <a:xfrm>
            <a:off x="7514104" y="3565433"/>
            <a:ext cx="1960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Gives benefit details to the bank</a:t>
            </a:r>
            <a:endParaRPr lang="lv-LV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2" name="Graphic 41" descr="Person in wheelchair">
            <a:extLst>
              <a:ext uri="{FF2B5EF4-FFF2-40B4-BE49-F238E27FC236}">
                <a16:creationId xmlns:a16="http://schemas.microsoft.com/office/drawing/2014/main" id="{758F40E2-0E6C-4B18-8BB5-254E10170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0431" y="1727710"/>
            <a:ext cx="914400" cy="914400"/>
          </a:xfrm>
          <a:prstGeom prst="rect">
            <a:avLst/>
          </a:prstGeom>
        </p:spPr>
      </p:pic>
      <p:pic>
        <p:nvPicPr>
          <p:cNvPr id="43" name="Graphic 42" descr="Family with two children">
            <a:extLst>
              <a:ext uri="{FF2B5EF4-FFF2-40B4-BE49-F238E27FC236}">
                <a16:creationId xmlns:a16="http://schemas.microsoft.com/office/drawing/2014/main" id="{87DC45B6-63B7-45EB-8F74-E43707E51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7363" y="1583209"/>
            <a:ext cx="1203454" cy="1203454"/>
          </a:xfrm>
          <a:prstGeom prst="rect">
            <a:avLst/>
          </a:prstGeom>
        </p:spPr>
      </p:pic>
      <p:pic>
        <p:nvPicPr>
          <p:cNvPr id="44" name="Graphic 43" descr="Bus">
            <a:extLst>
              <a:ext uri="{FF2B5EF4-FFF2-40B4-BE49-F238E27FC236}">
                <a16:creationId xmlns:a16="http://schemas.microsoft.com/office/drawing/2014/main" id="{5196B8CE-294D-4C37-8BE2-878B9BC6F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95502" y="5303521"/>
            <a:ext cx="914400" cy="914400"/>
          </a:xfrm>
          <a:prstGeom prst="rect">
            <a:avLst/>
          </a:prstGeom>
        </p:spPr>
      </p:pic>
      <p:pic>
        <p:nvPicPr>
          <p:cNvPr id="45" name="Graphic 44" descr="Stethoscope">
            <a:extLst>
              <a:ext uri="{FF2B5EF4-FFF2-40B4-BE49-F238E27FC236}">
                <a16:creationId xmlns:a16="http://schemas.microsoft.com/office/drawing/2014/main" id="{B0E9107B-DF19-4D01-A491-55F4A2C2BE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89019" y="5045303"/>
            <a:ext cx="914400" cy="914400"/>
          </a:xfrm>
          <a:prstGeom prst="rect">
            <a:avLst/>
          </a:prstGeom>
        </p:spPr>
      </p:pic>
      <p:pic>
        <p:nvPicPr>
          <p:cNvPr id="46" name="Picture 2" descr="Mastercard - Wikipedia">
            <a:extLst>
              <a:ext uri="{FF2B5EF4-FFF2-40B4-BE49-F238E27FC236}">
                <a16:creationId xmlns:a16="http://schemas.microsoft.com/office/drawing/2014/main" id="{59B26437-1090-4178-AD33-9666FE7BE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778" y="4947992"/>
            <a:ext cx="1642605" cy="12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nnected Cities, Productive Cities">
            <a:extLst>
              <a:ext uri="{FF2B5EF4-FFF2-40B4-BE49-F238E27FC236}">
                <a16:creationId xmlns:a16="http://schemas.microsoft.com/office/drawing/2014/main" id="{531AE915-05FF-4B87-B351-BE97748F7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49" y="5822262"/>
            <a:ext cx="4733925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48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  <p:bldP spid="30" grpId="0"/>
      <p:bldP spid="35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5D62155-3750-4B45-8DF6-F7FE5BEF1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C81012-7CDB-47C3-88B4-A0E2680CCB8E}"/>
              </a:ext>
            </a:extLst>
          </p:cNvPr>
          <p:cNvSpPr/>
          <p:nvPr/>
        </p:nvSpPr>
        <p:spPr>
          <a:xfrm>
            <a:off x="230458" y="1654616"/>
            <a:ext cx="11731083" cy="4423568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7CF9F-393A-4582-BC49-30A690C30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00" y="226800"/>
            <a:ext cx="11226800" cy="648000"/>
          </a:xfrm>
        </p:spPr>
        <p:txBody>
          <a:bodyPr>
            <a:normAutofit/>
          </a:bodyPr>
          <a:lstStyle/>
          <a:p>
            <a:r>
              <a:rPr lang="lv-LV" sz="3600" b="1" dirty="0">
                <a:solidFill>
                  <a:schemeClr val="bg1"/>
                </a:solidFill>
                <a:latin typeface="Biome" panose="020B0502040204020203" pitchFamily="34" charset="0"/>
                <a:ea typeface="+mn-ea"/>
                <a:cs typeface="Biome" panose="020B0502040204020203" pitchFamily="34" charset="0"/>
              </a:rPr>
              <a:t>SME </a:t>
            </a:r>
            <a:r>
              <a:rPr lang="lv-LV" sz="3600" b="1" dirty="0" err="1">
                <a:solidFill>
                  <a:schemeClr val="bg1"/>
                </a:solidFill>
                <a:latin typeface="Biome" panose="020B0502040204020203" pitchFamily="34" charset="0"/>
                <a:ea typeface="+mn-ea"/>
                <a:cs typeface="Biome" panose="020B0502040204020203" pitchFamily="34" charset="0"/>
              </a:rPr>
              <a:t>support</a:t>
            </a:r>
            <a:endParaRPr lang="lv-LV" sz="3600" b="1" dirty="0">
              <a:solidFill>
                <a:schemeClr val="bg1"/>
              </a:solidFill>
              <a:latin typeface="Biome" panose="020B0502040204020203" pitchFamily="34" charset="0"/>
              <a:ea typeface="+mn-ea"/>
              <a:cs typeface="Biome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A320-08C2-4E50-8F60-51B560D70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492" y="2031647"/>
            <a:ext cx="5473700" cy="3838575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Benefits are transferred if the beneficiary purchases the specified product from the specified group of merchants</a:t>
            </a:r>
          </a:p>
          <a:p>
            <a:r>
              <a:rPr lang="en-US" b="1" dirty="0">
                <a:latin typeface="+mj-lt"/>
              </a:rPr>
              <a:t>Quality control of social goods and services, because competition between merchants is maintained</a:t>
            </a:r>
          </a:p>
          <a:p>
            <a:r>
              <a:rPr lang="en-US" b="1" dirty="0">
                <a:latin typeface="+mj-lt"/>
              </a:rPr>
              <a:t>Socialization of benefit groups of the population</a:t>
            </a:r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F4470A-6B6B-493B-8D4D-8CC87C6DFE7C}"/>
              </a:ext>
            </a:extLst>
          </p:cNvPr>
          <p:cNvSpPr txBox="1">
            <a:spLocks/>
          </p:cNvSpPr>
          <p:nvPr/>
        </p:nvSpPr>
        <p:spPr>
          <a:xfrm>
            <a:off x="769434" y="2081654"/>
            <a:ext cx="5664200" cy="3838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+mj-lt"/>
              </a:rPr>
              <a:t>Stimulating demand with funds from the public and private sectors.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+mj-lt"/>
              </a:rPr>
              <a:t>As a result:</a:t>
            </a:r>
          </a:p>
          <a:p>
            <a:r>
              <a:rPr lang="en-US" b="1" dirty="0">
                <a:latin typeface="+mj-lt"/>
              </a:rPr>
              <a:t>increase in cashless turnover,</a:t>
            </a:r>
          </a:p>
          <a:p>
            <a:r>
              <a:rPr lang="en-US" b="1" dirty="0">
                <a:latin typeface="+mj-lt"/>
              </a:rPr>
              <a:t>reduction of the shadow economy,</a:t>
            </a:r>
          </a:p>
          <a:p>
            <a:r>
              <a:rPr lang="en-US" b="1" dirty="0">
                <a:latin typeface="+mj-lt"/>
              </a:rPr>
              <a:t>increasing tax collection,</a:t>
            </a:r>
          </a:p>
          <a:p>
            <a:r>
              <a:rPr lang="en-US" b="1" dirty="0">
                <a:latin typeface="+mj-lt"/>
              </a:rPr>
              <a:t>increased investment in the private sector.</a:t>
            </a:r>
            <a:endParaRPr lang="lv-LV" b="1" dirty="0"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E74340-E791-4C6D-9028-321ABB6DA455}"/>
              </a:ext>
            </a:extLst>
          </p:cNvPr>
          <p:cNvGrpSpPr/>
          <p:nvPr/>
        </p:nvGrpSpPr>
        <p:grpSpPr>
          <a:xfrm>
            <a:off x="381600" y="900000"/>
            <a:ext cx="1369406" cy="36575"/>
            <a:chOff x="1775295" y="2028842"/>
            <a:chExt cx="3631535" cy="457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33528C7-6521-4B25-8E12-6A504B360DE3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E9586F-8997-4056-B5A1-BBB25F7869E3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02211C-E394-4849-B39F-C43F9570DA6E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092F2C-8996-4F3C-B555-0F1EBC8757AA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4377E2-4712-43BF-AED3-1C132D557DB9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29486A-FA08-45EF-AEC3-4310F3278F80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531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24942-0A4F-492E-B8A3-89D1B7694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567" y="1263653"/>
            <a:ext cx="6637575" cy="547369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j-lt"/>
              </a:rPr>
              <a:t>Smart City Modeling according to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ISO 37120:2014 “Sustainable development of communities — Indicators for city services and quality of life”</a:t>
            </a:r>
            <a:r>
              <a:rPr lang="lv-LV" dirty="0">
                <a:latin typeface="+mj-lt"/>
              </a:rPr>
              <a:t> </a:t>
            </a:r>
            <a:r>
              <a:rPr lang="en-US" dirty="0">
                <a:latin typeface="+mj-lt"/>
              </a:rPr>
              <a:t>for all thematic objects and main indicators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j-lt"/>
              </a:rPr>
              <a:t>Converting data from smart devices into information services for residents, businesses, administrations and tourists.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+mj-lt"/>
              </a:rPr>
              <a:t>Control and prevention of adverse events in the city, ensuring the correct choice, management and prompt response to events in the city</a:t>
            </a:r>
            <a:r>
              <a:rPr lang="en-US" sz="2400" dirty="0">
                <a:latin typeface="+mj-lt"/>
              </a:rPr>
              <a:t>.</a:t>
            </a:r>
            <a:endParaRPr lang="lv-LV" sz="2400" dirty="0">
              <a:latin typeface="+mj-lt"/>
            </a:endParaRPr>
          </a:p>
        </p:txBody>
      </p:sp>
      <p:pic>
        <p:nvPicPr>
          <p:cNvPr id="1026" name="Picture 2" descr="Service for Municipalities, Stakeholders and Citizens">
            <a:extLst>
              <a:ext uri="{FF2B5EF4-FFF2-40B4-BE49-F238E27FC236}">
                <a16:creationId xmlns:a16="http://schemas.microsoft.com/office/drawing/2014/main" id="{F7CBAA6C-9B37-425F-8B8A-E063E20AF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91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irsraksts 1">
            <a:extLst>
              <a:ext uri="{FF2B5EF4-FFF2-40B4-BE49-F238E27FC236}">
                <a16:creationId xmlns:a16="http://schemas.microsoft.com/office/drawing/2014/main" id="{5364F257-F85C-4F6A-9F44-0DF9F10C633B}"/>
              </a:ext>
            </a:extLst>
          </p:cNvPr>
          <p:cNvSpPr txBox="1">
            <a:spLocks/>
          </p:cNvSpPr>
          <p:nvPr/>
        </p:nvSpPr>
        <p:spPr>
          <a:xfrm>
            <a:off x="5445568" y="226800"/>
            <a:ext cx="6498388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ea typeface="+mn-ea"/>
                <a:cs typeface="Biome" panose="020B0502040204020203" pitchFamily="34" charset="0"/>
              </a:rPr>
              <a:t>Realtime Analysis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3401A6-A7BB-4174-BBA2-F554C0E433A5}"/>
              </a:ext>
            </a:extLst>
          </p:cNvPr>
          <p:cNvGrpSpPr/>
          <p:nvPr/>
        </p:nvGrpSpPr>
        <p:grpSpPr>
          <a:xfrm>
            <a:off x="5551714" y="900000"/>
            <a:ext cx="1369406" cy="36575"/>
            <a:chOff x="1775295" y="2028842"/>
            <a:chExt cx="3631535" cy="457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F0BB72-C21E-48A4-8D5E-829A50DE731F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86DBA1-344E-4FC5-A1A4-B5D42782B7A0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E33785E-DCAE-4D15-B092-B0541DD550FA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82456B-5CC6-4933-ACEA-6F5EF31EF6F3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730999A-EB69-43D5-BD3A-C6A1B692502E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B365E6-24C4-44EA-9E1F-C5FEFD4AAAA7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974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6712F8-0490-4845-B98D-868C2D93A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25" y="750278"/>
            <a:ext cx="6933839" cy="5988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04F1BF-A1F8-4FF7-AE76-83F8C5F35C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69" b="7481"/>
          <a:stretch/>
        </p:blipFill>
        <p:spPr>
          <a:xfrm>
            <a:off x="7207356" y="512717"/>
            <a:ext cx="2519901" cy="2748983"/>
          </a:xfrm>
          <a:prstGeom prst="rect">
            <a:avLst/>
          </a:prstGeom>
        </p:spPr>
      </p:pic>
      <p:pic>
        <p:nvPicPr>
          <p:cNvPr id="3074" name="Picture 2" descr="Jelgavas pilsētai 755 : Simbolika : Par Jelgavu : Pilsēta : Jelgava">
            <a:extLst>
              <a:ext uri="{FF2B5EF4-FFF2-40B4-BE49-F238E27FC236}">
                <a16:creationId xmlns:a16="http://schemas.microsoft.com/office/drawing/2014/main" id="{4E947C7A-FCF3-4F48-A2EF-DD67F6F95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78" y="612151"/>
            <a:ext cx="2550117" cy="25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MT – Logos Download">
            <a:extLst>
              <a:ext uri="{FF2B5EF4-FFF2-40B4-BE49-F238E27FC236}">
                <a16:creationId xmlns:a16="http://schemas.microsoft.com/office/drawing/2014/main" id="{A0847992-BAF3-4261-AB8A-7A6596D0F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878" y="4897932"/>
            <a:ext cx="4651829" cy="19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ogotipi un sagataves">
            <a:extLst>
              <a:ext uri="{FF2B5EF4-FFF2-40B4-BE49-F238E27FC236}">
                <a16:creationId xmlns:a16="http://schemas.microsoft.com/office/drawing/2014/main" id="{9C846BB3-F2B2-420C-84FA-FE739C78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75" y="3429000"/>
            <a:ext cx="4363420" cy="163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Taisns savienotājs 6">
            <a:extLst>
              <a:ext uri="{FF2B5EF4-FFF2-40B4-BE49-F238E27FC236}">
                <a16:creationId xmlns:a16="http://schemas.microsoft.com/office/drawing/2014/main" id="{D7F5475D-8D4B-446F-864D-55AB21BC87DA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FADD96F7-9F44-4052-BA04-75EDC75A1A47}"/>
              </a:ext>
            </a:extLst>
          </p:cNvPr>
          <p:cNvGrpSpPr/>
          <p:nvPr/>
        </p:nvGrpSpPr>
        <p:grpSpPr>
          <a:xfrm>
            <a:off x="338811" y="900000"/>
            <a:ext cx="1369406" cy="36575"/>
            <a:chOff x="1775295" y="2028842"/>
            <a:chExt cx="3631535" cy="457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3BB4C4-6CCE-4414-BFB1-321A8538BF57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85DA23-23EF-43CA-8662-05B4CC07D0A7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001B9E0-A0E1-477E-8A52-F458155DC520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292400-3F17-4D84-9D2B-DDC094985AFE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E98CC4-2C02-4CB1-81F6-23303B421A00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F83B7F-DB4D-4D5F-885C-925F6666E4CB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B1ABB3-15E7-4F61-845B-61F5F5067934}"/>
              </a:ext>
            </a:extLst>
          </p:cNvPr>
          <p:cNvSpPr txBox="1"/>
          <p:nvPr/>
        </p:nvSpPr>
        <p:spPr>
          <a:xfrm>
            <a:off x="255600" y="226800"/>
            <a:ext cx="826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Data-based models development</a:t>
            </a:r>
          </a:p>
        </p:txBody>
      </p:sp>
    </p:spTree>
    <p:extLst>
      <p:ext uri="{BB962C8B-B14F-4D97-AF65-F5344CB8AC3E}">
        <p14:creationId xmlns:p14="http://schemas.microsoft.com/office/powerpoint/2010/main" val="202066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F41EAEA-6DFB-4B90-BF77-62CD3B1D15F3}"/>
              </a:ext>
            </a:extLst>
          </p:cNvPr>
          <p:cNvSpPr txBox="1"/>
          <p:nvPr/>
        </p:nvSpPr>
        <p:spPr>
          <a:xfrm>
            <a:off x="255600" y="226800"/>
            <a:ext cx="1053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Smart Infrastructure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7C808D-F34F-425C-A8FB-5FBB296B72D7}"/>
              </a:ext>
            </a:extLst>
          </p:cNvPr>
          <p:cNvGrpSpPr/>
          <p:nvPr/>
        </p:nvGrpSpPr>
        <p:grpSpPr>
          <a:xfrm>
            <a:off x="338811" y="900000"/>
            <a:ext cx="1369406" cy="36575"/>
            <a:chOff x="1775295" y="2028842"/>
            <a:chExt cx="3631535" cy="4571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B371A3-6761-4961-9C12-C95932CBB0AB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E992C9-C594-49AF-850C-16DAEDFDBC29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D61C540-C10E-41C0-B701-C4E1212F3764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3C42A8-053C-4326-A6FB-659307788FC0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3930E79-5939-4A6E-AEE5-00BCE2C04D36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6C4695-C601-4532-83E0-CED8059F53A4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cxnSp>
        <p:nvCxnSpPr>
          <p:cNvPr id="33" name="Taisns savienotājs 6">
            <a:extLst>
              <a:ext uri="{FF2B5EF4-FFF2-40B4-BE49-F238E27FC236}">
                <a16:creationId xmlns:a16="http://schemas.microsoft.com/office/drawing/2014/main" id="{D4226D20-E9B4-433D-8724-362F8DD30138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2" descr="http://t3.gstatic.com/images?q=tbn:ANd9GcRvXkA5dVpTwf1hfartCwDFS6Q2M7kEm8ecUnU2NXMHnoKBHA73">
            <a:extLst>
              <a:ext uri="{FF2B5EF4-FFF2-40B4-BE49-F238E27FC236}">
                <a16:creationId xmlns:a16="http://schemas.microsoft.com/office/drawing/2014/main" id="{D867F2D3-14D5-48B3-8815-AD9E0D84E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700" y="4653095"/>
            <a:ext cx="1310502" cy="98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B342539-6A9C-4B12-BA60-643E0E4FF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439" y="4545389"/>
            <a:ext cx="709599" cy="126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irc_mi" descr="http://www.sensysnetworks.com/wp-content/uploads/2010/10/sensor_noOpen_reflection1.jpg">
            <a:extLst>
              <a:ext uri="{FF2B5EF4-FFF2-40B4-BE49-F238E27FC236}">
                <a16:creationId xmlns:a16="http://schemas.microsoft.com/office/drawing/2014/main" id="{171C6075-810A-4814-8762-8245076F8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974" y="4545389"/>
            <a:ext cx="1417810" cy="1250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569A034-8633-4451-A9FD-76B83CC1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41" y="1674820"/>
            <a:ext cx="1339609" cy="919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rc_mi" descr="http://www.podkowa.biz/Image/Image/Szwedzki_1.jpg">
            <a:extLst>
              <a:ext uri="{FF2B5EF4-FFF2-40B4-BE49-F238E27FC236}">
                <a16:creationId xmlns:a16="http://schemas.microsoft.com/office/drawing/2014/main" id="{48CB952B-BFF5-495B-B6C8-89C0DFB6E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9" y="3137157"/>
            <a:ext cx="525658" cy="959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CF2D8D3-6992-4715-A95D-312D9D82E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4644" y="3229724"/>
            <a:ext cx="889363" cy="893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Picture 4" descr="Att&amp;emacr;lu rezult&amp;amacr;ti vaic&amp;amacr;jumam “security settings messoa nic990”">
            <a:extLst>
              <a:ext uri="{FF2B5EF4-FFF2-40B4-BE49-F238E27FC236}">
                <a16:creationId xmlns:a16="http://schemas.microsoft.com/office/drawing/2014/main" id="{2C120B41-5A87-47F7-A76A-FC2EC913B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863" y="3245220"/>
            <a:ext cx="878279" cy="87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FE005AD-8F7D-46D3-9274-57513A8AA8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1243" y="1674820"/>
            <a:ext cx="1462548" cy="150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Picture 6" descr="http://2x9l6r2ys89s2leu9z30a8t1.wpengine.netdna-cdn.com/wp-content/uploads/2014/05/riva-2.png">
            <a:extLst>
              <a:ext uri="{FF2B5EF4-FFF2-40B4-BE49-F238E27FC236}">
                <a16:creationId xmlns:a16="http://schemas.microsoft.com/office/drawing/2014/main" id="{28C2E630-4123-4B90-ACEF-351C53D6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472" y="3233229"/>
            <a:ext cx="1357967" cy="905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A256953-4258-4302-94F6-D162505ED9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0111" y="1645003"/>
            <a:ext cx="1302091" cy="285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0E83F64-0F36-4400-ADEA-211D2D79083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6" y="4683470"/>
            <a:ext cx="787547" cy="111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8CF0308-CA13-4809-8938-6E8F0F0B5D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94411" y="4518916"/>
            <a:ext cx="905191" cy="127672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EA23471-C2D2-4BA4-9470-E6A59A4F02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53909" y="3356293"/>
            <a:ext cx="1378943" cy="246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94501CD-62F9-4E56-A4B8-2B66A7EAA6E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14" y="3937684"/>
            <a:ext cx="1227186" cy="192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EF6CC13-EA70-4D90-82CF-33A4A1AC40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92880" y="2756066"/>
            <a:ext cx="525658" cy="99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DC8F4A00-4518-4911-AAF8-E3175F37E7A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7" y="1702287"/>
            <a:ext cx="790880" cy="801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C2916F-1118-41CE-972C-774A9CE027D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97211" y="4145575"/>
            <a:ext cx="1227186" cy="167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3FE3FF3-1F4C-41F5-A74E-5208A3E9233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30" y="2756066"/>
            <a:ext cx="525658" cy="104866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DA9098E-3720-4E4E-B3DE-5DC8059E1EC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14" y="1655040"/>
            <a:ext cx="1227186" cy="93956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9249A7D-7D73-486D-B7CE-3287CCF1C6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311" y="2667392"/>
            <a:ext cx="1194085" cy="115996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C035258-4E36-44D4-950F-DDC2EB199F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94" y="600717"/>
            <a:ext cx="1148497" cy="45984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56CD475-BEB9-4145-AED0-738A813B91A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590" y="574527"/>
            <a:ext cx="805887" cy="47748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6C03314-98AB-44D0-9028-0EB583DF475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7457" y="655577"/>
            <a:ext cx="2125270" cy="32606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E74083C-90B0-49C8-A77F-FDEE0C737B7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46" y="1266025"/>
            <a:ext cx="1837211" cy="697909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C1EB8E2-6F22-454A-91F5-5DA4CC0E438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503" y="2014123"/>
            <a:ext cx="1162429" cy="830306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A9DFFBD-199E-4A14-AFC2-3A6E59D8174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489" y="1848180"/>
            <a:ext cx="1311253" cy="131125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E2C214D-8478-4395-9AA9-979C03374EF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55" y="1163602"/>
            <a:ext cx="1310502" cy="98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2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B69FA405-9660-4272-BE12-3B0BF2371C6E}"/>
              </a:ext>
            </a:extLst>
          </p:cNvPr>
          <p:cNvGrpSpPr/>
          <p:nvPr/>
        </p:nvGrpSpPr>
        <p:grpSpPr>
          <a:xfrm>
            <a:off x="3562576" y="1956732"/>
            <a:ext cx="2154239" cy="3979862"/>
            <a:chOff x="3562576" y="1956732"/>
            <a:chExt cx="2154239" cy="3979862"/>
          </a:xfrm>
        </p:grpSpPr>
        <p:pic>
          <p:nvPicPr>
            <p:cNvPr id="7" name="Picture 6" descr="http://cdn.head-fi.org/5/55/254x389px-LL-55efb2bd_Gif-Working.gif">
              <a:extLst>
                <a:ext uri="{FF2B5EF4-FFF2-40B4-BE49-F238E27FC236}">
                  <a16:creationId xmlns:a16="http://schemas.microsoft.com/office/drawing/2014/main" id="{024916DF-446B-4A57-B9D0-B1C2951A1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140" y="3793469"/>
              <a:ext cx="701675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918648A-0246-400C-A0CB-7867C142E43D}"/>
                </a:ext>
              </a:extLst>
            </p:cNvPr>
            <p:cNvGrpSpPr/>
            <p:nvPr/>
          </p:nvGrpSpPr>
          <p:grpSpPr>
            <a:xfrm>
              <a:off x="3562576" y="1956732"/>
              <a:ext cx="1069977" cy="3979862"/>
              <a:chOff x="3562576" y="1956732"/>
              <a:chExt cx="1069977" cy="3979862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44C58C45-3696-4E4C-BB3D-98EF24A6E782}"/>
                  </a:ext>
                </a:extLst>
              </p:cNvPr>
              <p:cNvCxnSpPr>
                <a:cxnSpLocks/>
                <a:stCxn id="25" idx="3"/>
              </p:cNvCxnSpPr>
              <p:nvPr/>
            </p:nvCxnSpPr>
            <p:spPr>
              <a:xfrm>
                <a:off x="3562576" y="3514863"/>
                <a:ext cx="726284" cy="596504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C04BED1-987E-4117-A3EA-E3FB231C8376}"/>
                  </a:ext>
                </a:extLst>
              </p:cNvPr>
              <p:cNvCxnSpPr>
                <a:cxnSpLocks/>
                <a:stCxn id="12" idx="3"/>
              </p:cNvCxnSpPr>
              <p:nvPr/>
            </p:nvCxnSpPr>
            <p:spPr>
              <a:xfrm>
                <a:off x="3562577" y="1956732"/>
                <a:ext cx="1069976" cy="1623219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00C544E6-9798-4F2F-8A62-F587515EFDE3}"/>
                  </a:ext>
                </a:extLst>
              </p:cNvPr>
              <p:cNvCxnSpPr>
                <a:cxnSpLocks/>
                <a:stCxn id="20" idx="3"/>
              </p:cNvCxnSpPr>
              <p:nvPr/>
            </p:nvCxnSpPr>
            <p:spPr>
              <a:xfrm>
                <a:off x="3562577" y="2912407"/>
                <a:ext cx="850901" cy="919162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D8172E0E-66A3-42D0-8FC2-EBE597C44CE3}"/>
                  </a:ext>
                </a:extLst>
              </p:cNvPr>
              <p:cNvCxnSpPr>
                <a:cxnSpLocks/>
                <a:stCxn id="34" idx="3"/>
              </p:cNvCxnSpPr>
              <p:nvPr/>
            </p:nvCxnSpPr>
            <p:spPr>
              <a:xfrm>
                <a:off x="3562577" y="4290357"/>
                <a:ext cx="765175" cy="192087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1AE37943-8D62-492A-9AF8-6CE3A856DBE0}"/>
                  </a:ext>
                </a:extLst>
              </p:cNvPr>
              <p:cNvCxnSpPr>
                <a:cxnSpLocks/>
                <a:stCxn id="41" idx="3"/>
              </p:cNvCxnSpPr>
              <p:nvPr/>
            </p:nvCxnSpPr>
            <p:spPr>
              <a:xfrm flipV="1">
                <a:off x="3562577" y="4825345"/>
                <a:ext cx="788988" cy="191293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9530621C-FBB4-43AC-B598-C5212E209DE3}"/>
                  </a:ext>
                </a:extLst>
              </p:cNvPr>
              <p:cNvCxnSpPr>
                <a:stCxn id="50" idx="3"/>
              </p:cNvCxnSpPr>
              <p:nvPr/>
            </p:nvCxnSpPr>
            <p:spPr>
              <a:xfrm flipV="1">
                <a:off x="3562577" y="5017432"/>
                <a:ext cx="917575" cy="919162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A6A0ECD6-41E1-4933-888C-2A39B75B5E4A}"/>
              </a:ext>
            </a:extLst>
          </p:cNvPr>
          <p:cNvSpPr txBox="1"/>
          <p:nvPr/>
        </p:nvSpPr>
        <p:spPr>
          <a:xfrm>
            <a:off x="255600" y="226800"/>
            <a:ext cx="6092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Smart Information Flow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69D03D9-E35C-4699-BDC0-D668A398643E}"/>
              </a:ext>
            </a:extLst>
          </p:cNvPr>
          <p:cNvGrpSpPr/>
          <p:nvPr/>
        </p:nvGrpSpPr>
        <p:grpSpPr>
          <a:xfrm>
            <a:off x="1111477" y="1191557"/>
            <a:ext cx="919163" cy="5203825"/>
            <a:chOff x="1111477" y="1191557"/>
            <a:chExt cx="919163" cy="52038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8DF0A1-EE1B-4E4A-AEFA-5189DC50911C}"/>
                </a:ext>
              </a:extLst>
            </p:cNvPr>
            <p:cNvSpPr/>
            <p:nvPr/>
          </p:nvSpPr>
          <p:spPr>
            <a:xfrm>
              <a:off x="1111477" y="3334682"/>
              <a:ext cx="919163" cy="228600"/>
            </a:xfrm>
            <a:prstGeom prst="rect">
              <a:avLst/>
            </a:prstGeom>
            <a:gradFill flip="none" rotWithShape="1">
              <a:gsLst>
                <a:gs pos="0">
                  <a:srgbClr val="D0D1E2">
                    <a:shade val="30000"/>
                    <a:satMod val="115000"/>
                  </a:srgbClr>
                </a:gs>
                <a:gs pos="50000">
                  <a:srgbClr val="D0D1E2">
                    <a:shade val="67500"/>
                    <a:satMod val="115000"/>
                  </a:srgbClr>
                </a:gs>
                <a:gs pos="100000">
                  <a:srgbClr val="D0D1E2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Water level control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2A2E70-AA47-4820-9F0E-E20053348067}"/>
                </a:ext>
              </a:extLst>
            </p:cNvPr>
            <p:cNvSpPr/>
            <p:nvPr/>
          </p:nvSpPr>
          <p:spPr>
            <a:xfrm>
              <a:off x="1111477" y="3104494"/>
              <a:ext cx="919163" cy="230188"/>
            </a:xfrm>
            <a:prstGeom prst="rect">
              <a:avLst/>
            </a:prstGeom>
            <a:gradFill flip="none" rotWithShape="1">
              <a:gsLst>
                <a:gs pos="0">
                  <a:srgbClr val="D0D1E2">
                    <a:shade val="30000"/>
                    <a:satMod val="115000"/>
                  </a:srgbClr>
                </a:gs>
                <a:gs pos="50000">
                  <a:srgbClr val="D0D1E2">
                    <a:shade val="67500"/>
                    <a:satMod val="115000"/>
                  </a:srgbClr>
                </a:gs>
                <a:gs pos="100000">
                  <a:srgbClr val="D0D1E2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Air quality control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2FA42-8A6F-4869-B4DE-5EFF7F60E775}"/>
                </a:ext>
              </a:extLst>
            </p:cNvPr>
            <p:cNvSpPr/>
            <p:nvPr/>
          </p:nvSpPr>
          <p:spPr>
            <a:xfrm>
              <a:off x="1111477" y="1650344"/>
              <a:ext cx="919163" cy="228600"/>
            </a:xfrm>
            <a:prstGeom prst="rect">
              <a:avLst/>
            </a:prstGeom>
            <a:gradFill flip="none" rotWithShape="1">
              <a:gsLst>
                <a:gs pos="0">
                  <a:srgbClr val="8BC7D2">
                    <a:tint val="66000"/>
                    <a:satMod val="160000"/>
                  </a:srgbClr>
                </a:gs>
                <a:gs pos="50000">
                  <a:srgbClr val="8BC7D2">
                    <a:tint val="44500"/>
                    <a:satMod val="160000"/>
                  </a:srgbClr>
                </a:gs>
                <a:gs pos="100000">
                  <a:srgbClr val="8BC7D2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Rain water pumping stations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4365A6-1238-4B03-A1E8-E04C55A31AE1}"/>
                </a:ext>
              </a:extLst>
            </p:cNvPr>
            <p:cNvSpPr/>
            <p:nvPr/>
          </p:nvSpPr>
          <p:spPr>
            <a:xfrm>
              <a:off x="1111477" y="1878944"/>
              <a:ext cx="919163" cy="153988"/>
            </a:xfrm>
            <a:prstGeom prst="rect">
              <a:avLst/>
            </a:prstGeom>
            <a:gradFill flip="none" rotWithShape="1">
              <a:gsLst>
                <a:gs pos="0">
                  <a:srgbClr val="8BC7D2">
                    <a:tint val="66000"/>
                    <a:satMod val="160000"/>
                  </a:srgbClr>
                </a:gs>
                <a:gs pos="50000">
                  <a:srgbClr val="8BC7D2">
                    <a:tint val="44500"/>
                    <a:satMod val="160000"/>
                  </a:srgbClr>
                </a:gs>
                <a:gs pos="100000">
                  <a:srgbClr val="8BC7D2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Street light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707697-BC3F-49ED-B65E-743E2F20BA0C}"/>
                </a:ext>
              </a:extLst>
            </p:cNvPr>
            <p:cNvSpPr/>
            <p:nvPr/>
          </p:nvSpPr>
          <p:spPr>
            <a:xfrm>
              <a:off x="1111477" y="2032932"/>
              <a:ext cx="919163" cy="230187"/>
            </a:xfrm>
            <a:prstGeom prst="rect">
              <a:avLst/>
            </a:prstGeom>
            <a:gradFill flip="none" rotWithShape="1">
              <a:gsLst>
                <a:gs pos="0">
                  <a:srgbClr val="8BC7D2">
                    <a:tint val="66000"/>
                    <a:satMod val="160000"/>
                  </a:srgbClr>
                </a:gs>
                <a:gs pos="50000">
                  <a:srgbClr val="8BC7D2">
                    <a:tint val="44500"/>
                    <a:satMod val="160000"/>
                  </a:srgbClr>
                </a:gs>
                <a:gs pos="100000">
                  <a:srgbClr val="8BC7D2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Meteo stations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13722FD-EE54-4F9E-AB20-CAD7E69CCBF5}"/>
                </a:ext>
              </a:extLst>
            </p:cNvPr>
            <p:cNvSpPr/>
            <p:nvPr/>
          </p:nvSpPr>
          <p:spPr>
            <a:xfrm>
              <a:off x="1111477" y="2263119"/>
              <a:ext cx="919163" cy="152400"/>
            </a:xfrm>
            <a:prstGeom prst="rect">
              <a:avLst/>
            </a:prstGeom>
            <a:gradFill flip="none" rotWithShape="1">
              <a:gsLst>
                <a:gs pos="0">
                  <a:srgbClr val="8BC7D2">
                    <a:tint val="66000"/>
                    <a:satMod val="160000"/>
                  </a:srgbClr>
                </a:gs>
                <a:gs pos="50000">
                  <a:srgbClr val="8BC7D2">
                    <a:tint val="44500"/>
                    <a:satMod val="160000"/>
                  </a:srgbClr>
                </a:gs>
                <a:gs pos="100000">
                  <a:srgbClr val="8BC7D2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Video surveillance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37C722-B629-4EBC-8E16-362EA30A4948}"/>
                </a:ext>
              </a:extLst>
            </p:cNvPr>
            <p:cNvSpPr/>
            <p:nvPr/>
          </p:nvSpPr>
          <p:spPr>
            <a:xfrm>
              <a:off x="1111477" y="2415519"/>
              <a:ext cx="919163" cy="306388"/>
            </a:xfrm>
            <a:prstGeom prst="rect">
              <a:avLst/>
            </a:prstGeom>
            <a:gradFill flip="none" rotWithShape="1">
              <a:gsLst>
                <a:gs pos="0">
                  <a:srgbClr val="8BC7D2">
                    <a:tint val="66000"/>
                    <a:satMod val="160000"/>
                  </a:srgbClr>
                </a:gs>
                <a:gs pos="50000">
                  <a:srgbClr val="8BC7D2">
                    <a:tint val="44500"/>
                    <a:satMod val="160000"/>
                  </a:srgbClr>
                </a:gs>
                <a:gs pos="100000">
                  <a:srgbClr val="8BC7D2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Geographic position system (GPS)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CA2D995-140A-451F-A3E8-7040CA44D40D}"/>
                </a:ext>
              </a:extLst>
            </p:cNvPr>
            <p:cNvSpPr/>
            <p:nvPr/>
          </p:nvSpPr>
          <p:spPr>
            <a:xfrm>
              <a:off x="1111477" y="2798107"/>
              <a:ext cx="919163" cy="228600"/>
            </a:xfrm>
            <a:prstGeom prst="rect">
              <a:avLst/>
            </a:prstGeom>
            <a:gradFill flip="none" rotWithShape="1">
              <a:gsLst>
                <a:gs pos="0">
                  <a:srgbClr val="6FBAD8">
                    <a:tint val="66000"/>
                    <a:satMod val="160000"/>
                  </a:srgbClr>
                </a:gs>
                <a:gs pos="50000">
                  <a:srgbClr val="6FBAD8">
                    <a:tint val="44500"/>
                    <a:satMod val="160000"/>
                  </a:srgbClr>
                </a:gs>
                <a:gs pos="100000">
                  <a:srgbClr val="6FBAD8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Geospatial information system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2285F3-BEDE-44B7-BE60-916D0B067834}"/>
                </a:ext>
              </a:extLst>
            </p:cNvPr>
            <p:cNvSpPr/>
            <p:nvPr/>
          </p:nvSpPr>
          <p:spPr>
            <a:xfrm>
              <a:off x="1111477" y="3563282"/>
              <a:ext cx="919163" cy="209550"/>
            </a:xfrm>
            <a:prstGeom prst="rect">
              <a:avLst/>
            </a:prstGeom>
            <a:gradFill flip="none" rotWithShape="1">
              <a:gsLst>
                <a:gs pos="0">
                  <a:srgbClr val="D0D1E2">
                    <a:shade val="30000"/>
                    <a:satMod val="115000"/>
                  </a:srgbClr>
                </a:gs>
                <a:gs pos="50000">
                  <a:srgbClr val="D0D1E2">
                    <a:shade val="67500"/>
                    <a:satMod val="115000"/>
                  </a:srgbClr>
                </a:gs>
                <a:gs pos="100000">
                  <a:srgbClr val="D0D1E2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Flood protection gates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3CC6CA-7067-46ED-BCAD-2C21E3571F62}"/>
                </a:ext>
              </a:extLst>
            </p:cNvPr>
            <p:cNvSpPr/>
            <p:nvPr/>
          </p:nvSpPr>
          <p:spPr>
            <a:xfrm>
              <a:off x="1111477" y="3772832"/>
              <a:ext cx="919163" cy="152400"/>
            </a:xfrm>
            <a:prstGeom prst="rect">
              <a:avLst/>
            </a:prstGeom>
            <a:gradFill flip="none" rotWithShape="1">
              <a:gsLst>
                <a:gs pos="0">
                  <a:srgbClr val="D0D1E2">
                    <a:shade val="30000"/>
                    <a:satMod val="115000"/>
                  </a:srgbClr>
                </a:gs>
                <a:gs pos="50000">
                  <a:srgbClr val="D0D1E2">
                    <a:shade val="67500"/>
                    <a:satMod val="115000"/>
                  </a:srgbClr>
                </a:gs>
                <a:gs pos="100000">
                  <a:srgbClr val="D0D1E2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532" dirty="0">
                  <a:solidFill>
                    <a:srgbClr val="000000"/>
                  </a:solidFill>
                  <a:latin typeface="Raleway" panose="020B0503030101060003"/>
                  <a:cs typeface="Arial" pitchFamily="34" charset="0"/>
                </a:rPr>
                <a:t>Chemical </a:t>
              </a:r>
              <a:r>
                <a:rPr lang="lv-LV" sz="532" dirty="0" err="1">
                  <a:solidFill>
                    <a:srgbClr val="000000"/>
                  </a:solidFill>
                  <a:latin typeface="Raleway" panose="020B0503030101060003"/>
                  <a:cs typeface="Arial" pitchFamily="34" charset="0"/>
                </a:rPr>
                <a:t>spill</a:t>
              </a:r>
              <a:r>
                <a:rPr lang="lv-LV" sz="532" dirty="0">
                  <a:solidFill>
                    <a:srgbClr val="000000"/>
                  </a:solidFill>
                  <a:latin typeface="Raleway" panose="020B0503030101060003"/>
                  <a:cs typeface="Arial" pitchFamily="34" charset="0"/>
                </a:rPr>
                <a:t> </a:t>
              </a:r>
              <a:r>
                <a:rPr lang="lv-LV" sz="532" dirty="0" err="1">
                  <a:solidFill>
                    <a:srgbClr val="000000"/>
                  </a:solidFill>
                  <a:latin typeface="Raleway" panose="020B0503030101060003"/>
                  <a:cs typeface="Arial" pitchFamily="34" charset="0"/>
                </a:rPr>
                <a:t>and</a:t>
              </a:r>
              <a:r>
                <a:rPr lang="lv-LV" sz="532" dirty="0">
                  <a:solidFill>
                    <a:srgbClr val="000000"/>
                  </a:solidFill>
                  <a:latin typeface="Raleway" panose="020B0503030101060003"/>
                  <a:cs typeface="Arial" pitchFamily="34" charset="0"/>
                </a:rPr>
                <a:t> </a:t>
              </a:r>
              <a:r>
                <a:rPr lang="lv-LV" sz="532" dirty="0" err="1">
                  <a:solidFill>
                    <a:srgbClr val="000000"/>
                  </a:solidFill>
                  <a:latin typeface="Raleway" panose="020B0503030101060003"/>
                  <a:cs typeface="Arial" pitchFamily="34" charset="0"/>
                </a:rPr>
                <a:t>Radiation</a:t>
              </a:r>
              <a:r>
                <a:rPr lang="lv-LV" sz="532" dirty="0">
                  <a:solidFill>
                    <a:srgbClr val="000000"/>
                  </a:solidFill>
                  <a:latin typeface="Raleway" panose="020B0503030101060003"/>
                  <a:cs typeface="Arial" pitchFamily="34" charset="0"/>
                </a:rPr>
                <a:t> </a:t>
              </a:r>
              <a:r>
                <a:rPr lang="lv-LV" sz="532" dirty="0" err="1">
                  <a:solidFill>
                    <a:srgbClr val="000000"/>
                  </a:solidFill>
                  <a:latin typeface="Raleway" panose="020B0503030101060003"/>
                  <a:cs typeface="Arial" pitchFamily="34" charset="0"/>
                </a:rPr>
                <a:t>control</a:t>
              </a:r>
              <a:r>
                <a:rPr lang="lv-LV" sz="532" dirty="0">
                  <a:solidFill>
                    <a:srgbClr val="000000"/>
                  </a:solidFill>
                  <a:latin typeface="Raleway" panose="020B0503030101060003"/>
                  <a:cs typeface="Arial" pitchFamily="34" charset="0"/>
                </a:rPr>
                <a:t>*</a:t>
              </a:r>
              <a:endParaRPr lang="lv-LV" sz="532" dirty="0">
                <a:solidFill>
                  <a:srgbClr val="000000"/>
                </a:solidFill>
                <a:latin typeface="Raleway" panose="020B0503030101060003"/>
                <a:cs typeface="Arial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A4F803-34AF-4F60-A497-A97AA01C6856}"/>
                </a:ext>
              </a:extLst>
            </p:cNvPr>
            <p:cNvSpPr/>
            <p:nvPr/>
          </p:nvSpPr>
          <p:spPr>
            <a:xfrm>
              <a:off x="1111477" y="4174469"/>
              <a:ext cx="919163" cy="153988"/>
            </a:xfrm>
            <a:prstGeom prst="rect">
              <a:avLst/>
            </a:prstGeom>
            <a:gradFill flip="none" rotWithShape="1">
              <a:gsLst>
                <a:gs pos="0">
                  <a:srgbClr val="A5D9E4">
                    <a:tint val="66000"/>
                    <a:satMod val="160000"/>
                  </a:srgbClr>
                </a:gs>
                <a:gs pos="50000">
                  <a:srgbClr val="A5D9E4">
                    <a:tint val="44500"/>
                    <a:satMod val="160000"/>
                  </a:srgbClr>
                </a:gs>
                <a:gs pos="100000">
                  <a:srgbClr val="A5D9E4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GPRS</a:t>
              </a:r>
            </a:p>
          </p:txBody>
        </p:sp>
        <p:sp>
          <p:nvSpPr>
            <p:cNvPr id="26" name="Rectangle 25">
              <a:hlinkClick r:id="" action="ppaction://noaction"/>
              <a:extLst>
                <a:ext uri="{FF2B5EF4-FFF2-40B4-BE49-F238E27FC236}">
                  <a16:creationId xmlns:a16="http://schemas.microsoft.com/office/drawing/2014/main" id="{574D2079-4565-40B2-85CE-2346694BD906}"/>
                </a:ext>
              </a:extLst>
            </p:cNvPr>
            <p:cNvSpPr/>
            <p:nvPr/>
          </p:nvSpPr>
          <p:spPr>
            <a:xfrm>
              <a:off x="1111477" y="1191557"/>
              <a:ext cx="919163" cy="228600"/>
            </a:xfrm>
            <a:prstGeom prst="rect">
              <a:avLst/>
            </a:prstGeom>
            <a:gradFill flip="none" rotWithShape="1">
              <a:gsLst>
                <a:gs pos="0">
                  <a:srgbClr val="8BC7D2">
                    <a:tint val="66000"/>
                    <a:satMod val="160000"/>
                  </a:srgbClr>
                </a:gs>
                <a:gs pos="50000">
                  <a:srgbClr val="8BC7D2">
                    <a:tint val="44500"/>
                    <a:satMod val="160000"/>
                  </a:srgbClr>
                </a:gs>
                <a:gs pos="100000">
                  <a:srgbClr val="8BC7D2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Smart traffic light managment system</a:t>
              </a:r>
            </a:p>
          </p:txBody>
        </p:sp>
        <p:sp>
          <p:nvSpPr>
            <p:cNvPr id="27" name="Rectangle 26">
              <a:hlinkClick r:id="" action="ppaction://noaction"/>
              <a:extLst>
                <a:ext uri="{FF2B5EF4-FFF2-40B4-BE49-F238E27FC236}">
                  <a16:creationId xmlns:a16="http://schemas.microsoft.com/office/drawing/2014/main" id="{34255393-590F-4AAE-BD54-5B28F0C44124}"/>
                </a:ext>
              </a:extLst>
            </p:cNvPr>
            <p:cNvSpPr/>
            <p:nvPr/>
          </p:nvSpPr>
          <p:spPr>
            <a:xfrm>
              <a:off x="1111477" y="1420157"/>
              <a:ext cx="919163" cy="230187"/>
            </a:xfrm>
            <a:prstGeom prst="rect">
              <a:avLst/>
            </a:prstGeom>
            <a:gradFill flip="none" rotWithShape="1">
              <a:gsLst>
                <a:gs pos="0">
                  <a:srgbClr val="8BC7D2">
                    <a:tint val="66000"/>
                    <a:satMod val="160000"/>
                  </a:srgbClr>
                </a:gs>
                <a:gs pos="50000">
                  <a:srgbClr val="8BC7D2">
                    <a:tint val="44500"/>
                    <a:satMod val="160000"/>
                  </a:srgbClr>
                </a:gs>
                <a:gs pos="100000">
                  <a:srgbClr val="8BC7D2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Transport flow data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9C280A8-8BCA-4092-BD07-03E237E50A93}"/>
                </a:ext>
              </a:extLst>
            </p:cNvPr>
            <p:cNvSpPr/>
            <p:nvPr/>
          </p:nvSpPr>
          <p:spPr>
            <a:xfrm>
              <a:off x="1111477" y="4023657"/>
              <a:ext cx="919163" cy="152400"/>
            </a:xfrm>
            <a:prstGeom prst="rect">
              <a:avLst/>
            </a:prstGeom>
            <a:gradFill flip="none" rotWithShape="1">
              <a:gsLst>
                <a:gs pos="0">
                  <a:srgbClr val="A5D9E4">
                    <a:tint val="66000"/>
                    <a:satMod val="160000"/>
                  </a:srgbClr>
                </a:gs>
                <a:gs pos="50000">
                  <a:srgbClr val="A5D9E4">
                    <a:tint val="44500"/>
                    <a:satMod val="160000"/>
                  </a:srgbClr>
                </a:gs>
                <a:gs pos="100000">
                  <a:srgbClr val="A5D9E4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Optical fiber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86D6F17-C7DF-4E87-BB72-B4F5E687C78D}"/>
                </a:ext>
              </a:extLst>
            </p:cNvPr>
            <p:cNvSpPr/>
            <p:nvPr/>
          </p:nvSpPr>
          <p:spPr>
            <a:xfrm>
              <a:off x="1111477" y="4328457"/>
              <a:ext cx="919163" cy="230187"/>
            </a:xfrm>
            <a:prstGeom prst="rect">
              <a:avLst/>
            </a:prstGeom>
            <a:gradFill flip="none" rotWithShape="1">
              <a:gsLst>
                <a:gs pos="0">
                  <a:srgbClr val="A5D9E4">
                    <a:tint val="66000"/>
                    <a:satMod val="160000"/>
                  </a:srgbClr>
                </a:gs>
                <a:gs pos="50000">
                  <a:srgbClr val="A5D9E4">
                    <a:tint val="44500"/>
                    <a:satMod val="160000"/>
                  </a:srgbClr>
                </a:gs>
                <a:gs pos="100000">
                  <a:srgbClr val="A5D9E4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Radio communication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57756DD-255D-41CA-99AF-DA5F2562A36A}"/>
                </a:ext>
              </a:extLst>
            </p:cNvPr>
            <p:cNvSpPr/>
            <p:nvPr/>
          </p:nvSpPr>
          <p:spPr>
            <a:xfrm>
              <a:off x="1111477" y="4633257"/>
              <a:ext cx="919163" cy="153987"/>
            </a:xfrm>
            <a:prstGeom prst="rect">
              <a:avLst/>
            </a:prstGeom>
            <a:gradFill flip="none" rotWithShape="1">
              <a:gsLst>
                <a:gs pos="0">
                  <a:srgbClr val="D9D9CD">
                    <a:shade val="30000"/>
                    <a:satMod val="115000"/>
                  </a:srgbClr>
                </a:gs>
                <a:gs pos="50000">
                  <a:srgbClr val="D9D9CD">
                    <a:shade val="67500"/>
                    <a:satMod val="115000"/>
                  </a:srgbClr>
                </a:gs>
                <a:gs pos="100000">
                  <a:srgbClr val="D9D9CD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Municipal police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32B70C-D092-49F2-B5FC-8A6F091E42E7}"/>
                </a:ext>
              </a:extLst>
            </p:cNvPr>
            <p:cNvSpPr/>
            <p:nvPr/>
          </p:nvSpPr>
          <p:spPr>
            <a:xfrm>
              <a:off x="1111477" y="4787244"/>
              <a:ext cx="919163" cy="153988"/>
            </a:xfrm>
            <a:prstGeom prst="rect">
              <a:avLst/>
            </a:prstGeom>
            <a:gradFill flip="none" rotWithShape="1">
              <a:gsLst>
                <a:gs pos="0">
                  <a:srgbClr val="D9D9CD">
                    <a:shade val="30000"/>
                    <a:satMod val="115000"/>
                  </a:srgbClr>
                </a:gs>
                <a:gs pos="50000">
                  <a:srgbClr val="D9D9CD">
                    <a:shade val="67500"/>
                    <a:satMod val="115000"/>
                  </a:srgbClr>
                </a:gs>
                <a:gs pos="100000">
                  <a:srgbClr val="D9D9CD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Fire </a:t>
              </a:r>
              <a:r>
                <a:rPr lang="lv-LV" sz="638" dirty="0" err="1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rescue</a:t>
              </a: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 </a:t>
              </a:r>
              <a:r>
                <a:rPr lang="lv-LV" sz="638" dirty="0" err="1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service</a:t>
              </a:r>
              <a:endParaRPr lang="lv-LV" sz="638" dirty="0">
                <a:solidFill>
                  <a:srgbClr val="000000"/>
                </a:solidFill>
                <a:latin typeface="Raleway" panose="020B0503030101060003"/>
                <a:cs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18C37EC-056E-4796-AC01-FF5D592D37FB}"/>
                </a:ext>
              </a:extLst>
            </p:cNvPr>
            <p:cNvSpPr/>
            <p:nvPr/>
          </p:nvSpPr>
          <p:spPr>
            <a:xfrm>
              <a:off x="1111477" y="4941232"/>
              <a:ext cx="919163" cy="152400"/>
            </a:xfrm>
            <a:prstGeom prst="rect">
              <a:avLst/>
            </a:prstGeom>
            <a:gradFill flip="none" rotWithShape="1">
              <a:gsLst>
                <a:gs pos="0">
                  <a:srgbClr val="D9D9CD">
                    <a:shade val="30000"/>
                    <a:satMod val="115000"/>
                  </a:srgbClr>
                </a:gs>
                <a:gs pos="50000">
                  <a:srgbClr val="D9D9CD">
                    <a:shade val="67500"/>
                    <a:satMod val="115000"/>
                  </a:srgbClr>
                </a:gs>
                <a:gs pos="100000">
                  <a:srgbClr val="D9D9CD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 err="1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Water</a:t>
              </a: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 </a:t>
              </a:r>
              <a:r>
                <a:rPr lang="lv-LV" sz="638" dirty="0" err="1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threatment</a:t>
              </a:r>
              <a:endParaRPr lang="lv-LV" sz="638" dirty="0">
                <a:solidFill>
                  <a:srgbClr val="000000"/>
                </a:solidFill>
                <a:latin typeface="Raleway" panose="020B0503030101060003"/>
                <a:cs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28D9C3B-EB1E-41B3-BBFC-D5AAF26EEADE}"/>
                </a:ext>
              </a:extLst>
            </p:cNvPr>
            <p:cNvSpPr/>
            <p:nvPr/>
          </p:nvSpPr>
          <p:spPr>
            <a:xfrm>
              <a:off x="1111477" y="5093632"/>
              <a:ext cx="919163" cy="152399"/>
            </a:xfrm>
            <a:prstGeom prst="rect">
              <a:avLst/>
            </a:prstGeom>
            <a:gradFill flip="none" rotWithShape="1">
              <a:gsLst>
                <a:gs pos="0">
                  <a:srgbClr val="D9D9CD">
                    <a:shade val="30000"/>
                    <a:satMod val="115000"/>
                  </a:srgbClr>
                </a:gs>
                <a:gs pos="50000">
                  <a:srgbClr val="D9D9CD">
                    <a:shade val="67500"/>
                    <a:satMod val="115000"/>
                  </a:srgbClr>
                </a:gs>
                <a:gs pos="100000">
                  <a:srgbClr val="D9D9CD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State police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FEC2233-8560-462E-B402-94760CD9A687}"/>
                </a:ext>
              </a:extLst>
            </p:cNvPr>
            <p:cNvSpPr/>
            <p:nvPr/>
          </p:nvSpPr>
          <p:spPr>
            <a:xfrm>
              <a:off x="1111477" y="5246032"/>
              <a:ext cx="919163" cy="179387"/>
            </a:xfrm>
            <a:prstGeom prst="rect">
              <a:avLst/>
            </a:prstGeom>
            <a:gradFill flip="none" rotWithShape="1">
              <a:gsLst>
                <a:gs pos="0">
                  <a:srgbClr val="D9D9CD">
                    <a:shade val="30000"/>
                    <a:satMod val="115000"/>
                  </a:srgbClr>
                </a:gs>
                <a:gs pos="50000">
                  <a:srgbClr val="D9D9CD">
                    <a:shade val="67500"/>
                    <a:satMod val="115000"/>
                  </a:srgbClr>
                </a:gs>
                <a:gs pos="100000">
                  <a:srgbClr val="D9D9CD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0" dirty="0" err="1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Real</a:t>
              </a:r>
              <a:r>
                <a:rPr lang="lv-LV" sz="630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 </a:t>
              </a:r>
              <a:r>
                <a:rPr lang="lv-LV" sz="630" dirty="0" err="1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estate</a:t>
              </a:r>
              <a:r>
                <a:rPr lang="lv-LV" sz="630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 </a:t>
              </a:r>
              <a:r>
                <a:rPr lang="lv-LV" sz="630" dirty="0" err="1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administration</a:t>
              </a:r>
              <a:endParaRPr lang="lv-LV" sz="630" dirty="0">
                <a:solidFill>
                  <a:srgbClr val="000000"/>
                </a:solidFill>
                <a:latin typeface="Raleway" panose="020B0503030101060003"/>
                <a:cs typeface="Arial" charset="0"/>
              </a:endParaRPr>
            </a:p>
          </p:txBody>
        </p:sp>
        <p:sp>
          <p:nvSpPr>
            <p:cNvPr id="44" name="Rectangle 34">
              <a:extLst>
                <a:ext uri="{FF2B5EF4-FFF2-40B4-BE49-F238E27FC236}">
                  <a16:creationId xmlns:a16="http://schemas.microsoft.com/office/drawing/2014/main" id="{11AF70B6-1332-435A-B90D-7F7CD26F8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477" y="5476219"/>
              <a:ext cx="919163" cy="230188"/>
            </a:xfrm>
            <a:prstGeom prst="rect">
              <a:avLst/>
            </a:prstGeom>
            <a:gradFill flip="none" rotWithShape="1">
              <a:gsLst>
                <a:gs pos="0">
                  <a:srgbClr val="BDFFFC">
                    <a:shade val="30000"/>
                    <a:satMod val="115000"/>
                  </a:srgbClr>
                </a:gs>
                <a:gs pos="50000">
                  <a:srgbClr val="BDFFFC">
                    <a:shade val="67500"/>
                    <a:satMod val="115000"/>
                  </a:srgbClr>
                </a:gs>
                <a:gs pos="100000">
                  <a:srgbClr val="BDFFFC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Calls from inhabitants 8787</a:t>
              </a:r>
            </a:p>
          </p:txBody>
        </p:sp>
        <p:sp>
          <p:nvSpPr>
            <p:cNvPr id="45" name="Rectangle 34">
              <a:extLst>
                <a:ext uri="{FF2B5EF4-FFF2-40B4-BE49-F238E27FC236}">
                  <a16:creationId xmlns:a16="http://schemas.microsoft.com/office/drawing/2014/main" id="{8ECE7C36-8826-43D8-9E45-D255B15FD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477" y="5706407"/>
              <a:ext cx="919163" cy="152400"/>
            </a:xfrm>
            <a:prstGeom prst="rect">
              <a:avLst/>
            </a:prstGeom>
            <a:gradFill flip="none" rotWithShape="1">
              <a:gsLst>
                <a:gs pos="0">
                  <a:srgbClr val="BDFFFC">
                    <a:shade val="30000"/>
                    <a:satMod val="115000"/>
                  </a:srgbClr>
                </a:gs>
                <a:gs pos="50000">
                  <a:srgbClr val="BDFFFC">
                    <a:shade val="67500"/>
                    <a:satMod val="115000"/>
                  </a:srgbClr>
                </a:gs>
                <a:gs pos="100000">
                  <a:srgbClr val="BDFFFC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Interactive map</a:t>
              </a:r>
            </a:p>
          </p:txBody>
        </p:sp>
        <p:sp>
          <p:nvSpPr>
            <p:cNvPr id="46" name="Rectangle 34">
              <a:extLst>
                <a:ext uri="{FF2B5EF4-FFF2-40B4-BE49-F238E27FC236}">
                  <a16:creationId xmlns:a16="http://schemas.microsoft.com/office/drawing/2014/main" id="{61E39C78-E3AD-432E-B4A0-1901CBD11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477" y="5858807"/>
              <a:ext cx="919163" cy="153987"/>
            </a:xfrm>
            <a:prstGeom prst="rect">
              <a:avLst/>
            </a:prstGeom>
            <a:gradFill flip="none" rotWithShape="1">
              <a:gsLst>
                <a:gs pos="0">
                  <a:srgbClr val="BDFFFC">
                    <a:shade val="30000"/>
                    <a:satMod val="115000"/>
                  </a:srgbClr>
                </a:gs>
                <a:gs pos="50000">
                  <a:srgbClr val="BDFFFC">
                    <a:shade val="67500"/>
                    <a:satMod val="115000"/>
                  </a:srgbClr>
                </a:gs>
                <a:gs pos="100000">
                  <a:srgbClr val="BDFFFC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Mobile application</a:t>
              </a:r>
            </a:p>
          </p:txBody>
        </p:sp>
        <p:sp>
          <p:nvSpPr>
            <p:cNvPr id="47" name="Rectangle 34">
              <a:extLst>
                <a:ext uri="{FF2B5EF4-FFF2-40B4-BE49-F238E27FC236}">
                  <a16:creationId xmlns:a16="http://schemas.microsoft.com/office/drawing/2014/main" id="{E9121A1C-07A4-46BC-805B-A90403749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477" y="6012794"/>
              <a:ext cx="919163" cy="152400"/>
            </a:xfrm>
            <a:prstGeom prst="rect">
              <a:avLst/>
            </a:prstGeom>
            <a:gradFill flip="none" rotWithShape="1">
              <a:gsLst>
                <a:gs pos="0">
                  <a:srgbClr val="BDFFFC">
                    <a:shade val="30000"/>
                    <a:satMod val="115000"/>
                  </a:srgbClr>
                </a:gs>
                <a:gs pos="50000">
                  <a:srgbClr val="BDFFFC">
                    <a:shade val="67500"/>
                    <a:satMod val="115000"/>
                  </a:srgbClr>
                </a:gs>
                <a:gs pos="100000">
                  <a:srgbClr val="BDFFFC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</a:rPr>
                <a:t>E-mails; meetings</a:t>
              </a:r>
            </a:p>
          </p:txBody>
        </p:sp>
        <p:sp>
          <p:nvSpPr>
            <p:cNvPr id="48" name="Rectangle 34">
              <a:extLst>
                <a:ext uri="{FF2B5EF4-FFF2-40B4-BE49-F238E27FC236}">
                  <a16:creationId xmlns:a16="http://schemas.microsoft.com/office/drawing/2014/main" id="{9E676DCE-9433-487F-BBCD-98445EDFA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477" y="6165194"/>
              <a:ext cx="919163" cy="230188"/>
            </a:xfrm>
            <a:prstGeom prst="rect">
              <a:avLst/>
            </a:prstGeom>
            <a:gradFill flip="none" rotWithShape="1">
              <a:gsLst>
                <a:gs pos="0">
                  <a:srgbClr val="BDFFFC">
                    <a:shade val="30000"/>
                    <a:satMod val="115000"/>
                  </a:srgbClr>
                </a:gs>
                <a:gs pos="50000">
                  <a:srgbClr val="BDFFFC">
                    <a:shade val="67500"/>
                    <a:satMod val="115000"/>
                  </a:srgbClr>
                </a:gs>
                <a:gs pos="100000">
                  <a:srgbClr val="BDFFFC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638" dirty="0">
                  <a:solidFill>
                    <a:srgbClr val="000000"/>
                  </a:solidFill>
                  <a:latin typeface="Raleway" panose="020B0503030101060003"/>
                  <a:cs typeface="Arial" charset="0"/>
                </a:rPr>
                <a:t>Inspections of cities infrastructure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154023C-5BB5-4CA0-822C-5506B08C6C62}"/>
              </a:ext>
            </a:extLst>
          </p:cNvPr>
          <p:cNvGrpSpPr/>
          <p:nvPr/>
        </p:nvGrpSpPr>
        <p:grpSpPr>
          <a:xfrm>
            <a:off x="2106840" y="1189970"/>
            <a:ext cx="1455737" cy="5205412"/>
            <a:chOff x="2106840" y="1189970"/>
            <a:chExt cx="1455737" cy="5205412"/>
          </a:xfrm>
        </p:grpSpPr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72D08DCB-81B9-48A9-92F1-6D77DADD8852}"/>
                </a:ext>
              </a:extLst>
            </p:cNvPr>
            <p:cNvSpPr/>
            <p:nvPr/>
          </p:nvSpPr>
          <p:spPr>
            <a:xfrm>
              <a:off x="2106840" y="1189970"/>
              <a:ext cx="230187" cy="1530350"/>
            </a:xfrm>
            <a:prstGeom prst="rightBrac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lv-LV" sz="2020">
                <a:latin typeface="Raleway" panose="020B0503030101060003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61A113-E638-43A8-8CB7-38AC85017125}"/>
                </a:ext>
              </a:extLst>
            </p:cNvPr>
            <p:cNvSpPr/>
            <p:nvPr/>
          </p:nvSpPr>
          <p:spPr>
            <a:xfrm>
              <a:off x="2382193" y="1191557"/>
              <a:ext cx="1180384" cy="1530350"/>
            </a:xfrm>
            <a:prstGeom prst="rect">
              <a:avLst/>
            </a:prstGeom>
            <a:gradFill flip="none" rotWithShape="1">
              <a:gsLst>
                <a:gs pos="0">
                  <a:srgbClr val="8BC7D2">
                    <a:tint val="66000"/>
                    <a:satMod val="160000"/>
                  </a:srgbClr>
                </a:gs>
                <a:gs pos="50000">
                  <a:srgbClr val="8BC7D2">
                    <a:tint val="44500"/>
                    <a:satMod val="160000"/>
                  </a:srgbClr>
                </a:gs>
                <a:gs pos="100000">
                  <a:srgbClr val="8BC7D2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>
                <a:defRPr/>
              </a:pPr>
              <a:r>
                <a:rPr lang="lv-LV" sz="1000" dirty="0">
                  <a:solidFill>
                    <a:srgbClr val="000000"/>
                  </a:solidFill>
                </a:rPr>
                <a:t>Infrastructure object management system</a:t>
              </a: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510BCA41-AB72-4EF3-AFA4-56DB51A084F8}"/>
                </a:ext>
              </a:extLst>
            </p:cNvPr>
            <p:cNvSpPr/>
            <p:nvPr/>
          </p:nvSpPr>
          <p:spPr>
            <a:xfrm>
              <a:off x="2106840" y="2798107"/>
              <a:ext cx="230187" cy="228600"/>
            </a:xfrm>
            <a:prstGeom prst="rightBrac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lv-LV" sz="2020">
                <a:latin typeface="Raleway" panose="020B0503030101060003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92AF03-69A1-4C19-AE13-B0E5A1996AC6}"/>
                </a:ext>
              </a:extLst>
            </p:cNvPr>
            <p:cNvSpPr/>
            <p:nvPr/>
          </p:nvSpPr>
          <p:spPr>
            <a:xfrm>
              <a:off x="2413227" y="2798107"/>
              <a:ext cx="1149350" cy="228600"/>
            </a:xfrm>
            <a:prstGeom prst="rect">
              <a:avLst/>
            </a:prstGeom>
            <a:gradFill flip="none" rotWithShape="1">
              <a:gsLst>
                <a:gs pos="0">
                  <a:srgbClr val="6FBAD8">
                    <a:tint val="66000"/>
                    <a:satMod val="160000"/>
                  </a:srgbClr>
                </a:gs>
                <a:gs pos="50000">
                  <a:srgbClr val="6FBAD8">
                    <a:tint val="44500"/>
                    <a:satMod val="160000"/>
                  </a:srgbClr>
                </a:gs>
                <a:gs pos="100000">
                  <a:srgbClr val="6FBAD8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1000" dirty="0">
                  <a:solidFill>
                    <a:srgbClr val="000000"/>
                  </a:solidFill>
                </a:rPr>
                <a:t>GIS</a:t>
              </a:r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12E33AEB-40E1-4093-A324-CE41F536D1B3}"/>
                </a:ext>
              </a:extLst>
            </p:cNvPr>
            <p:cNvSpPr/>
            <p:nvPr/>
          </p:nvSpPr>
          <p:spPr>
            <a:xfrm>
              <a:off x="2106840" y="3104494"/>
              <a:ext cx="230187" cy="820738"/>
            </a:xfrm>
            <a:prstGeom prst="rightBrac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lv-LV" sz="2020">
                <a:latin typeface="Raleway" panose="020B0503030101060003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C49996-7D18-4D3E-8394-AE74B3225F09}"/>
                </a:ext>
              </a:extLst>
            </p:cNvPr>
            <p:cNvSpPr/>
            <p:nvPr/>
          </p:nvSpPr>
          <p:spPr>
            <a:xfrm>
              <a:off x="2413227" y="3104494"/>
              <a:ext cx="1149349" cy="820738"/>
            </a:xfrm>
            <a:prstGeom prst="rect">
              <a:avLst/>
            </a:prstGeom>
            <a:gradFill flip="none" rotWithShape="1">
              <a:gsLst>
                <a:gs pos="0">
                  <a:srgbClr val="D0D1E2">
                    <a:shade val="30000"/>
                    <a:satMod val="115000"/>
                  </a:srgbClr>
                </a:gs>
                <a:gs pos="50000">
                  <a:srgbClr val="D0D1E2">
                    <a:shade val="67500"/>
                    <a:satMod val="115000"/>
                  </a:srgbClr>
                </a:gs>
                <a:gs pos="100000">
                  <a:srgbClr val="D0D1E2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Environment</a:t>
              </a:r>
              <a:r>
                <a:rPr lang="lv-LV" sz="1000" dirty="0">
                  <a:solidFill>
                    <a:srgbClr val="000000"/>
                  </a:solidFill>
                </a:rPr>
                <a:t> </a:t>
              </a:r>
              <a:r>
                <a:rPr lang="lv-LV" sz="1000" dirty="0" err="1">
                  <a:solidFill>
                    <a:srgbClr val="000000"/>
                  </a:solidFill>
                </a:rPr>
                <a:t>and</a:t>
              </a:r>
              <a:r>
                <a:rPr lang="lv-LV" sz="1000" dirty="0">
                  <a:solidFill>
                    <a:srgbClr val="000000"/>
                  </a:solidFill>
                </a:rPr>
                <a:t> </a:t>
              </a:r>
              <a:r>
                <a:rPr lang="lv-LV" sz="1000" dirty="0" err="1">
                  <a:solidFill>
                    <a:srgbClr val="000000"/>
                  </a:solidFill>
                </a:rPr>
                <a:t>civil</a:t>
              </a:r>
              <a:r>
                <a:rPr lang="lv-LV" sz="1276" dirty="0">
                  <a:solidFill>
                    <a:srgbClr val="000000"/>
                  </a:solidFill>
                  <a:latin typeface="Raleway" panose="020B0503030101060003"/>
                </a:rPr>
                <a:t> </a:t>
              </a:r>
              <a:r>
                <a:rPr lang="en-GB" sz="1000" dirty="0">
                  <a:solidFill>
                    <a:srgbClr val="000000"/>
                  </a:solidFill>
                </a:rPr>
                <a:t>protection</a:t>
              </a:r>
            </a:p>
          </p:txBody>
        </p:sp>
        <p:sp>
          <p:nvSpPr>
            <p:cNvPr id="33" name="Right Brace 32">
              <a:extLst>
                <a:ext uri="{FF2B5EF4-FFF2-40B4-BE49-F238E27FC236}">
                  <a16:creationId xmlns:a16="http://schemas.microsoft.com/office/drawing/2014/main" id="{9213C6D7-2087-414B-AA8B-697EDB4CEF31}"/>
                </a:ext>
              </a:extLst>
            </p:cNvPr>
            <p:cNvSpPr/>
            <p:nvPr/>
          </p:nvSpPr>
          <p:spPr>
            <a:xfrm>
              <a:off x="2106840" y="4023657"/>
              <a:ext cx="230187" cy="536575"/>
            </a:xfrm>
            <a:prstGeom prst="rightBrac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lv-LV" sz="2020">
                <a:latin typeface="Raleway" panose="020B0503030101060003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C6F460B-F705-49C2-9B07-CA2445C1C8B7}"/>
                </a:ext>
              </a:extLst>
            </p:cNvPr>
            <p:cNvSpPr/>
            <p:nvPr/>
          </p:nvSpPr>
          <p:spPr>
            <a:xfrm>
              <a:off x="2413227" y="4022069"/>
              <a:ext cx="1149350" cy="534988"/>
            </a:xfrm>
            <a:prstGeom prst="rect">
              <a:avLst/>
            </a:prstGeom>
            <a:gradFill flip="none" rotWithShape="1">
              <a:gsLst>
                <a:gs pos="0">
                  <a:srgbClr val="A5D9E4">
                    <a:tint val="66000"/>
                    <a:satMod val="160000"/>
                  </a:srgbClr>
                </a:gs>
                <a:gs pos="50000">
                  <a:srgbClr val="A5D9E4">
                    <a:tint val="44500"/>
                    <a:satMod val="160000"/>
                  </a:srgbClr>
                </a:gs>
                <a:gs pos="100000">
                  <a:srgbClr val="A5D9E4">
                    <a:tint val="23500"/>
                    <a:satMod val="160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1000" dirty="0">
                  <a:solidFill>
                    <a:srgbClr val="000000"/>
                  </a:solidFill>
                </a:rPr>
                <a:t>Communication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2C4D0B5-D327-4EBC-B5FA-3A1A8B70AD41}"/>
                </a:ext>
              </a:extLst>
            </p:cNvPr>
            <p:cNvSpPr/>
            <p:nvPr/>
          </p:nvSpPr>
          <p:spPr>
            <a:xfrm>
              <a:off x="2413227" y="4633257"/>
              <a:ext cx="1149350" cy="766762"/>
            </a:xfrm>
            <a:prstGeom prst="rect">
              <a:avLst/>
            </a:prstGeom>
            <a:gradFill flip="none" rotWithShape="1">
              <a:gsLst>
                <a:gs pos="0">
                  <a:srgbClr val="D9D9CD">
                    <a:shade val="30000"/>
                    <a:satMod val="115000"/>
                  </a:srgbClr>
                </a:gs>
                <a:gs pos="50000">
                  <a:srgbClr val="D9D9CD">
                    <a:shade val="67500"/>
                    <a:satMod val="115000"/>
                  </a:srgbClr>
                </a:gs>
                <a:gs pos="100000">
                  <a:srgbClr val="D9D9CD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1000" dirty="0">
                  <a:solidFill>
                    <a:srgbClr val="000000"/>
                  </a:solidFill>
                </a:rPr>
                <a:t>Cooperation</a:t>
              </a:r>
              <a:r>
                <a:rPr lang="lv-LV" sz="1000" dirty="0">
                  <a:solidFill>
                    <a:srgbClr val="000000"/>
                  </a:solidFill>
                  <a:latin typeface="Raleway" panose="020B0503030101060003"/>
                </a:rPr>
                <a:t> </a:t>
              </a:r>
              <a:r>
                <a:rPr lang="lv-LV" sz="1000" dirty="0">
                  <a:solidFill>
                    <a:srgbClr val="000000"/>
                  </a:solidFill>
                </a:rPr>
                <a:t>partners</a:t>
              </a:r>
            </a:p>
          </p:txBody>
        </p:sp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2AD5F9A1-763C-4A6F-A270-4513F52F9EAF}"/>
                </a:ext>
              </a:extLst>
            </p:cNvPr>
            <p:cNvSpPr/>
            <p:nvPr/>
          </p:nvSpPr>
          <p:spPr>
            <a:xfrm>
              <a:off x="2106840" y="4633257"/>
              <a:ext cx="230187" cy="766762"/>
            </a:xfrm>
            <a:prstGeom prst="rightBrac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lv-LV" sz="2020">
                <a:latin typeface="Raleway" panose="020B0503030101060003"/>
              </a:endParaRPr>
            </a:p>
          </p:txBody>
        </p:sp>
        <p:sp>
          <p:nvSpPr>
            <p:cNvPr id="49" name="Right Brace 48">
              <a:extLst>
                <a:ext uri="{FF2B5EF4-FFF2-40B4-BE49-F238E27FC236}">
                  <a16:creationId xmlns:a16="http://schemas.microsoft.com/office/drawing/2014/main" id="{8CDB3077-42E2-4DCA-9D87-1C39EC0C70C1}"/>
                </a:ext>
              </a:extLst>
            </p:cNvPr>
            <p:cNvSpPr/>
            <p:nvPr/>
          </p:nvSpPr>
          <p:spPr>
            <a:xfrm>
              <a:off x="2106840" y="5476219"/>
              <a:ext cx="230187" cy="919163"/>
            </a:xfrm>
            <a:prstGeom prst="rightBrac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lv-LV" sz="2020">
                <a:latin typeface="Raleway" panose="020B0503030101060003"/>
              </a:endParaRPr>
            </a:p>
          </p:txBody>
        </p:sp>
        <p:sp>
          <p:nvSpPr>
            <p:cNvPr id="50" name="Rectangle 34">
              <a:hlinkClick r:id="" action="ppaction://noaction"/>
              <a:extLst>
                <a:ext uri="{FF2B5EF4-FFF2-40B4-BE49-F238E27FC236}">
                  <a16:creationId xmlns:a16="http://schemas.microsoft.com/office/drawing/2014/main" id="{1DB7E75B-7317-43C4-AC60-F656058CC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3227" y="5476219"/>
              <a:ext cx="1149350" cy="919163"/>
            </a:xfrm>
            <a:prstGeom prst="rect">
              <a:avLst/>
            </a:prstGeom>
            <a:gradFill flip="none" rotWithShape="1">
              <a:gsLst>
                <a:gs pos="0">
                  <a:srgbClr val="BDFFFC">
                    <a:shade val="30000"/>
                    <a:satMod val="115000"/>
                  </a:srgbClr>
                </a:gs>
                <a:gs pos="50000">
                  <a:srgbClr val="BDFFFC">
                    <a:shade val="67500"/>
                    <a:satMod val="115000"/>
                  </a:srgbClr>
                </a:gs>
                <a:gs pos="100000">
                  <a:srgbClr val="BDFFFC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lIns="72914" tIns="36457" rIns="72914" bIns="36457" anchor="ctr"/>
            <a:lstStyle/>
            <a:p>
              <a:pPr algn="ctr">
                <a:defRPr/>
              </a:pPr>
              <a:r>
                <a:rPr lang="lv-LV" sz="1000" dirty="0">
                  <a:solidFill>
                    <a:srgbClr val="000000"/>
                  </a:solidFill>
                </a:rPr>
                <a:t>Communication and flow of information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8441060-12F1-4C02-AE41-4ECF9C4F5FB8}"/>
              </a:ext>
            </a:extLst>
          </p:cNvPr>
          <p:cNvGrpSpPr/>
          <p:nvPr/>
        </p:nvGrpSpPr>
        <p:grpSpPr>
          <a:xfrm>
            <a:off x="3855574" y="1955199"/>
            <a:ext cx="3671888" cy="4560887"/>
            <a:chOff x="3855574" y="1955199"/>
            <a:chExt cx="3671888" cy="4560887"/>
          </a:xfrm>
        </p:grpSpPr>
        <p:sp>
          <p:nvSpPr>
            <p:cNvPr id="51" name="Rectangle 34">
              <a:extLst>
                <a:ext uri="{FF2B5EF4-FFF2-40B4-BE49-F238E27FC236}">
                  <a16:creationId xmlns:a16="http://schemas.microsoft.com/office/drawing/2014/main" id="{5EFF4D6E-68BC-47B9-9582-788874B47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828" y="2783714"/>
              <a:ext cx="809397" cy="382587"/>
            </a:xfrm>
            <a:prstGeom prst="rect">
              <a:avLst/>
            </a:prstGeom>
            <a:solidFill>
              <a:srgbClr val="BC5A2E"/>
            </a:solidFill>
            <a:ln w="9525" algn="ctr">
              <a:noFill/>
              <a:miter lim="800000"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72914" tIns="36457" rIns="72914" bIns="36457" anchor="ctr"/>
            <a:lstStyle/>
            <a:p>
              <a:pPr algn="ctr" eaLnBrk="1" hangingPunct="1">
                <a:defRPr/>
              </a:pPr>
              <a:r>
                <a:rPr lang="lv-LV" sz="1488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24/7</a:t>
              </a:r>
              <a:r>
                <a:rPr lang="lv-LV" sz="85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</a:t>
              </a:r>
            </a:p>
          </p:txBody>
        </p:sp>
        <p:sp>
          <p:nvSpPr>
            <p:cNvPr id="4" name="Rectangle 3">
              <a:hlinkClick r:id="" action="ppaction://noaction"/>
              <a:extLst>
                <a:ext uri="{FF2B5EF4-FFF2-40B4-BE49-F238E27FC236}">
                  <a16:creationId xmlns:a16="http://schemas.microsoft.com/office/drawing/2014/main" id="{4BBCE370-BBB5-4516-B428-0B20DAE30F41}"/>
                </a:ext>
              </a:extLst>
            </p:cNvPr>
            <p:cNvSpPr/>
            <p:nvPr/>
          </p:nvSpPr>
          <p:spPr>
            <a:xfrm>
              <a:off x="5583093" y="5477807"/>
              <a:ext cx="536575" cy="153987"/>
            </a:xfrm>
            <a:prstGeom prst="rect">
              <a:avLst/>
            </a:prstGeom>
            <a:solidFill>
              <a:srgbClr val="05A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lv-LV" sz="957" dirty="0"/>
                <a:t>PUKS</a:t>
              </a:r>
            </a:p>
          </p:txBody>
        </p:sp>
        <p:pic>
          <p:nvPicPr>
            <p:cNvPr id="30" name="Picture 46">
              <a:extLst>
                <a:ext uri="{FF2B5EF4-FFF2-40B4-BE49-F238E27FC236}">
                  <a16:creationId xmlns:a16="http://schemas.microsoft.com/office/drawing/2014/main" id="{CAE6ACF2-4F77-468E-809F-E1F84FD12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574" y="1955199"/>
              <a:ext cx="3671888" cy="456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704CD24-FC86-4592-98C4-593979A61378}"/>
              </a:ext>
            </a:extLst>
          </p:cNvPr>
          <p:cNvGrpSpPr/>
          <p:nvPr/>
        </p:nvGrpSpPr>
        <p:grpSpPr>
          <a:xfrm>
            <a:off x="6318477" y="1379489"/>
            <a:ext cx="5236263" cy="5065765"/>
            <a:chOff x="6318477" y="1379489"/>
            <a:chExt cx="5236263" cy="50657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3DEE75-4F0E-48C6-9D10-65222B71C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889" y="5352805"/>
              <a:ext cx="1134466" cy="10924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27787A-F7FC-4F9F-BB5D-8095540B1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665" y="1379489"/>
              <a:ext cx="948148" cy="951522"/>
            </a:xfrm>
            <a:prstGeom prst="rect">
              <a:avLst/>
            </a:prstGeom>
          </p:spPr>
        </p:pic>
        <p:pic>
          <p:nvPicPr>
            <p:cNvPr id="53" name="Picture 63" descr="http://t2.gstatic.com/images?q=tbn:ANd9GcS8VmOT7YACVLASeekqyHk_fzpiMFjX-pxNoEpJmTqALxefTSDU">
              <a:hlinkClick r:id="rId7" action="ppaction://hlinksldjump"/>
              <a:extLst>
                <a:ext uri="{FF2B5EF4-FFF2-40B4-BE49-F238E27FC236}">
                  <a16:creationId xmlns:a16="http://schemas.microsoft.com/office/drawing/2014/main" id="{D3FDFA89-9122-499E-8182-2DDDF94D9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2758" y="2752556"/>
              <a:ext cx="1284591" cy="87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tangle 16">
              <a:extLst>
                <a:ext uri="{FF2B5EF4-FFF2-40B4-BE49-F238E27FC236}">
                  <a16:creationId xmlns:a16="http://schemas.microsoft.com/office/drawing/2014/main" id="{3E50D1CC-F6D5-4C9E-B355-F79031D21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7215" y="2905282"/>
              <a:ext cx="1785937" cy="442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914" tIns="36457" rIns="72914" bIns="36457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D2CB6C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5A39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  <a:defRPr/>
              </a:pPr>
              <a:r>
                <a:rPr lang="en-GB" altLang="lv-LV" sz="1200" dirty="0">
                  <a:solidFill>
                    <a:srgbClr val="000000"/>
                  </a:solidFill>
                </a:rPr>
                <a:t>Information to city management</a:t>
              </a:r>
            </a:p>
          </p:txBody>
        </p:sp>
        <p:pic>
          <p:nvPicPr>
            <p:cNvPr id="55" name="Picture 60" descr="citizens_rights">
              <a:extLst>
                <a:ext uri="{FF2B5EF4-FFF2-40B4-BE49-F238E27FC236}">
                  <a16:creationId xmlns:a16="http://schemas.microsoft.com/office/drawing/2014/main" id="{471DB844-DE9C-4A9B-91C1-B0E2FFD3E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0764" y="3860785"/>
              <a:ext cx="1284591" cy="1258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Rectangle 16">
              <a:extLst>
                <a:ext uri="{FF2B5EF4-FFF2-40B4-BE49-F238E27FC236}">
                  <a16:creationId xmlns:a16="http://schemas.microsoft.com/office/drawing/2014/main" id="{42C390B2-EF1D-4275-B9FE-57C36D352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7215" y="4394415"/>
              <a:ext cx="1787525" cy="258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914" tIns="36457" rIns="72914" bIns="36457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D2CB6C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5A39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  <a:defRPr/>
              </a:pPr>
              <a:r>
                <a:rPr lang="en-GB" altLang="lv-LV" sz="1200" dirty="0">
                  <a:solidFill>
                    <a:srgbClr val="000000"/>
                  </a:solidFill>
                </a:rPr>
                <a:t>Dialog with inhabitants</a:t>
              </a:r>
            </a:p>
          </p:txBody>
        </p:sp>
        <p:sp>
          <p:nvSpPr>
            <p:cNvPr id="57" name="Rectangle 16">
              <a:extLst>
                <a:ext uri="{FF2B5EF4-FFF2-40B4-BE49-F238E27FC236}">
                  <a16:creationId xmlns:a16="http://schemas.microsoft.com/office/drawing/2014/main" id="{EF465C2D-ABDA-4A0F-B99F-57CFBE36B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7215" y="5486257"/>
              <a:ext cx="1370013" cy="442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914" tIns="36457" rIns="72914" bIns="36457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D2CB6C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5A39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  <a:defRPr/>
              </a:pPr>
              <a:r>
                <a:rPr lang="en-GB" altLang="lv-LV" sz="1200" dirty="0">
                  <a:solidFill>
                    <a:srgbClr val="000000"/>
                  </a:solidFill>
                </a:rPr>
                <a:t>Work orders to engineers</a:t>
              </a:r>
            </a:p>
          </p:txBody>
        </p:sp>
        <p:cxnSp>
          <p:nvCxnSpPr>
            <p:cNvPr id="58" name="Straight Arrow Connector 13">
              <a:extLst>
                <a:ext uri="{FF2B5EF4-FFF2-40B4-BE49-F238E27FC236}">
                  <a16:creationId xmlns:a16="http://schemas.microsoft.com/office/drawing/2014/main" id="{9EBB36F3-A0BA-400F-A719-FE1B1742EE61}"/>
                </a:ext>
              </a:extLst>
            </p:cNvPr>
            <p:cNvCxnSpPr>
              <a:cxnSpLocks noChangeShapeType="1"/>
              <a:endCxn id="53" idx="1"/>
            </p:cNvCxnSpPr>
            <p:nvPr/>
          </p:nvCxnSpPr>
          <p:spPr bwMode="auto">
            <a:xfrm flipV="1">
              <a:off x="6318477" y="3192051"/>
              <a:ext cx="2034280" cy="136818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13">
              <a:extLst>
                <a:ext uri="{FF2B5EF4-FFF2-40B4-BE49-F238E27FC236}">
                  <a16:creationId xmlns:a16="http://schemas.microsoft.com/office/drawing/2014/main" id="{C8D44ED6-7ED7-4ED9-8B41-4D4D52C57A39}"/>
                </a:ext>
              </a:extLst>
            </p:cNvPr>
            <p:cNvCxnSpPr>
              <a:cxnSpLocks noChangeShapeType="1"/>
              <a:endCxn id="55" idx="1"/>
            </p:cNvCxnSpPr>
            <p:nvPr/>
          </p:nvCxnSpPr>
          <p:spPr bwMode="auto">
            <a:xfrm flipV="1">
              <a:off x="6347693" y="4490066"/>
              <a:ext cx="1973071" cy="66991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13">
              <a:extLst>
                <a:ext uri="{FF2B5EF4-FFF2-40B4-BE49-F238E27FC236}">
                  <a16:creationId xmlns:a16="http://schemas.microsoft.com/office/drawing/2014/main" id="{3D7CBAEF-DB3B-4BAB-9564-AAA056FA93E0}"/>
                </a:ext>
              </a:extLst>
            </p:cNvPr>
            <p:cNvCxnSpPr>
              <a:cxnSpLocks noChangeShapeType="1"/>
              <a:endCxn id="5" idx="1"/>
            </p:cNvCxnSpPr>
            <p:nvPr/>
          </p:nvCxnSpPr>
          <p:spPr bwMode="auto">
            <a:xfrm>
              <a:off x="6318477" y="4560232"/>
              <a:ext cx="2152412" cy="133879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16">
              <a:extLst>
                <a:ext uri="{FF2B5EF4-FFF2-40B4-BE49-F238E27FC236}">
                  <a16:creationId xmlns:a16="http://schemas.microsoft.com/office/drawing/2014/main" id="{75696316-F0BC-4389-A0AE-B46CB1A64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7215" y="1614223"/>
              <a:ext cx="1785937" cy="442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914" tIns="36457" rIns="72914" bIns="36457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D2CB6C"/>
                </a:buClr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5A39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89F5D"/>
                </a:buClr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None/>
                <a:defRPr/>
              </a:pPr>
              <a:r>
                <a:rPr lang="en-GB" altLang="lv-LV" sz="1200" dirty="0">
                  <a:solidFill>
                    <a:srgbClr val="000000"/>
                  </a:solidFill>
                </a:rPr>
                <a:t>Information to civil protection commission</a:t>
              </a:r>
            </a:p>
          </p:txBody>
        </p:sp>
        <p:cxnSp>
          <p:nvCxnSpPr>
            <p:cNvPr id="62" name="Straight Arrow Connector 13">
              <a:extLst>
                <a:ext uri="{FF2B5EF4-FFF2-40B4-BE49-F238E27FC236}">
                  <a16:creationId xmlns:a16="http://schemas.microsoft.com/office/drawing/2014/main" id="{02AF7A63-4884-4048-845C-0BB3728382CF}"/>
                </a:ext>
              </a:extLst>
            </p:cNvPr>
            <p:cNvCxnSpPr>
              <a:cxnSpLocks noChangeShapeType="1"/>
              <a:endCxn id="6" idx="1"/>
            </p:cNvCxnSpPr>
            <p:nvPr/>
          </p:nvCxnSpPr>
          <p:spPr bwMode="auto">
            <a:xfrm flipV="1">
              <a:off x="6318477" y="1855250"/>
              <a:ext cx="2223188" cy="270498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5925B07-DA76-4E62-8826-222D54B2403C}"/>
              </a:ext>
            </a:extLst>
          </p:cNvPr>
          <p:cNvGrpSpPr/>
          <p:nvPr/>
        </p:nvGrpSpPr>
        <p:grpSpPr>
          <a:xfrm>
            <a:off x="343238" y="900000"/>
            <a:ext cx="1368000" cy="36000"/>
            <a:chOff x="1775295" y="2028842"/>
            <a:chExt cx="3631535" cy="4571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526A6CA-59F6-417B-8FA4-F0836FB3C46A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C4D90DC-5494-4027-94D1-5B3217C687BE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51F5704-5EB1-4DEF-A026-785BD3CA1FE7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3B155E2-B5F3-4ED0-AEB8-39F21B031E08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8BE83EB-4A18-4171-B570-64410325D9C1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93BD024-58CE-4ADE-B7BB-33A9D6C3A937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cxnSp>
        <p:nvCxnSpPr>
          <p:cNvPr id="73" name="Taisns savienotājs 6">
            <a:extLst>
              <a:ext uri="{FF2B5EF4-FFF2-40B4-BE49-F238E27FC236}">
                <a16:creationId xmlns:a16="http://schemas.microsoft.com/office/drawing/2014/main" id="{D2FE70BE-7D03-4F0D-BE0D-EA0D8E12BCB6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60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52F583-758C-49A2-80EA-3F06C29C5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1" y="1455854"/>
            <a:ext cx="5422703" cy="2407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A60AA1-CEA5-4B72-828B-01FC5F382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29" y="2638716"/>
            <a:ext cx="5422704" cy="305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34F798-249E-4223-9562-75FCD36D9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3359949"/>
            <a:ext cx="4413509" cy="3037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2B23F2-862C-42D4-95DC-7A47037491F4}"/>
              </a:ext>
            </a:extLst>
          </p:cNvPr>
          <p:cNvSpPr txBox="1"/>
          <p:nvPr/>
        </p:nvSpPr>
        <p:spPr>
          <a:xfrm>
            <a:off x="255600" y="226800"/>
            <a:ext cx="1053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Real Time Traffic Optimization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C8D226-9C28-4637-9EC6-3AE12F3B9A6E}"/>
              </a:ext>
            </a:extLst>
          </p:cNvPr>
          <p:cNvGrpSpPr/>
          <p:nvPr/>
        </p:nvGrpSpPr>
        <p:grpSpPr>
          <a:xfrm>
            <a:off x="338811" y="900000"/>
            <a:ext cx="1369406" cy="36575"/>
            <a:chOff x="1775295" y="2028842"/>
            <a:chExt cx="3631535" cy="457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6033FB-A442-4517-8DDC-3EBE31F7C975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0C05D1-1E3B-47BB-BCF1-B856311F6362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5ED364-5D29-4A4E-AEE4-FABC0A9C9B15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1887BE-C2E5-4DA5-AB13-6B38F923FBE8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157885-C3E0-42ED-8AC9-DD42EEEA8676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41C5D6C-4B0F-44D9-AC44-CCE3E8AA977A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cxnSp>
        <p:nvCxnSpPr>
          <p:cNvPr id="17" name="Taisns savienotājs 6">
            <a:extLst>
              <a:ext uri="{FF2B5EF4-FFF2-40B4-BE49-F238E27FC236}">
                <a16:creationId xmlns:a16="http://schemas.microsoft.com/office/drawing/2014/main" id="{BC1B0A87-1A3B-4391-99E9-27C8762C164D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80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0762CD37-00A4-4619-81C9-B21EC5F765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811" y="1832332"/>
            <a:ext cx="11646942" cy="3964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1EE753-B36F-4565-AF6B-E34C976EFDE2}"/>
              </a:ext>
            </a:extLst>
          </p:cNvPr>
          <p:cNvSpPr txBox="1"/>
          <p:nvPr/>
        </p:nvSpPr>
        <p:spPr>
          <a:xfrm>
            <a:off x="255600" y="226800"/>
            <a:ext cx="1053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Real Time Traffic Optimization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2B37F6-6CE6-4156-91EE-198157E6A766}"/>
              </a:ext>
            </a:extLst>
          </p:cNvPr>
          <p:cNvGrpSpPr/>
          <p:nvPr/>
        </p:nvGrpSpPr>
        <p:grpSpPr>
          <a:xfrm>
            <a:off x="338811" y="900000"/>
            <a:ext cx="1369406" cy="36575"/>
            <a:chOff x="1775295" y="2028842"/>
            <a:chExt cx="3631535" cy="4571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3BDBA2F-2505-46ED-B3F9-9134FE21F959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1253B8-3A12-461C-8146-EB0497A07FB6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D63B4E4-8316-4B6A-8311-330BE49C90EA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7EBE42-2DDA-42AA-8F54-974C26F27DC1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09B90AD-2C99-4953-8BDA-1E25FCDA9DDD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248427-761D-4D1D-A8B3-AE4D53B95A74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cxnSp>
        <p:nvCxnSpPr>
          <p:cNvPr id="13" name="Taisns savienotājs 6">
            <a:extLst>
              <a:ext uri="{FF2B5EF4-FFF2-40B4-BE49-F238E27FC236}">
                <a16:creationId xmlns:a16="http://schemas.microsoft.com/office/drawing/2014/main" id="{B80B0DF8-C7D1-4AC6-9CDA-9A02780EDA50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54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EB92C3-88EE-43BE-B91A-DBD5A4BC38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23" y="1891487"/>
            <a:ext cx="5230361" cy="395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AA7510-76A5-4A2C-9D82-5A722C169E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1" y="2022115"/>
            <a:ext cx="5627089" cy="3573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3AF2122-76A6-422E-8369-0B8D703576BC}"/>
              </a:ext>
            </a:extLst>
          </p:cNvPr>
          <p:cNvGrpSpPr/>
          <p:nvPr/>
        </p:nvGrpSpPr>
        <p:grpSpPr>
          <a:xfrm>
            <a:off x="338811" y="900000"/>
            <a:ext cx="1369406" cy="36575"/>
            <a:chOff x="1775295" y="2028842"/>
            <a:chExt cx="3631535" cy="4571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BE2F5DD-0DCC-4263-8D08-F7C270342C33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879A0B-72A2-4189-8A1F-A6A885FEAC3D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2DCCA5-AFA4-4CFF-BF6A-177ADCD57AC0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7DB413-258C-4125-AE71-53C101019906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FBBAFD-B281-4476-8235-44876B11EF41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6D9E99-E5C4-49DA-8630-2A64BC071E57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685C7B-B3D4-4A7E-A8E2-C8235B28C25F}"/>
              </a:ext>
            </a:extLst>
          </p:cNvPr>
          <p:cNvSpPr txBox="1"/>
          <p:nvPr/>
        </p:nvSpPr>
        <p:spPr>
          <a:xfrm>
            <a:off x="255600" y="226800"/>
            <a:ext cx="1053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License Plate Recognition</a:t>
            </a:r>
            <a:endParaRPr lang="id-ID" sz="3600" b="1" dirty="0">
              <a:solidFill>
                <a:schemeClr val="accent1"/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</p:txBody>
      </p:sp>
      <p:cxnSp>
        <p:nvCxnSpPr>
          <p:cNvPr id="14" name="Taisns savienotājs 6">
            <a:extLst>
              <a:ext uri="{FF2B5EF4-FFF2-40B4-BE49-F238E27FC236}">
                <a16:creationId xmlns:a16="http://schemas.microsoft.com/office/drawing/2014/main" id="{B71E0F49-F2C8-4426-8A15-02239B2D2225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62B54D-BFAB-4A73-BC47-621C9CAEE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97" y="735686"/>
            <a:ext cx="6984497" cy="5521486"/>
          </a:xfrm>
          <a:prstGeom prst="rect">
            <a:avLst/>
          </a:prstGeom>
        </p:spPr>
      </p:pic>
      <p:grpSp>
        <p:nvGrpSpPr>
          <p:cNvPr id="287" name="Group 286">
            <a:extLst>
              <a:ext uri="{FF2B5EF4-FFF2-40B4-BE49-F238E27FC236}">
                <a16:creationId xmlns:a16="http://schemas.microsoft.com/office/drawing/2014/main" id="{A140AD31-7D83-4EBC-8B5B-92C75D363BDA}"/>
              </a:ext>
            </a:extLst>
          </p:cNvPr>
          <p:cNvGrpSpPr/>
          <p:nvPr/>
        </p:nvGrpSpPr>
        <p:grpSpPr>
          <a:xfrm>
            <a:off x="382366" y="900000"/>
            <a:ext cx="1369406" cy="36575"/>
            <a:chOff x="1775295" y="2028842"/>
            <a:chExt cx="3631535" cy="45719"/>
          </a:xfrm>
        </p:grpSpPr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F8BB7C57-7BF2-4922-9A4D-358507F8429F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520B8CB-B663-492F-B2CA-64A77CA3610A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47536206-18EA-4EB9-A48B-E811DEE601C0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7053055D-5607-4E30-A136-8041A4D8E580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40128643-92DA-4B25-84E7-6F1D9F771763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96C6D043-6DC4-43C0-A2B9-D17966E41C3A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294" name="TextBox 293">
            <a:extLst>
              <a:ext uri="{FF2B5EF4-FFF2-40B4-BE49-F238E27FC236}">
                <a16:creationId xmlns:a16="http://schemas.microsoft.com/office/drawing/2014/main" id="{198913C5-785E-4F5D-8263-18307675783C}"/>
              </a:ext>
            </a:extLst>
          </p:cNvPr>
          <p:cNvSpPr txBox="1"/>
          <p:nvPr/>
        </p:nvSpPr>
        <p:spPr>
          <a:xfrm>
            <a:off x="256160" y="227628"/>
            <a:ext cx="9501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JELGAVA CITY </a:t>
            </a:r>
            <a:r>
              <a:rPr lang="id-ID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INFOGRAPHIC</a:t>
            </a:r>
          </a:p>
        </p:txBody>
      </p:sp>
      <p:cxnSp>
        <p:nvCxnSpPr>
          <p:cNvPr id="398" name="Taisns savienotājs 6">
            <a:extLst>
              <a:ext uri="{FF2B5EF4-FFF2-40B4-BE49-F238E27FC236}">
                <a16:creationId xmlns:a16="http://schemas.microsoft.com/office/drawing/2014/main" id="{CD6CFB2B-4982-45FF-9AF5-666EF0F212F6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0" name="Content Placeholder 2">
            <a:extLst>
              <a:ext uri="{FF2B5EF4-FFF2-40B4-BE49-F238E27FC236}">
                <a16:creationId xmlns:a16="http://schemas.microsoft.com/office/drawing/2014/main" id="{204CED6A-D9DD-4BEE-9958-02F454CCB393}"/>
              </a:ext>
            </a:extLst>
          </p:cNvPr>
          <p:cNvSpPr txBox="1">
            <a:spLocks/>
          </p:cNvSpPr>
          <p:nvPr/>
        </p:nvSpPr>
        <p:spPr>
          <a:xfrm>
            <a:off x="575294" y="1894203"/>
            <a:ext cx="4670425" cy="1807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75000"/>
              <a:buNone/>
            </a:pPr>
            <a:r>
              <a:rPr lang="en-US" altLang="lv-LV" sz="1800" b="1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Fourth</a:t>
            </a:r>
            <a:r>
              <a:rPr lang="en-US" altLang="lv-LV" sz="180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largest city in Latvia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75000"/>
              <a:buNone/>
            </a:pPr>
            <a:r>
              <a:rPr lang="en-US" altLang="lv-LV" sz="180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Population ~ </a:t>
            </a:r>
            <a:r>
              <a:rPr lang="lv-LV" altLang="lv-LV" sz="1800" b="1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61</a:t>
            </a:r>
            <a:r>
              <a:rPr lang="en-US" altLang="lv-LV" sz="1800" b="1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000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75000"/>
              <a:buNone/>
            </a:pPr>
            <a:r>
              <a:rPr lang="en-US" altLang="lv-LV" sz="180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There are </a:t>
            </a:r>
            <a:r>
              <a:rPr lang="en-US" altLang="lv-LV" sz="1800" b="1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21 467 </a:t>
            </a:r>
            <a:r>
              <a:rPr lang="en-US" altLang="lv-LV" sz="180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working places in Jelgava, of which </a:t>
            </a:r>
            <a:r>
              <a:rPr lang="en-US" altLang="lv-LV" sz="1800" b="1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55%</a:t>
            </a:r>
            <a:r>
              <a:rPr lang="en-US" altLang="lv-LV" sz="180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are </a:t>
            </a:r>
            <a:r>
              <a:rPr lang="lv-LV" altLang="lv-LV" sz="1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occupied</a:t>
            </a:r>
            <a:r>
              <a:rPr lang="lv-LV" altLang="lv-LV" sz="180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altLang="lv-LV" sz="1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by</a:t>
            </a:r>
            <a:r>
              <a:rPr lang="lv-LV" altLang="lv-LV" sz="180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lv-LV" sz="180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residents from Jelgava and </a:t>
            </a:r>
            <a:r>
              <a:rPr lang="en-US" altLang="lv-LV" sz="1800" b="1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45%</a:t>
            </a:r>
            <a:r>
              <a:rPr lang="lv-LV" altLang="lv-LV" sz="1800" b="1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altLang="lv-LV" sz="1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by</a:t>
            </a:r>
            <a:r>
              <a:rPr lang="lv-LV" altLang="lv-LV" sz="180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r</a:t>
            </a:r>
            <a:r>
              <a:rPr lang="en-US" altLang="lv-LV" sz="1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esidents</a:t>
            </a:r>
            <a:r>
              <a:rPr lang="en-US" altLang="lv-LV" sz="1800" dirty="0">
                <a:solidFill>
                  <a:schemeClr val="tx1">
                    <a:lumMod val="65000"/>
                    <a:lumOff val="3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from the surrounding areas</a:t>
            </a:r>
          </a:p>
        </p:txBody>
      </p: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79E69B4F-D784-46A9-B910-FE578437AE47}"/>
              </a:ext>
            </a:extLst>
          </p:cNvPr>
          <p:cNvGrpSpPr/>
          <p:nvPr/>
        </p:nvGrpSpPr>
        <p:grpSpPr>
          <a:xfrm>
            <a:off x="2229394" y="4431234"/>
            <a:ext cx="4049320" cy="1643329"/>
            <a:chOff x="5822829" y="4278277"/>
            <a:chExt cx="4049320" cy="1643329"/>
          </a:xfrm>
        </p:grpSpPr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834E64CD-07EE-4A59-9CCF-BCFF2F86F4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2830" y="5469168"/>
              <a:ext cx="4049319" cy="452438"/>
              <a:chOff x="4297467" y="2337375"/>
              <a:chExt cx="5114321" cy="717898"/>
            </a:xfrm>
          </p:grpSpPr>
          <p:sp>
            <p:nvSpPr>
              <p:cNvPr id="589" name="Shape 3747">
                <a:extLst>
                  <a:ext uri="{FF2B5EF4-FFF2-40B4-BE49-F238E27FC236}">
                    <a16:creationId xmlns:a16="http://schemas.microsoft.com/office/drawing/2014/main" id="{13AB9DF4-224E-435D-901F-584516658D86}"/>
                  </a:ext>
                </a:extLst>
              </p:cNvPr>
              <p:cNvSpPr/>
              <p:nvPr/>
            </p:nvSpPr>
            <p:spPr>
              <a:xfrm>
                <a:off x="6144096" y="2460804"/>
                <a:ext cx="282708" cy="591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90" name="Shape 3748">
                <a:extLst>
                  <a:ext uri="{FF2B5EF4-FFF2-40B4-BE49-F238E27FC236}">
                    <a16:creationId xmlns:a16="http://schemas.microsoft.com/office/drawing/2014/main" id="{6D5D2270-AEE8-47CB-B7E0-B5D98F4DCA7F}"/>
                  </a:ext>
                </a:extLst>
              </p:cNvPr>
              <p:cNvSpPr/>
              <p:nvPr/>
            </p:nvSpPr>
            <p:spPr>
              <a:xfrm>
                <a:off x="6232317" y="2337375"/>
                <a:ext cx="112281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91" name="Shape 3749">
                <a:extLst>
                  <a:ext uri="{FF2B5EF4-FFF2-40B4-BE49-F238E27FC236}">
                    <a16:creationId xmlns:a16="http://schemas.microsoft.com/office/drawing/2014/main" id="{E7B04689-9C26-4AB1-AA42-D1D9B3589895}"/>
                  </a:ext>
                </a:extLst>
              </p:cNvPr>
              <p:cNvSpPr/>
              <p:nvPr/>
            </p:nvSpPr>
            <p:spPr>
              <a:xfrm>
                <a:off x="6513020" y="2460804"/>
                <a:ext cx="282708" cy="591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92" name="Shape 3750">
                <a:extLst>
                  <a:ext uri="{FF2B5EF4-FFF2-40B4-BE49-F238E27FC236}">
                    <a16:creationId xmlns:a16="http://schemas.microsoft.com/office/drawing/2014/main" id="{B5B691D8-1902-498B-B8DA-1BE73E24C01B}"/>
                  </a:ext>
                </a:extLst>
              </p:cNvPr>
              <p:cNvSpPr/>
              <p:nvPr/>
            </p:nvSpPr>
            <p:spPr>
              <a:xfrm>
                <a:off x="6601241" y="2337375"/>
                <a:ext cx="112281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93" name="Shape 3751">
                <a:extLst>
                  <a:ext uri="{FF2B5EF4-FFF2-40B4-BE49-F238E27FC236}">
                    <a16:creationId xmlns:a16="http://schemas.microsoft.com/office/drawing/2014/main" id="{855821F3-C51F-4CBE-9041-6129CAB10F7D}"/>
                  </a:ext>
                </a:extLst>
              </p:cNvPr>
              <p:cNvSpPr/>
              <p:nvPr/>
            </p:nvSpPr>
            <p:spPr>
              <a:xfrm>
                <a:off x="6883949" y="2460804"/>
                <a:ext cx="282709" cy="591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94" name="Shape 3752">
                <a:extLst>
                  <a:ext uri="{FF2B5EF4-FFF2-40B4-BE49-F238E27FC236}">
                    <a16:creationId xmlns:a16="http://schemas.microsoft.com/office/drawing/2014/main" id="{C62614DD-4C68-4962-917B-1D6D5D3269AC}"/>
                  </a:ext>
                </a:extLst>
              </p:cNvPr>
              <p:cNvSpPr/>
              <p:nvPr/>
            </p:nvSpPr>
            <p:spPr>
              <a:xfrm>
                <a:off x="6970166" y="2337375"/>
                <a:ext cx="114286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grpSp>
            <p:nvGrpSpPr>
              <p:cNvPr id="595" name="Group 594">
                <a:extLst>
                  <a:ext uri="{FF2B5EF4-FFF2-40B4-BE49-F238E27FC236}">
                    <a16:creationId xmlns:a16="http://schemas.microsoft.com/office/drawing/2014/main" id="{5D849CB1-1859-48CC-A327-76D18AB27799}"/>
                  </a:ext>
                </a:extLst>
              </p:cNvPr>
              <p:cNvGrpSpPr/>
              <p:nvPr/>
            </p:nvGrpSpPr>
            <p:grpSpPr>
              <a:xfrm>
                <a:off x="7252702" y="2337375"/>
                <a:ext cx="283144" cy="714746"/>
                <a:chOff x="7252702" y="2337375"/>
                <a:chExt cx="283144" cy="7147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14" name="Shape 3753">
                  <a:extLst>
                    <a:ext uri="{FF2B5EF4-FFF2-40B4-BE49-F238E27FC236}">
                      <a16:creationId xmlns:a16="http://schemas.microsoft.com/office/drawing/2014/main" id="{F26F1FBF-3091-4E33-A2F9-F8FF63426C21}"/>
                    </a:ext>
                  </a:extLst>
                </p:cNvPr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615" name="Shape 3754">
                  <a:extLst>
                    <a:ext uri="{FF2B5EF4-FFF2-40B4-BE49-F238E27FC236}">
                      <a16:creationId xmlns:a16="http://schemas.microsoft.com/office/drawing/2014/main" id="{83E6E586-D00F-416E-B63D-952686509CB5}"/>
                    </a:ext>
                  </a:extLst>
                </p:cNvPr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E1D5848C-1EB1-4768-9D72-39F5E4A1F10C}"/>
                  </a:ext>
                </a:extLst>
              </p:cNvPr>
              <p:cNvGrpSpPr/>
              <p:nvPr/>
            </p:nvGrpSpPr>
            <p:grpSpPr>
              <a:xfrm>
                <a:off x="7622750" y="2337375"/>
                <a:ext cx="283144" cy="714746"/>
                <a:chOff x="7622750" y="2337375"/>
                <a:chExt cx="283144" cy="7147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12" name="Shape 3755">
                  <a:extLst>
                    <a:ext uri="{FF2B5EF4-FFF2-40B4-BE49-F238E27FC236}">
                      <a16:creationId xmlns:a16="http://schemas.microsoft.com/office/drawing/2014/main" id="{99504BE9-FCB0-4223-9593-DCA8ABAF583B}"/>
                    </a:ext>
                  </a:extLst>
                </p:cNvPr>
                <p:cNvSpPr/>
                <p:nvPr/>
              </p:nvSpPr>
              <p:spPr>
                <a:xfrm>
                  <a:off x="7622750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613" name="Shape 3756">
                  <a:extLst>
                    <a:ext uri="{FF2B5EF4-FFF2-40B4-BE49-F238E27FC236}">
                      <a16:creationId xmlns:a16="http://schemas.microsoft.com/office/drawing/2014/main" id="{9087B29F-F797-491E-804C-14AE227F81DD}"/>
                    </a:ext>
                  </a:extLst>
                </p:cNvPr>
                <p:cNvSpPr/>
                <p:nvPr/>
              </p:nvSpPr>
              <p:spPr>
                <a:xfrm>
                  <a:off x="7709990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sp>
            <p:nvSpPr>
              <p:cNvPr id="597" name="Shape 3769">
                <a:extLst>
                  <a:ext uri="{FF2B5EF4-FFF2-40B4-BE49-F238E27FC236}">
                    <a16:creationId xmlns:a16="http://schemas.microsoft.com/office/drawing/2014/main" id="{D79187B2-CE3F-4025-8402-299E25995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467" y="2459815"/>
                <a:ext cx="283144" cy="592306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98" name="Shape 3770">
                <a:extLst>
                  <a:ext uri="{FF2B5EF4-FFF2-40B4-BE49-F238E27FC236}">
                    <a16:creationId xmlns:a16="http://schemas.microsoft.com/office/drawing/2014/main" id="{F5AA447F-274C-4202-8E0E-FEFEEDC06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706" y="2337375"/>
                <a:ext cx="113259" cy="111728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99" name="Shape 3771">
                <a:extLst>
                  <a:ext uri="{FF2B5EF4-FFF2-40B4-BE49-F238E27FC236}">
                    <a16:creationId xmlns:a16="http://schemas.microsoft.com/office/drawing/2014/main" id="{5E959002-9FD8-4DF4-964C-0CBA6237F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515" y="2459815"/>
                <a:ext cx="283144" cy="592306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600" name="Shape 3772">
                <a:extLst>
                  <a:ext uri="{FF2B5EF4-FFF2-40B4-BE49-F238E27FC236}">
                    <a16:creationId xmlns:a16="http://schemas.microsoft.com/office/drawing/2014/main" id="{57C1BF57-FFA5-4BC9-91E1-4F01BC27B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4754" y="2337375"/>
                <a:ext cx="113259" cy="111728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601" name="Shape 3773">
                <a:extLst>
                  <a:ext uri="{FF2B5EF4-FFF2-40B4-BE49-F238E27FC236}">
                    <a16:creationId xmlns:a16="http://schemas.microsoft.com/office/drawing/2014/main" id="{F4EE9843-3230-424B-872C-D3A99EED7300}"/>
                  </a:ext>
                </a:extLst>
              </p:cNvPr>
              <p:cNvSpPr/>
              <p:nvPr/>
            </p:nvSpPr>
            <p:spPr>
              <a:xfrm>
                <a:off x="5037322" y="2460804"/>
                <a:ext cx="282708" cy="591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02" name="Shape 3774">
                <a:extLst>
                  <a:ext uri="{FF2B5EF4-FFF2-40B4-BE49-F238E27FC236}">
                    <a16:creationId xmlns:a16="http://schemas.microsoft.com/office/drawing/2014/main" id="{A0F45040-BB83-4D2C-AFB5-FE10D3D048BA}"/>
                  </a:ext>
                </a:extLst>
              </p:cNvPr>
              <p:cNvSpPr/>
              <p:nvPr/>
            </p:nvSpPr>
            <p:spPr>
              <a:xfrm>
                <a:off x="5123537" y="2337375"/>
                <a:ext cx="114287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03" name="Shape 3775">
                <a:extLst>
                  <a:ext uri="{FF2B5EF4-FFF2-40B4-BE49-F238E27FC236}">
                    <a16:creationId xmlns:a16="http://schemas.microsoft.com/office/drawing/2014/main" id="{279EB5AF-B0FD-49F0-8098-8CDFD62D0385}"/>
                  </a:ext>
                </a:extLst>
              </p:cNvPr>
              <p:cNvSpPr/>
              <p:nvPr/>
            </p:nvSpPr>
            <p:spPr>
              <a:xfrm>
                <a:off x="5406246" y="2460804"/>
                <a:ext cx="284714" cy="591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04" name="Shape 3776">
                <a:extLst>
                  <a:ext uri="{FF2B5EF4-FFF2-40B4-BE49-F238E27FC236}">
                    <a16:creationId xmlns:a16="http://schemas.microsoft.com/office/drawing/2014/main" id="{58BC4EB7-6DC2-4DC2-A588-54490A99A2AC}"/>
                  </a:ext>
                </a:extLst>
              </p:cNvPr>
              <p:cNvSpPr/>
              <p:nvPr/>
            </p:nvSpPr>
            <p:spPr>
              <a:xfrm>
                <a:off x="5494468" y="2337375"/>
                <a:ext cx="112281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05" name="Shape 3777">
                <a:extLst>
                  <a:ext uri="{FF2B5EF4-FFF2-40B4-BE49-F238E27FC236}">
                    <a16:creationId xmlns:a16="http://schemas.microsoft.com/office/drawing/2014/main" id="{D1F3A8EB-9975-4CB9-B82E-1B9DE3ABAF11}"/>
                  </a:ext>
                </a:extLst>
              </p:cNvPr>
              <p:cNvSpPr/>
              <p:nvPr/>
            </p:nvSpPr>
            <p:spPr>
              <a:xfrm>
                <a:off x="5775171" y="2460804"/>
                <a:ext cx="284714" cy="591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606" name="Shape 3778">
                <a:extLst>
                  <a:ext uri="{FF2B5EF4-FFF2-40B4-BE49-F238E27FC236}">
                    <a16:creationId xmlns:a16="http://schemas.microsoft.com/office/drawing/2014/main" id="{360B6FB9-2109-450B-A09A-436886D3DF93}"/>
                  </a:ext>
                </a:extLst>
              </p:cNvPr>
              <p:cNvSpPr/>
              <p:nvPr/>
            </p:nvSpPr>
            <p:spPr>
              <a:xfrm>
                <a:off x="5863392" y="2337375"/>
                <a:ext cx="112281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grpSp>
            <p:nvGrpSpPr>
              <p:cNvPr id="607" name="Group 3849">
                <a:extLst>
                  <a:ext uri="{FF2B5EF4-FFF2-40B4-BE49-F238E27FC236}">
                    <a16:creationId xmlns:a16="http://schemas.microsoft.com/office/drawing/2014/main" id="{27B2FF9D-5167-4783-B4E4-5C99D53FCE45}"/>
                  </a:ext>
                </a:extLst>
              </p:cNvPr>
              <p:cNvGrpSpPr/>
              <p:nvPr/>
            </p:nvGrpSpPr>
            <p:grpSpPr>
              <a:xfrm>
                <a:off x="4298503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610" name="Shape 3847">
                  <a:extLst>
                    <a:ext uri="{FF2B5EF4-FFF2-40B4-BE49-F238E27FC236}">
                      <a16:creationId xmlns:a16="http://schemas.microsoft.com/office/drawing/2014/main" id="{CB84DEB9-AFD2-49E0-8095-29A439D52F21}"/>
                    </a:ext>
                  </a:extLst>
                </p:cNvPr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611" name="Shape 3848">
                  <a:extLst>
                    <a:ext uri="{FF2B5EF4-FFF2-40B4-BE49-F238E27FC236}">
                      <a16:creationId xmlns:a16="http://schemas.microsoft.com/office/drawing/2014/main" id="{3D675E79-DA8F-46E1-A825-E04AC9FB50FC}"/>
                    </a:ext>
                  </a:extLst>
                </p:cNvPr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sp>
            <p:nvSpPr>
              <p:cNvPr id="608" name="Shape 3908">
                <a:extLst>
                  <a:ext uri="{FF2B5EF4-FFF2-40B4-BE49-F238E27FC236}">
                    <a16:creationId xmlns:a16="http://schemas.microsoft.com/office/drawing/2014/main" id="{BA7C8172-BD59-490B-8689-B19CFB44C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257" y="2620745"/>
                <a:ext cx="239965" cy="192408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8640"/>
                    </a:lnTo>
                    <a:lnTo>
                      <a:pt x="0" y="8640"/>
                    </a:lnTo>
                    <a:cubicBezTo>
                      <a:pt x="0" y="8640"/>
                      <a:pt x="0" y="0"/>
                      <a:pt x="0" y="0"/>
                    </a:cubicBezTo>
                    <a:close/>
                    <a:moveTo>
                      <a:pt x="0" y="12960"/>
                    </a:moveTo>
                    <a:lnTo>
                      <a:pt x="21600" y="1296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12960"/>
                      <a:pt x="0" y="129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endParaRPr lang="lv-LV" sz="3600" dirty="0"/>
              </a:p>
            </p:txBody>
          </p:sp>
          <p:sp>
            <p:nvSpPr>
              <p:cNvPr id="609" name="Text Placeholder 2">
                <a:extLst>
                  <a:ext uri="{FF2B5EF4-FFF2-40B4-BE49-F238E27FC236}">
                    <a16:creationId xmlns:a16="http://schemas.microsoft.com/office/drawing/2014/main" id="{C03BC60F-82C2-4E5D-9D32-15EA073E9D2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260534" y="2459815"/>
                <a:ext cx="1151254" cy="531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buNone/>
                </a:pPr>
                <a:r>
                  <a:rPr lang="lv-LV" altLang="lv-LV" sz="2000" b="1" dirty="0">
                    <a:solidFill>
                      <a:schemeClr val="tx2"/>
                    </a:solidFill>
                    <a:latin typeface="+mn-lt"/>
                    <a:ea typeface="Raleway" panose="020B0503030101060003" pitchFamily="34" charset="-70"/>
                    <a:cs typeface="Raleway" panose="020B0503030101060003" pitchFamily="34" charset="-70"/>
                  </a:rPr>
                  <a:t>21.7</a:t>
                </a:r>
                <a:r>
                  <a:rPr lang="en-GB" altLang="lv-LV" sz="2000" b="1" dirty="0">
                    <a:solidFill>
                      <a:schemeClr val="tx2"/>
                    </a:solidFill>
                    <a:latin typeface="+mn-lt"/>
                    <a:ea typeface="Raleway" panose="020B0503030101060003" pitchFamily="34" charset="-70"/>
                    <a:cs typeface="Raleway" panose="020B0503030101060003" pitchFamily="34" charset="-70"/>
                  </a:rPr>
                  <a:t>%</a:t>
                </a:r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1335B08B-E24D-4FE1-981B-F4641DF0C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2829" y="4278277"/>
              <a:ext cx="4049319" cy="452437"/>
              <a:chOff x="4297467" y="2337375"/>
              <a:chExt cx="5114321" cy="717898"/>
            </a:xfrm>
          </p:grpSpPr>
          <p:sp>
            <p:nvSpPr>
              <p:cNvPr id="562" name="Shape 3747">
                <a:extLst>
                  <a:ext uri="{FF2B5EF4-FFF2-40B4-BE49-F238E27FC236}">
                    <a16:creationId xmlns:a16="http://schemas.microsoft.com/office/drawing/2014/main" id="{9C6236DB-8892-4736-85CF-AC028ECC5B0B}"/>
                  </a:ext>
                </a:extLst>
              </p:cNvPr>
              <p:cNvSpPr/>
              <p:nvPr/>
            </p:nvSpPr>
            <p:spPr>
              <a:xfrm>
                <a:off x="6144094" y="2460802"/>
                <a:ext cx="282709" cy="591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63" name="Shape 3748">
                <a:extLst>
                  <a:ext uri="{FF2B5EF4-FFF2-40B4-BE49-F238E27FC236}">
                    <a16:creationId xmlns:a16="http://schemas.microsoft.com/office/drawing/2014/main" id="{C66CC90C-E3DF-4096-8480-9051E76239BB}"/>
                  </a:ext>
                </a:extLst>
              </p:cNvPr>
              <p:cNvSpPr/>
              <p:nvPr/>
            </p:nvSpPr>
            <p:spPr>
              <a:xfrm>
                <a:off x="6232315" y="2337375"/>
                <a:ext cx="112281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64" name="Shape 3749">
                <a:extLst>
                  <a:ext uri="{FF2B5EF4-FFF2-40B4-BE49-F238E27FC236}">
                    <a16:creationId xmlns:a16="http://schemas.microsoft.com/office/drawing/2014/main" id="{A5949C33-E89D-49A5-B165-63538E1B42D3}"/>
                  </a:ext>
                </a:extLst>
              </p:cNvPr>
              <p:cNvSpPr/>
              <p:nvPr/>
            </p:nvSpPr>
            <p:spPr>
              <a:xfrm>
                <a:off x="6513019" y="2460802"/>
                <a:ext cx="282709" cy="591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65" name="Shape 3750">
                <a:extLst>
                  <a:ext uri="{FF2B5EF4-FFF2-40B4-BE49-F238E27FC236}">
                    <a16:creationId xmlns:a16="http://schemas.microsoft.com/office/drawing/2014/main" id="{4C3F82D1-A240-47D8-A077-5AE405AEA0BD}"/>
                  </a:ext>
                </a:extLst>
              </p:cNvPr>
              <p:cNvSpPr/>
              <p:nvPr/>
            </p:nvSpPr>
            <p:spPr>
              <a:xfrm>
                <a:off x="6601240" y="2337375"/>
                <a:ext cx="112281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66" name="Shape 3751">
                <a:extLst>
                  <a:ext uri="{FF2B5EF4-FFF2-40B4-BE49-F238E27FC236}">
                    <a16:creationId xmlns:a16="http://schemas.microsoft.com/office/drawing/2014/main" id="{4509849A-27EF-4033-BA41-49651D43BF01}"/>
                  </a:ext>
                </a:extLst>
              </p:cNvPr>
              <p:cNvSpPr/>
              <p:nvPr/>
            </p:nvSpPr>
            <p:spPr>
              <a:xfrm>
                <a:off x="6883949" y="2460802"/>
                <a:ext cx="282708" cy="591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67" name="Shape 3752">
                <a:extLst>
                  <a:ext uri="{FF2B5EF4-FFF2-40B4-BE49-F238E27FC236}">
                    <a16:creationId xmlns:a16="http://schemas.microsoft.com/office/drawing/2014/main" id="{BDC3D35F-D5A9-45E3-9057-3D3D175C2232}"/>
                  </a:ext>
                </a:extLst>
              </p:cNvPr>
              <p:cNvSpPr/>
              <p:nvPr/>
            </p:nvSpPr>
            <p:spPr>
              <a:xfrm>
                <a:off x="6970165" y="2337375"/>
                <a:ext cx="114287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grpSp>
            <p:nvGrpSpPr>
              <p:cNvPr id="568" name="Group 567">
                <a:extLst>
                  <a:ext uri="{FF2B5EF4-FFF2-40B4-BE49-F238E27FC236}">
                    <a16:creationId xmlns:a16="http://schemas.microsoft.com/office/drawing/2014/main" id="{65E4E0A7-1981-4527-89F7-C72C1082F6D2}"/>
                  </a:ext>
                </a:extLst>
              </p:cNvPr>
              <p:cNvGrpSpPr/>
              <p:nvPr/>
            </p:nvGrpSpPr>
            <p:grpSpPr>
              <a:xfrm>
                <a:off x="7252702" y="2337375"/>
                <a:ext cx="283144" cy="714746"/>
                <a:chOff x="7252702" y="2337375"/>
                <a:chExt cx="283144" cy="7147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587" name="Shape 3753">
                  <a:extLst>
                    <a:ext uri="{FF2B5EF4-FFF2-40B4-BE49-F238E27FC236}">
                      <a16:creationId xmlns:a16="http://schemas.microsoft.com/office/drawing/2014/main" id="{1B2A1626-18FC-4187-A968-0976EDBECDA3}"/>
                    </a:ext>
                  </a:extLst>
                </p:cNvPr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588" name="Shape 3754">
                  <a:extLst>
                    <a:ext uri="{FF2B5EF4-FFF2-40B4-BE49-F238E27FC236}">
                      <a16:creationId xmlns:a16="http://schemas.microsoft.com/office/drawing/2014/main" id="{CC478248-33BB-4122-AFE2-E5702A61A6C7}"/>
                    </a:ext>
                  </a:extLst>
                </p:cNvPr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0ACFDA94-7F62-421B-9B06-5CDACB9A1CE5}"/>
                  </a:ext>
                </a:extLst>
              </p:cNvPr>
              <p:cNvGrpSpPr/>
              <p:nvPr/>
            </p:nvGrpSpPr>
            <p:grpSpPr>
              <a:xfrm>
                <a:off x="7622750" y="2337375"/>
                <a:ext cx="283144" cy="714746"/>
                <a:chOff x="7622750" y="2337375"/>
                <a:chExt cx="283144" cy="7147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585" name="Shape 3755">
                  <a:extLst>
                    <a:ext uri="{FF2B5EF4-FFF2-40B4-BE49-F238E27FC236}">
                      <a16:creationId xmlns:a16="http://schemas.microsoft.com/office/drawing/2014/main" id="{2BA54CDD-410D-469C-859A-7DB34C78D7C1}"/>
                    </a:ext>
                  </a:extLst>
                </p:cNvPr>
                <p:cNvSpPr/>
                <p:nvPr/>
              </p:nvSpPr>
              <p:spPr>
                <a:xfrm>
                  <a:off x="7622750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 dirty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586" name="Shape 3756">
                  <a:extLst>
                    <a:ext uri="{FF2B5EF4-FFF2-40B4-BE49-F238E27FC236}">
                      <a16:creationId xmlns:a16="http://schemas.microsoft.com/office/drawing/2014/main" id="{7C08089E-0219-49F2-ABC8-75727DE69B93}"/>
                    </a:ext>
                  </a:extLst>
                </p:cNvPr>
                <p:cNvSpPr/>
                <p:nvPr/>
              </p:nvSpPr>
              <p:spPr>
                <a:xfrm>
                  <a:off x="7709990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sp>
            <p:nvSpPr>
              <p:cNvPr id="570" name="Shape 3769">
                <a:extLst>
                  <a:ext uri="{FF2B5EF4-FFF2-40B4-BE49-F238E27FC236}">
                    <a16:creationId xmlns:a16="http://schemas.microsoft.com/office/drawing/2014/main" id="{07CE519B-E55E-48E2-BA3C-615CA0895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467" y="2459815"/>
                <a:ext cx="283144" cy="592306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71" name="Shape 3770">
                <a:extLst>
                  <a:ext uri="{FF2B5EF4-FFF2-40B4-BE49-F238E27FC236}">
                    <a16:creationId xmlns:a16="http://schemas.microsoft.com/office/drawing/2014/main" id="{DCBB04E2-B4E7-40F7-A8F6-1EAFFBB05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706" y="2337375"/>
                <a:ext cx="113259" cy="111728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72" name="Shape 3771">
                <a:extLst>
                  <a:ext uri="{FF2B5EF4-FFF2-40B4-BE49-F238E27FC236}">
                    <a16:creationId xmlns:a16="http://schemas.microsoft.com/office/drawing/2014/main" id="{CE7A8135-E5B4-4C53-96A6-25B607E8E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515" y="2459815"/>
                <a:ext cx="283144" cy="592306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73" name="Shape 3772">
                <a:extLst>
                  <a:ext uri="{FF2B5EF4-FFF2-40B4-BE49-F238E27FC236}">
                    <a16:creationId xmlns:a16="http://schemas.microsoft.com/office/drawing/2014/main" id="{7CBFAD08-2EC2-489B-B9EF-C6E2CC249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4754" y="2337375"/>
                <a:ext cx="113259" cy="111728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74" name="Shape 3773">
                <a:extLst>
                  <a:ext uri="{FF2B5EF4-FFF2-40B4-BE49-F238E27FC236}">
                    <a16:creationId xmlns:a16="http://schemas.microsoft.com/office/drawing/2014/main" id="{9FFF3E7B-B052-4E42-A0F4-04BA62886531}"/>
                  </a:ext>
                </a:extLst>
              </p:cNvPr>
              <p:cNvSpPr/>
              <p:nvPr/>
            </p:nvSpPr>
            <p:spPr>
              <a:xfrm>
                <a:off x="5037321" y="2460802"/>
                <a:ext cx="282709" cy="591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75" name="Shape 3774">
                <a:extLst>
                  <a:ext uri="{FF2B5EF4-FFF2-40B4-BE49-F238E27FC236}">
                    <a16:creationId xmlns:a16="http://schemas.microsoft.com/office/drawing/2014/main" id="{37EC0174-D79A-48CA-B30F-F81BDF9AEEE0}"/>
                  </a:ext>
                </a:extLst>
              </p:cNvPr>
              <p:cNvSpPr/>
              <p:nvPr/>
            </p:nvSpPr>
            <p:spPr>
              <a:xfrm>
                <a:off x="5123537" y="2337375"/>
                <a:ext cx="114286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76" name="Shape 3775">
                <a:extLst>
                  <a:ext uri="{FF2B5EF4-FFF2-40B4-BE49-F238E27FC236}">
                    <a16:creationId xmlns:a16="http://schemas.microsoft.com/office/drawing/2014/main" id="{D4F66CB7-0AFD-4D96-A5C5-EB3886BD6EEC}"/>
                  </a:ext>
                </a:extLst>
              </p:cNvPr>
              <p:cNvSpPr/>
              <p:nvPr/>
            </p:nvSpPr>
            <p:spPr>
              <a:xfrm>
                <a:off x="5406245" y="2460802"/>
                <a:ext cx="284714" cy="591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77" name="Shape 3776">
                <a:extLst>
                  <a:ext uri="{FF2B5EF4-FFF2-40B4-BE49-F238E27FC236}">
                    <a16:creationId xmlns:a16="http://schemas.microsoft.com/office/drawing/2014/main" id="{FF5962C8-C300-49B3-8604-ECA796CB6A62}"/>
                  </a:ext>
                </a:extLst>
              </p:cNvPr>
              <p:cNvSpPr/>
              <p:nvPr/>
            </p:nvSpPr>
            <p:spPr>
              <a:xfrm>
                <a:off x="5494466" y="2337375"/>
                <a:ext cx="112281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78" name="Shape 3777">
                <a:extLst>
                  <a:ext uri="{FF2B5EF4-FFF2-40B4-BE49-F238E27FC236}">
                    <a16:creationId xmlns:a16="http://schemas.microsoft.com/office/drawing/2014/main" id="{F56D3CD7-5CBB-446C-9908-50E6E0C11AE5}"/>
                  </a:ext>
                </a:extLst>
              </p:cNvPr>
              <p:cNvSpPr/>
              <p:nvPr/>
            </p:nvSpPr>
            <p:spPr>
              <a:xfrm>
                <a:off x="5775170" y="2460802"/>
                <a:ext cx="284714" cy="591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79" name="Shape 3778">
                <a:extLst>
                  <a:ext uri="{FF2B5EF4-FFF2-40B4-BE49-F238E27FC236}">
                    <a16:creationId xmlns:a16="http://schemas.microsoft.com/office/drawing/2014/main" id="{A46222E0-C879-4661-9AC4-06879FA96F66}"/>
                  </a:ext>
                </a:extLst>
              </p:cNvPr>
              <p:cNvSpPr/>
              <p:nvPr/>
            </p:nvSpPr>
            <p:spPr>
              <a:xfrm>
                <a:off x="5863391" y="2337375"/>
                <a:ext cx="112281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grpSp>
            <p:nvGrpSpPr>
              <p:cNvPr id="580" name="Group 3849">
                <a:extLst>
                  <a:ext uri="{FF2B5EF4-FFF2-40B4-BE49-F238E27FC236}">
                    <a16:creationId xmlns:a16="http://schemas.microsoft.com/office/drawing/2014/main" id="{EDECF5C4-5DFF-4BF3-9858-AE610C9F8B4F}"/>
                  </a:ext>
                </a:extLst>
              </p:cNvPr>
              <p:cNvGrpSpPr/>
              <p:nvPr/>
            </p:nvGrpSpPr>
            <p:grpSpPr>
              <a:xfrm>
                <a:off x="4298503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583" name="Shape 3847">
                  <a:extLst>
                    <a:ext uri="{FF2B5EF4-FFF2-40B4-BE49-F238E27FC236}">
                      <a16:creationId xmlns:a16="http://schemas.microsoft.com/office/drawing/2014/main" id="{16A00E99-FE7C-42A5-89B0-40E438DFA809}"/>
                    </a:ext>
                  </a:extLst>
                </p:cNvPr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584" name="Shape 3848">
                  <a:extLst>
                    <a:ext uri="{FF2B5EF4-FFF2-40B4-BE49-F238E27FC236}">
                      <a16:creationId xmlns:a16="http://schemas.microsoft.com/office/drawing/2014/main" id="{F49F1BA7-41B8-4D09-A34C-CBA45B115C6C}"/>
                    </a:ext>
                  </a:extLst>
                </p:cNvPr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sp>
            <p:nvSpPr>
              <p:cNvPr id="581" name="Shape 3908">
                <a:extLst>
                  <a:ext uri="{FF2B5EF4-FFF2-40B4-BE49-F238E27FC236}">
                    <a16:creationId xmlns:a16="http://schemas.microsoft.com/office/drawing/2014/main" id="{FCC83032-936A-4255-905D-E37C2186F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257" y="2620745"/>
                <a:ext cx="239965" cy="192408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8640"/>
                    </a:lnTo>
                    <a:lnTo>
                      <a:pt x="0" y="8640"/>
                    </a:lnTo>
                    <a:cubicBezTo>
                      <a:pt x="0" y="8640"/>
                      <a:pt x="0" y="0"/>
                      <a:pt x="0" y="0"/>
                    </a:cubicBezTo>
                    <a:close/>
                    <a:moveTo>
                      <a:pt x="0" y="12960"/>
                    </a:moveTo>
                    <a:lnTo>
                      <a:pt x="21600" y="1296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12960"/>
                      <a:pt x="0" y="129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endParaRPr lang="lv-LV" sz="3600"/>
              </a:p>
            </p:txBody>
          </p:sp>
          <p:sp>
            <p:nvSpPr>
              <p:cNvPr id="582" name="Text Placeholder 2">
                <a:extLst>
                  <a:ext uri="{FF2B5EF4-FFF2-40B4-BE49-F238E27FC236}">
                    <a16:creationId xmlns:a16="http://schemas.microsoft.com/office/drawing/2014/main" id="{A09DE6D4-4192-4AD3-86E7-A447BB92685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260534" y="2459815"/>
                <a:ext cx="1151254" cy="531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buNone/>
                </a:pPr>
                <a:r>
                  <a:rPr lang="lv-LV" altLang="lv-LV" sz="2000" b="1" dirty="0">
                    <a:solidFill>
                      <a:schemeClr val="tx2"/>
                    </a:solidFill>
                    <a:latin typeface="+mn-lt"/>
                    <a:ea typeface="Raleway" panose="020B0503030101060003" pitchFamily="34" charset="-70"/>
                    <a:cs typeface="Raleway" panose="020B0503030101060003" pitchFamily="34" charset="-70"/>
                  </a:rPr>
                  <a:t>17.2</a:t>
                </a:r>
                <a:r>
                  <a:rPr lang="en-GB" altLang="lv-LV" sz="2000" b="1" dirty="0">
                    <a:solidFill>
                      <a:schemeClr val="tx2"/>
                    </a:solidFill>
                    <a:latin typeface="+mn-lt"/>
                    <a:ea typeface="Raleway" panose="020B0503030101060003" pitchFamily="34" charset="-70"/>
                    <a:cs typeface="Raleway" panose="020B0503030101060003" pitchFamily="34" charset="-70"/>
                  </a:rPr>
                  <a:t>%</a:t>
                </a:r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1F409E1D-00FF-4152-862D-6446B823AC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2829" y="4895820"/>
              <a:ext cx="4047731" cy="452438"/>
              <a:chOff x="4297467" y="2337375"/>
              <a:chExt cx="5114249" cy="717898"/>
            </a:xfrm>
          </p:grpSpPr>
          <p:sp>
            <p:nvSpPr>
              <p:cNvPr id="535" name="Shape 3747">
                <a:extLst>
                  <a:ext uri="{FF2B5EF4-FFF2-40B4-BE49-F238E27FC236}">
                    <a16:creationId xmlns:a16="http://schemas.microsoft.com/office/drawing/2014/main" id="{EE034919-C98F-4537-8116-2462F33F1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4228" y="2459815"/>
                <a:ext cx="283144" cy="592306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36" name="Shape 3748">
                <a:extLst>
                  <a:ext uri="{FF2B5EF4-FFF2-40B4-BE49-F238E27FC236}">
                    <a16:creationId xmlns:a16="http://schemas.microsoft.com/office/drawing/2014/main" id="{EBF983D2-E468-46AF-9568-BA91CBE37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1468" y="2337375"/>
                <a:ext cx="113259" cy="111728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37" name="Shape 3749">
                <a:extLst>
                  <a:ext uri="{FF2B5EF4-FFF2-40B4-BE49-F238E27FC236}">
                    <a16:creationId xmlns:a16="http://schemas.microsoft.com/office/drawing/2014/main" id="{816EF475-184A-4B6E-941B-47E658BD753B}"/>
                  </a:ext>
                </a:extLst>
              </p:cNvPr>
              <p:cNvSpPr/>
              <p:nvPr/>
            </p:nvSpPr>
            <p:spPr>
              <a:xfrm>
                <a:off x="6513857" y="2460804"/>
                <a:ext cx="282816" cy="591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38" name="Shape 3750">
                <a:extLst>
                  <a:ext uri="{FF2B5EF4-FFF2-40B4-BE49-F238E27FC236}">
                    <a16:creationId xmlns:a16="http://schemas.microsoft.com/office/drawing/2014/main" id="{0700ED04-8054-410C-94AF-2530FD3F057C}"/>
                  </a:ext>
                </a:extLst>
              </p:cNvPr>
              <p:cNvSpPr/>
              <p:nvPr/>
            </p:nvSpPr>
            <p:spPr>
              <a:xfrm>
                <a:off x="6600106" y="2337375"/>
                <a:ext cx="114329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39" name="Shape 3751">
                <a:extLst>
                  <a:ext uri="{FF2B5EF4-FFF2-40B4-BE49-F238E27FC236}">
                    <a16:creationId xmlns:a16="http://schemas.microsoft.com/office/drawing/2014/main" id="{D7EEF2A3-7EB8-4AF9-A421-8BA520192F55}"/>
                  </a:ext>
                </a:extLst>
              </p:cNvPr>
              <p:cNvSpPr/>
              <p:nvPr/>
            </p:nvSpPr>
            <p:spPr>
              <a:xfrm>
                <a:off x="6882921" y="2460804"/>
                <a:ext cx="284821" cy="591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sp>
            <p:nvSpPr>
              <p:cNvPr id="540" name="Shape 3752">
                <a:extLst>
                  <a:ext uri="{FF2B5EF4-FFF2-40B4-BE49-F238E27FC236}">
                    <a16:creationId xmlns:a16="http://schemas.microsoft.com/office/drawing/2014/main" id="{0DA15A2D-B23D-4EE4-8F5A-74B3396A5EB3}"/>
                  </a:ext>
                </a:extLst>
              </p:cNvPr>
              <p:cNvSpPr/>
              <p:nvPr/>
            </p:nvSpPr>
            <p:spPr>
              <a:xfrm>
                <a:off x="6971175" y="2337375"/>
                <a:ext cx="112324" cy="110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0" tIns="0" rIns="0" bIns="0"/>
              <a:lstStyle/>
              <a:p>
                <a:pPr eaLnBrk="1" hangingPunct="1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endParaRPr>
              </a:p>
            </p:txBody>
          </p: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E5AE33D8-1AA5-43E5-964E-38B95CE10C8C}"/>
                  </a:ext>
                </a:extLst>
              </p:cNvPr>
              <p:cNvGrpSpPr/>
              <p:nvPr/>
            </p:nvGrpSpPr>
            <p:grpSpPr>
              <a:xfrm>
                <a:off x="7252702" y="2337375"/>
                <a:ext cx="283144" cy="714746"/>
                <a:chOff x="7252702" y="2337375"/>
                <a:chExt cx="283144" cy="7147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560" name="Shape 3753">
                  <a:extLst>
                    <a:ext uri="{FF2B5EF4-FFF2-40B4-BE49-F238E27FC236}">
                      <a16:creationId xmlns:a16="http://schemas.microsoft.com/office/drawing/2014/main" id="{1286439B-C827-4CAA-A1A1-83BFED203BF3}"/>
                    </a:ext>
                  </a:extLst>
                </p:cNvPr>
                <p:cNvSpPr/>
                <p:nvPr/>
              </p:nvSpPr>
              <p:spPr>
                <a:xfrm>
                  <a:off x="7252702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561" name="Shape 3754">
                  <a:extLst>
                    <a:ext uri="{FF2B5EF4-FFF2-40B4-BE49-F238E27FC236}">
                      <a16:creationId xmlns:a16="http://schemas.microsoft.com/office/drawing/2014/main" id="{57B7B990-3246-48AB-8D44-C63D1620AC18}"/>
                    </a:ext>
                  </a:extLst>
                </p:cNvPr>
                <p:cNvSpPr/>
                <p:nvPr/>
              </p:nvSpPr>
              <p:spPr>
                <a:xfrm>
                  <a:off x="7339941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grpSp>
            <p:nvGrpSpPr>
              <p:cNvPr id="542" name="Group 541">
                <a:extLst>
                  <a:ext uri="{FF2B5EF4-FFF2-40B4-BE49-F238E27FC236}">
                    <a16:creationId xmlns:a16="http://schemas.microsoft.com/office/drawing/2014/main" id="{1217725C-B16D-491A-B5F3-3DA58E03ECE7}"/>
                  </a:ext>
                </a:extLst>
              </p:cNvPr>
              <p:cNvGrpSpPr/>
              <p:nvPr/>
            </p:nvGrpSpPr>
            <p:grpSpPr>
              <a:xfrm>
                <a:off x="7622750" y="2337375"/>
                <a:ext cx="283144" cy="714746"/>
                <a:chOff x="7622750" y="2337375"/>
                <a:chExt cx="283144" cy="7147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558" name="Shape 3755">
                  <a:extLst>
                    <a:ext uri="{FF2B5EF4-FFF2-40B4-BE49-F238E27FC236}">
                      <a16:creationId xmlns:a16="http://schemas.microsoft.com/office/drawing/2014/main" id="{6DB41229-5E4C-45D7-AB56-A8B6C1BDD0FA}"/>
                    </a:ext>
                  </a:extLst>
                </p:cNvPr>
                <p:cNvSpPr/>
                <p:nvPr/>
              </p:nvSpPr>
              <p:spPr>
                <a:xfrm>
                  <a:off x="7622750" y="2459815"/>
                  <a:ext cx="283144" cy="592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559" name="Shape 3756">
                  <a:extLst>
                    <a:ext uri="{FF2B5EF4-FFF2-40B4-BE49-F238E27FC236}">
                      <a16:creationId xmlns:a16="http://schemas.microsoft.com/office/drawing/2014/main" id="{E49D829F-B96A-4608-B203-AB876F8317E9}"/>
                    </a:ext>
                  </a:extLst>
                </p:cNvPr>
                <p:cNvSpPr/>
                <p:nvPr/>
              </p:nvSpPr>
              <p:spPr>
                <a:xfrm>
                  <a:off x="7709990" y="2337375"/>
                  <a:ext cx="113259" cy="1117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sp>
            <p:nvSpPr>
              <p:cNvPr id="543" name="Shape 3769">
                <a:extLst>
                  <a:ext uri="{FF2B5EF4-FFF2-40B4-BE49-F238E27FC236}">
                    <a16:creationId xmlns:a16="http://schemas.microsoft.com/office/drawing/2014/main" id="{26E3BA44-6CAA-4E29-98E2-5316600BE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467" y="2459815"/>
                <a:ext cx="283144" cy="592306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44" name="Shape 3770">
                <a:extLst>
                  <a:ext uri="{FF2B5EF4-FFF2-40B4-BE49-F238E27FC236}">
                    <a16:creationId xmlns:a16="http://schemas.microsoft.com/office/drawing/2014/main" id="{CF3A0A1E-D5D3-4F28-AF17-B700EC00B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706" y="2337375"/>
                <a:ext cx="113259" cy="111728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45" name="Shape 3771">
                <a:extLst>
                  <a:ext uri="{FF2B5EF4-FFF2-40B4-BE49-F238E27FC236}">
                    <a16:creationId xmlns:a16="http://schemas.microsoft.com/office/drawing/2014/main" id="{1E92E283-3D3A-4462-A3A3-463CE8817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515" y="2459815"/>
                <a:ext cx="283144" cy="592306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46" name="Shape 3772">
                <a:extLst>
                  <a:ext uri="{FF2B5EF4-FFF2-40B4-BE49-F238E27FC236}">
                    <a16:creationId xmlns:a16="http://schemas.microsoft.com/office/drawing/2014/main" id="{C1BC518F-6148-44E2-BB2F-D283C1748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4754" y="2337375"/>
                <a:ext cx="113259" cy="111728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47" name="Shape 3773">
                <a:extLst>
                  <a:ext uri="{FF2B5EF4-FFF2-40B4-BE49-F238E27FC236}">
                    <a16:creationId xmlns:a16="http://schemas.microsoft.com/office/drawing/2014/main" id="{C2551D6B-C29E-4D27-9AD9-D32B711AE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6542" y="2459815"/>
                <a:ext cx="283144" cy="592306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48" name="Shape 3774">
                <a:extLst>
                  <a:ext uri="{FF2B5EF4-FFF2-40B4-BE49-F238E27FC236}">
                    <a16:creationId xmlns:a16="http://schemas.microsoft.com/office/drawing/2014/main" id="{94E3868C-9B2E-4B8D-8694-839E6D109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3780" y="2337375"/>
                <a:ext cx="113259" cy="111728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49" name="Shape 3775">
                <a:extLst>
                  <a:ext uri="{FF2B5EF4-FFF2-40B4-BE49-F238E27FC236}">
                    <a16:creationId xmlns:a16="http://schemas.microsoft.com/office/drawing/2014/main" id="{756FF847-2A42-42A4-A96D-337ABB6D1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6962" y="2459815"/>
                <a:ext cx="283144" cy="592305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50" name="Shape 3776">
                <a:extLst>
                  <a:ext uri="{FF2B5EF4-FFF2-40B4-BE49-F238E27FC236}">
                    <a16:creationId xmlns:a16="http://schemas.microsoft.com/office/drawing/2014/main" id="{5A1C0C82-648B-4217-B97C-F9A3471E8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4201" y="2337375"/>
                <a:ext cx="113259" cy="111728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51" name="Shape 3777">
                <a:extLst>
                  <a:ext uri="{FF2B5EF4-FFF2-40B4-BE49-F238E27FC236}">
                    <a16:creationId xmlns:a16="http://schemas.microsoft.com/office/drawing/2014/main" id="{9958E9C1-42CD-4ECA-945D-84BD6D688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988" y="2459815"/>
                <a:ext cx="283144" cy="592306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sp>
            <p:nvSpPr>
              <p:cNvPr id="552" name="Shape 3778">
                <a:extLst>
                  <a:ext uri="{FF2B5EF4-FFF2-40B4-BE49-F238E27FC236}">
                    <a16:creationId xmlns:a16="http://schemas.microsoft.com/office/drawing/2014/main" id="{6104B2FE-B927-4063-A31F-C2B76A5A99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3227" y="2337375"/>
                <a:ext cx="113259" cy="111728"/>
              </a:xfrm>
              <a:custGeom>
                <a:avLst/>
                <a:gdLst>
                  <a:gd name="T0" fmla="*/ 2147483646 w 19679"/>
                  <a:gd name="T1" fmla="*/ 2147483646 h 19679"/>
                  <a:gd name="T2" fmla="*/ 2147483646 w 19679"/>
                  <a:gd name="T3" fmla="*/ 2147483646 h 19679"/>
                  <a:gd name="T4" fmla="*/ 2147483646 w 19679"/>
                  <a:gd name="T5" fmla="*/ 2147483646 h 19679"/>
                  <a:gd name="T6" fmla="*/ 2147483646 w 19679"/>
                  <a:gd name="T7" fmla="*/ 2147483646 h 19679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lv-LV" sz="3600"/>
              </a:p>
            </p:txBody>
          </p:sp>
          <p:grpSp>
            <p:nvGrpSpPr>
              <p:cNvPr id="553" name="Group 3849">
                <a:extLst>
                  <a:ext uri="{FF2B5EF4-FFF2-40B4-BE49-F238E27FC236}">
                    <a16:creationId xmlns:a16="http://schemas.microsoft.com/office/drawing/2014/main" id="{5623E489-3269-41B8-9B50-8357121BD562}"/>
                  </a:ext>
                </a:extLst>
              </p:cNvPr>
              <p:cNvGrpSpPr/>
              <p:nvPr/>
            </p:nvGrpSpPr>
            <p:grpSpPr>
              <a:xfrm>
                <a:off x="4298503" y="2340527"/>
                <a:ext cx="283144" cy="714746"/>
                <a:chOff x="0" y="0"/>
                <a:chExt cx="590244" cy="1489964"/>
              </a:xfrm>
              <a:solidFill>
                <a:schemeClr val="accent1"/>
              </a:solidFill>
            </p:grpSpPr>
            <p:sp>
              <p:nvSpPr>
                <p:cNvPr id="556" name="Shape 3847">
                  <a:extLst>
                    <a:ext uri="{FF2B5EF4-FFF2-40B4-BE49-F238E27FC236}">
                      <a16:creationId xmlns:a16="http://schemas.microsoft.com/office/drawing/2014/main" id="{4714B8B6-D04A-47D6-B9D8-0F3BF9A1EB23}"/>
                    </a:ext>
                  </a:extLst>
                </p:cNvPr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557" name="Shape 3848">
                  <a:extLst>
                    <a:ext uri="{FF2B5EF4-FFF2-40B4-BE49-F238E27FC236}">
                      <a16:creationId xmlns:a16="http://schemas.microsoft.com/office/drawing/2014/main" id="{7583B304-3FFD-4998-A2EE-9836565B50CC}"/>
                    </a:ext>
                  </a:extLst>
                </p:cNvPr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lIns="0" tIns="0" rIns="0" bIns="0"/>
                <a:lstStyle/>
                <a:p>
                  <a:pPr eaLnBrk="1" hangingPunct="1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sp>
            <p:nvSpPr>
              <p:cNvPr id="554" name="Shape 3908">
                <a:extLst>
                  <a:ext uri="{FF2B5EF4-FFF2-40B4-BE49-F238E27FC236}">
                    <a16:creationId xmlns:a16="http://schemas.microsoft.com/office/drawing/2014/main" id="{89170BF7-0F3F-437D-A202-120470634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0257" y="2620745"/>
                <a:ext cx="239965" cy="192408"/>
              </a:xfrm>
              <a:custGeom>
                <a:avLst/>
                <a:gdLst>
                  <a:gd name="T0" fmla="*/ 2147483646 w 21600"/>
                  <a:gd name="T1" fmla="*/ 2147483646 h 21600"/>
                  <a:gd name="T2" fmla="*/ 2147483646 w 21600"/>
                  <a:gd name="T3" fmla="*/ 2147483646 h 21600"/>
                  <a:gd name="T4" fmla="*/ 2147483646 w 21600"/>
                  <a:gd name="T5" fmla="*/ 2147483646 h 21600"/>
                  <a:gd name="T6" fmla="*/ 2147483646 w 21600"/>
                  <a:gd name="T7" fmla="*/ 2147483646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8640"/>
                    </a:lnTo>
                    <a:lnTo>
                      <a:pt x="0" y="8640"/>
                    </a:lnTo>
                    <a:cubicBezTo>
                      <a:pt x="0" y="8640"/>
                      <a:pt x="0" y="0"/>
                      <a:pt x="0" y="0"/>
                    </a:cubicBezTo>
                    <a:close/>
                    <a:moveTo>
                      <a:pt x="0" y="12960"/>
                    </a:moveTo>
                    <a:lnTo>
                      <a:pt x="21600" y="12960"/>
                    </a:ln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0" y="21600"/>
                      <a:pt x="0" y="12960"/>
                      <a:pt x="0" y="1296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endParaRPr lang="lv-LV" sz="3600"/>
              </a:p>
            </p:txBody>
          </p:sp>
          <p:sp>
            <p:nvSpPr>
              <p:cNvPr id="555" name="Text Placeholder 2">
                <a:extLst>
                  <a:ext uri="{FF2B5EF4-FFF2-40B4-BE49-F238E27FC236}">
                    <a16:creationId xmlns:a16="http://schemas.microsoft.com/office/drawing/2014/main" id="{6056C03D-0CED-4F90-9DA9-3F9D7D90CED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260462" y="2459815"/>
                <a:ext cx="1151254" cy="5314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buNone/>
                </a:pPr>
                <a:r>
                  <a:rPr lang="lv-LV" altLang="lv-LV" sz="2000" b="1" dirty="0">
                    <a:solidFill>
                      <a:schemeClr val="tx2"/>
                    </a:solidFill>
                    <a:latin typeface="+mn-lt"/>
                    <a:ea typeface="Raleway" panose="020B0503030101060003" pitchFamily="34" charset="-70"/>
                    <a:cs typeface="Raleway" panose="020B0503030101060003" pitchFamily="34" charset="-70"/>
                  </a:rPr>
                  <a:t>61.1</a:t>
                </a:r>
                <a:r>
                  <a:rPr lang="en-GB" altLang="lv-LV" sz="2000" b="1" dirty="0">
                    <a:solidFill>
                      <a:schemeClr val="tx2"/>
                    </a:solidFill>
                    <a:latin typeface="+mn-lt"/>
                    <a:ea typeface="Raleway" panose="020B0503030101060003" pitchFamily="34" charset="-70"/>
                    <a:cs typeface="Raleway" panose="020B0503030101060003" pitchFamily="34" charset="-70"/>
                  </a:rPr>
                  <a:t>%</a:t>
                </a:r>
              </a:p>
            </p:txBody>
          </p:sp>
        </p:grpSp>
      </p:grpSp>
      <p:sp>
        <p:nvSpPr>
          <p:cNvPr id="616" name="Rectangle 615">
            <a:extLst>
              <a:ext uri="{FF2B5EF4-FFF2-40B4-BE49-F238E27FC236}">
                <a16:creationId xmlns:a16="http://schemas.microsoft.com/office/drawing/2014/main" id="{F5633196-A976-4B40-A931-38CF62514D83}"/>
              </a:ext>
            </a:extLst>
          </p:cNvPr>
          <p:cNvSpPr/>
          <p:nvPr/>
        </p:nvSpPr>
        <p:spPr>
          <a:xfrm>
            <a:off x="256160" y="4237980"/>
            <a:ext cx="2991224" cy="177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4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Under working age</a:t>
            </a:r>
          </a:p>
          <a:p>
            <a:pPr>
              <a:lnSpc>
                <a:spcPct val="200000"/>
              </a:lnSpc>
              <a:spcAft>
                <a:spcPts val="4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Working age</a:t>
            </a:r>
          </a:p>
          <a:p>
            <a:pPr>
              <a:lnSpc>
                <a:spcPct val="200000"/>
              </a:lnSpc>
              <a:spcAft>
                <a:spcPts val="4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working age</a:t>
            </a:r>
          </a:p>
        </p:txBody>
      </p:sp>
      <p:sp>
        <p:nvSpPr>
          <p:cNvPr id="617" name="Rectangle 616">
            <a:extLst>
              <a:ext uri="{FF2B5EF4-FFF2-40B4-BE49-F238E27FC236}">
                <a16:creationId xmlns:a16="http://schemas.microsoft.com/office/drawing/2014/main" id="{9427E297-A0F3-47E9-A9E2-DA61D90434DF}"/>
              </a:ext>
            </a:extLst>
          </p:cNvPr>
          <p:cNvSpPr/>
          <p:nvPr/>
        </p:nvSpPr>
        <p:spPr>
          <a:xfrm>
            <a:off x="270690" y="3888948"/>
            <a:ext cx="2768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Population age structure, %</a:t>
            </a:r>
          </a:p>
        </p:txBody>
      </p:sp>
      <p:pic>
        <p:nvPicPr>
          <p:cNvPr id="664" name="Picture 663">
            <a:extLst>
              <a:ext uri="{FF2B5EF4-FFF2-40B4-BE49-F238E27FC236}">
                <a16:creationId xmlns:a16="http://schemas.microsoft.com/office/drawing/2014/main" id="{8A958A4B-F22D-45E6-B919-C7224069A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9165" y="5494562"/>
            <a:ext cx="1943322" cy="12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23CF73-FD38-4798-BE61-AF74768AC3B3}"/>
              </a:ext>
            </a:extLst>
          </p:cNvPr>
          <p:cNvGrpSpPr/>
          <p:nvPr/>
        </p:nvGrpSpPr>
        <p:grpSpPr>
          <a:xfrm>
            <a:off x="338811" y="900000"/>
            <a:ext cx="1369406" cy="36575"/>
            <a:chOff x="1775295" y="2028842"/>
            <a:chExt cx="3631535" cy="4571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6D7B530-18A5-4AE3-846E-33B08EE3C6DE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6C8F2F-63CB-4518-A257-F965A4BE76BD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C26087-F0AC-4722-9408-2B52D075C516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62A72D9-4C04-4E80-9DB9-C7875F1B6BF3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4A2401-32F2-42A3-87F7-8152A2B866A5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E32C1F-8952-43B9-B85B-7890C8B04D36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6FF9F7C-CE07-4846-BCAA-DAF38A28C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41" y="1308574"/>
            <a:ext cx="4133404" cy="261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1697E9F-4FE1-408B-A05D-435637C01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812" y="1308574"/>
            <a:ext cx="4534810" cy="259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8E25D3-21C8-4DCE-AFBD-1F524E363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12" y="3985577"/>
            <a:ext cx="4534809" cy="2356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A96538-1BA3-4F67-B266-5490FAB58CC5}"/>
              </a:ext>
            </a:extLst>
          </p:cNvPr>
          <p:cNvSpPr txBox="1"/>
          <p:nvPr/>
        </p:nvSpPr>
        <p:spPr>
          <a:xfrm>
            <a:off x="255600" y="226800"/>
            <a:ext cx="1053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Video Analytics</a:t>
            </a:r>
            <a:endParaRPr lang="id-ID" sz="3600" b="1" dirty="0">
              <a:solidFill>
                <a:schemeClr val="accent1"/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A479EB-2C71-49D7-839D-AECA44A41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41" y="3990551"/>
            <a:ext cx="4133404" cy="235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A7CE95-DF73-4F8E-84A7-34B25F565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77" y="2389294"/>
            <a:ext cx="4873368" cy="252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1B60D3-4B1C-4922-BC43-43612E7624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13" y="2389295"/>
            <a:ext cx="4788569" cy="2529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Taisns savienotājs 6">
            <a:extLst>
              <a:ext uri="{FF2B5EF4-FFF2-40B4-BE49-F238E27FC236}">
                <a16:creationId xmlns:a16="http://schemas.microsoft.com/office/drawing/2014/main" id="{CCCF3BAC-C84D-4E74-BEF7-3A3B644ED34C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34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D23BADA7-47FB-4953-B431-ECE5B066C7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812" y="1205675"/>
            <a:ext cx="10986114" cy="52106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ABB53C-5371-4AA8-BAAE-629412AB1A83}"/>
              </a:ext>
            </a:extLst>
          </p:cNvPr>
          <p:cNvSpPr txBox="1"/>
          <p:nvPr/>
        </p:nvSpPr>
        <p:spPr>
          <a:xfrm>
            <a:off x="255600" y="226800"/>
            <a:ext cx="1053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3D Flood Modelling</a:t>
            </a:r>
            <a:endParaRPr lang="id-ID" sz="3600" b="1" dirty="0">
              <a:solidFill>
                <a:schemeClr val="accent1"/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4EC7AF-CCF9-4B3F-A882-808242BA560C}"/>
              </a:ext>
            </a:extLst>
          </p:cNvPr>
          <p:cNvGrpSpPr/>
          <p:nvPr/>
        </p:nvGrpSpPr>
        <p:grpSpPr>
          <a:xfrm>
            <a:off x="338811" y="900000"/>
            <a:ext cx="1369406" cy="36575"/>
            <a:chOff x="1775295" y="2028842"/>
            <a:chExt cx="3631535" cy="4571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73AE8E5-EDE1-4673-987F-EE416C6F3234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29C2F15-B0F8-4A7E-95DD-3EE7FFE4AD11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0A789F4-C2D6-49E7-A17C-B61DE8516E11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2667516-1853-478A-8F95-FF6DD757F698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6460F6-7600-4D74-B034-5043E258DF78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3D98FE-426C-4A96-9E52-9D1D436B0F64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cxnSp>
        <p:nvCxnSpPr>
          <p:cNvPr id="13" name="Taisns savienotājs 6">
            <a:extLst>
              <a:ext uri="{FF2B5EF4-FFF2-40B4-BE49-F238E27FC236}">
                <a16:creationId xmlns:a16="http://schemas.microsoft.com/office/drawing/2014/main" id="{9705D8E2-5240-4FB7-B2B5-65E69249C1A3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84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66AB5E8C-D4A1-49E4-8F73-0111D17B89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7" y="3628115"/>
            <a:ext cx="5008283" cy="265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0C49EF-A28A-4D4B-B1BA-27206594ACC5}"/>
              </a:ext>
            </a:extLst>
          </p:cNvPr>
          <p:cNvGrpSpPr/>
          <p:nvPr/>
        </p:nvGrpSpPr>
        <p:grpSpPr>
          <a:xfrm>
            <a:off x="338811" y="900000"/>
            <a:ext cx="1369406" cy="36575"/>
            <a:chOff x="1775295" y="2028842"/>
            <a:chExt cx="3631535" cy="45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D522F6-EDD3-43F7-B12A-99A2F9D8BC97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BF2779-F0B6-4FDF-AA18-499581F8A769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662DBE-0353-4A0F-AFC2-9EA74DA0EF9B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B5C8FA-0BFB-4E3D-8C4C-CE7D494C19FC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472B21-A1F4-4369-9CF4-B451009A376F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ADBD47-AA1D-4D3E-8F4B-4B0800E18DB2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542560A-22E9-40C2-859D-9B19F16B1269}"/>
              </a:ext>
            </a:extLst>
          </p:cNvPr>
          <p:cNvSpPr txBox="1"/>
          <p:nvPr/>
        </p:nvSpPr>
        <p:spPr>
          <a:xfrm>
            <a:off x="255600" y="226800"/>
            <a:ext cx="536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3D Technologies</a:t>
            </a:r>
            <a:endParaRPr lang="id-ID" sz="3600" b="1" dirty="0">
              <a:solidFill>
                <a:schemeClr val="accent1"/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</p:txBody>
      </p:sp>
      <p:pic>
        <p:nvPicPr>
          <p:cNvPr id="12" name="pils_reverse">
            <a:hlinkClick r:id="" action="ppaction://media"/>
            <a:extLst>
              <a:ext uri="{FF2B5EF4-FFF2-40B4-BE49-F238E27FC236}">
                <a16:creationId xmlns:a16="http://schemas.microsoft.com/office/drawing/2014/main" id="{A992AC8F-1E48-4D1E-8473-E4957B845C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1688" y="600293"/>
            <a:ext cx="5028814" cy="282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tornis_reverse">
            <a:hlinkClick r:id="" action="ppaction://media"/>
            <a:extLst>
              <a:ext uri="{FF2B5EF4-FFF2-40B4-BE49-F238E27FC236}">
                <a16:creationId xmlns:a16="http://schemas.microsoft.com/office/drawing/2014/main" id="{A3DF63FD-0994-4BA4-9BEA-777AF6635B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1687" y="3631135"/>
            <a:ext cx="5028814" cy="282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12628B-EDAF-4CD9-A636-7CC1328A940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97" y="1257311"/>
            <a:ext cx="5008283" cy="217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Taisns savienotājs 6">
            <a:extLst>
              <a:ext uri="{FF2B5EF4-FFF2-40B4-BE49-F238E27FC236}">
                <a16:creationId xmlns:a16="http://schemas.microsoft.com/office/drawing/2014/main" id="{7DF14173-3C02-40BD-A482-26097C9733DE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63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4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30">
            <a:extLst>
              <a:ext uri="{FF2B5EF4-FFF2-40B4-BE49-F238E27FC236}">
                <a16:creationId xmlns:a16="http://schemas.microsoft.com/office/drawing/2014/main" id="{156DB868-C47A-4EBC-B4DD-D37597AC5277}"/>
              </a:ext>
            </a:extLst>
          </p:cNvPr>
          <p:cNvSpPr/>
          <p:nvPr/>
        </p:nvSpPr>
        <p:spPr>
          <a:xfrm>
            <a:off x="7390874" y="555567"/>
            <a:ext cx="4817398" cy="1741374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80000"/>
              </a:lnSpc>
              <a:defRPr sz="11000" cap="all">
                <a:solidFill>
                  <a:srgbClr val="FFFFFF"/>
                </a:solidFill>
                <a:latin typeface="PFDinDisplayPro-Medium"/>
                <a:ea typeface="PFDinDisplayPro-Medium"/>
                <a:cs typeface="PFDinDisplayPro-Medium"/>
                <a:sym typeface="PFDinDisplayPro-Medium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lang="lv-LV" sz="9600" b="1" i="1" dirty="0">
                <a:solidFill>
                  <a:schemeClr val="bg1"/>
                </a:solidFill>
                <a:latin typeface="+mj-lt"/>
              </a:rPr>
              <a:t>Paldies</a:t>
            </a:r>
            <a:r>
              <a:rPr lang="lv-LV" sz="13800" b="1" dirty="0">
                <a:solidFill>
                  <a:schemeClr val="bg1"/>
                </a:solidFill>
                <a:latin typeface="+mj-lt"/>
              </a:rPr>
              <a:t>!*</a:t>
            </a:r>
          </a:p>
        </p:txBody>
      </p:sp>
      <p:sp>
        <p:nvSpPr>
          <p:cNvPr id="11" name="Shape 330">
            <a:extLst>
              <a:ext uri="{FF2B5EF4-FFF2-40B4-BE49-F238E27FC236}">
                <a16:creationId xmlns:a16="http://schemas.microsoft.com/office/drawing/2014/main" id="{764D4516-13C1-4233-8BDA-38D040CE72E5}"/>
              </a:ext>
            </a:extLst>
          </p:cNvPr>
          <p:cNvSpPr/>
          <p:nvPr/>
        </p:nvSpPr>
        <p:spPr>
          <a:xfrm>
            <a:off x="205843" y="6212643"/>
            <a:ext cx="3168352" cy="45429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80000"/>
              </a:lnSpc>
              <a:defRPr sz="11000" cap="all">
                <a:solidFill>
                  <a:srgbClr val="FFFFFF"/>
                </a:solidFill>
                <a:latin typeface="PFDinDisplayPro-Medium"/>
                <a:ea typeface="PFDinDisplayPro-Medium"/>
                <a:cs typeface="PFDinDisplayPro-Medium"/>
                <a:sym typeface="PFDinDisplayPro-Medium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lang="en-US" sz="3600" b="1" i="1" dirty="0">
                <a:solidFill>
                  <a:schemeClr val="bg1"/>
                </a:solidFill>
                <a:latin typeface="+mj-lt"/>
              </a:rPr>
              <a:t>*Thank you!</a:t>
            </a:r>
          </a:p>
        </p:txBody>
      </p:sp>
      <p:pic>
        <p:nvPicPr>
          <p:cNvPr id="3" name="Picture 4" descr="C:\Users\Ira\Desktop\images.jpg">
            <a:extLst>
              <a:ext uri="{FF2B5EF4-FFF2-40B4-BE49-F238E27FC236}">
                <a16:creationId xmlns:a16="http://schemas.microsoft.com/office/drawing/2014/main" id="{A44FD412-3D02-4A4E-9C24-65549CEE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4739"/>
            <a:ext cx="7471077" cy="402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Ira\Desktop\posters_jelgava_a1_cmyk_5mm_feb.jpg">
            <a:extLst>
              <a:ext uri="{FF2B5EF4-FFF2-40B4-BE49-F238E27FC236}">
                <a16:creationId xmlns:a16="http://schemas.microsoft.com/office/drawing/2014/main" id="{7DB00BEE-218C-4F41-A16D-D28E05A5B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637" y="33827"/>
            <a:ext cx="4819363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58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77C6E69D-6C7D-4488-BD37-209DEB708852}"/>
              </a:ext>
            </a:extLst>
          </p:cNvPr>
          <p:cNvSpPr>
            <a:spLocks noChangeAspect="1"/>
          </p:cNvSpPr>
          <p:nvPr/>
        </p:nvSpPr>
        <p:spPr>
          <a:xfrm>
            <a:off x="9788902" y="2163604"/>
            <a:ext cx="1691202" cy="1691640"/>
          </a:xfrm>
          <a:prstGeom prst="ellipse">
            <a:avLst/>
          </a:prstGeom>
          <a:solidFill>
            <a:schemeClr val="tx1">
              <a:lumMod val="50000"/>
              <a:lumOff val="50000"/>
              <a:alpha val="90000"/>
            </a:schemeClr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/>
            <a:endParaRPr lang="en-US" sz="900" dirty="0">
              <a:latin typeface="Raleway Ligh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E38B1D-93D9-4AEE-98A9-F5DA1A7B017D}"/>
              </a:ext>
            </a:extLst>
          </p:cNvPr>
          <p:cNvGrpSpPr/>
          <p:nvPr/>
        </p:nvGrpSpPr>
        <p:grpSpPr>
          <a:xfrm>
            <a:off x="9776513" y="4076341"/>
            <a:ext cx="1715980" cy="341802"/>
            <a:chOff x="2373754" y="7816523"/>
            <a:chExt cx="3431960" cy="683604"/>
          </a:xfrm>
        </p:grpSpPr>
        <p:sp>
          <p:nvSpPr>
            <p:cNvPr id="15" name="Rounded Rectangle 91">
              <a:extLst>
                <a:ext uri="{FF2B5EF4-FFF2-40B4-BE49-F238E27FC236}">
                  <a16:creationId xmlns:a16="http://schemas.microsoft.com/office/drawing/2014/main" id="{809C8A8A-C68F-4414-9290-E29444E799AD}"/>
                </a:ext>
              </a:extLst>
            </p:cNvPr>
            <p:cNvSpPr/>
            <p:nvPr/>
          </p:nvSpPr>
          <p:spPr>
            <a:xfrm>
              <a:off x="2374332" y="7842919"/>
              <a:ext cx="3431382" cy="60960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Raleway"/>
                <a:cs typeface="Raleway"/>
              </a:endParaRPr>
            </a:p>
          </p:txBody>
        </p:sp>
        <p:sp>
          <p:nvSpPr>
            <p:cNvPr id="16" name="Text Placeholder 33">
              <a:extLst>
                <a:ext uri="{FF2B5EF4-FFF2-40B4-BE49-F238E27FC236}">
                  <a16:creationId xmlns:a16="http://schemas.microsoft.com/office/drawing/2014/main" id="{7D9B105D-68C7-48A8-BC6A-8772147438D7}"/>
                </a:ext>
              </a:extLst>
            </p:cNvPr>
            <p:cNvSpPr txBox="1">
              <a:spLocks/>
            </p:cNvSpPr>
            <p:nvPr/>
          </p:nvSpPr>
          <p:spPr>
            <a:xfrm>
              <a:off x="2373754" y="7816523"/>
              <a:ext cx="3431382" cy="683604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5000"/>
                </a:lnSpc>
                <a:spcBef>
                  <a:spcPts val="0"/>
                </a:spcBef>
                <a:buNone/>
              </a:pPr>
              <a:r>
                <a:rPr lang="en-AU" sz="1600" dirty="0">
                  <a:solidFill>
                    <a:schemeClr val="bg1"/>
                  </a:solidFill>
                  <a:latin typeface="+mn-lt"/>
                  <a:cs typeface="Raleway"/>
                </a:rPr>
                <a:t>ISO 37120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0B50628-2D5E-47E3-BC26-B1A5A763236C}"/>
              </a:ext>
            </a:extLst>
          </p:cNvPr>
          <p:cNvSpPr/>
          <p:nvPr/>
        </p:nvSpPr>
        <p:spPr>
          <a:xfrm>
            <a:off x="9400836" y="4632664"/>
            <a:ext cx="2536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altLang="lv-LV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Sustainable development of communities</a:t>
            </a:r>
            <a:endParaRPr lang="lv-LV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3C6829-5F80-4990-86A0-B1D81E9B8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8301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162F6A-9359-43E2-8E0A-64ACC9287C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52" y="-5072"/>
            <a:ext cx="4851887" cy="68630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5DDFD4-02BE-4B27-8CCC-9DC8A377AF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07" y="-2536"/>
            <a:ext cx="4851887" cy="686307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262CDD-BB81-41EE-B3E5-E8558F476063}"/>
              </a:ext>
            </a:extLst>
          </p:cNvPr>
          <p:cNvSpPr/>
          <p:nvPr/>
        </p:nvSpPr>
        <p:spPr>
          <a:xfrm>
            <a:off x="9627599" y="5431960"/>
            <a:ext cx="2013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lv-LV" altLang="lv-LV" sz="1600" b="1" dirty="0" err="1">
                <a:solidFill>
                  <a:schemeClr val="accent1"/>
                </a:solidFill>
              </a:rPr>
              <a:t>In</a:t>
            </a:r>
            <a:r>
              <a:rPr lang="lv-LV" altLang="lv-LV" sz="1600" b="1" dirty="0">
                <a:solidFill>
                  <a:schemeClr val="accent1"/>
                </a:solidFill>
              </a:rPr>
              <a:t> Progress</a:t>
            </a:r>
            <a:endParaRPr lang="lv-LV" sz="1600" b="1" dirty="0">
              <a:solidFill>
                <a:schemeClr val="accent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F6B6FD-6089-485E-B3BE-442EC08D5E53}"/>
              </a:ext>
            </a:extLst>
          </p:cNvPr>
          <p:cNvGrpSpPr/>
          <p:nvPr/>
        </p:nvGrpSpPr>
        <p:grpSpPr>
          <a:xfrm>
            <a:off x="10270306" y="2539093"/>
            <a:ext cx="762314" cy="762842"/>
            <a:chOff x="-1587" y="-3175"/>
            <a:chExt cx="3670300" cy="3671888"/>
          </a:xfrm>
          <a:solidFill>
            <a:schemeClr val="bg1"/>
          </a:solidFill>
        </p:grpSpPr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C7D3871B-EE6B-4DE4-9DA4-90003A3EBC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87" y="-3175"/>
              <a:ext cx="3670300" cy="3671888"/>
            </a:xfrm>
            <a:custGeom>
              <a:avLst/>
              <a:gdLst>
                <a:gd name="T0" fmla="*/ 631 w 976"/>
                <a:gd name="T1" fmla="*/ 306 h 976"/>
                <a:gd name="T2" fmla="*/ 488 w 976"/>
                <a:gd name="T3" fmla="*/ 0 h 976"/>
                <a:gd name="T4" fmla="*/ 275 w 976"/>
                <a:gd name="T5" fmla="*/ 312 h 976"/>
                <a:gd name="T6" fmla="*/ 244 w 976"/>
                <a:gd name="T7" fmla="*/ 329 h 976"/>
                <a:gd name="T8" fmla="*/ 92 w 976"/>
                <a:gd name="T9" fmla="*/ 305 h 976"/>
                <a:gd name="T10" fmla="*/ 0 w 976"/>
                <a:gd name="T11" fmla="*/ 885 h 976"/>
                <a:gd name="T12" fmla="*/ 183 w 976"/>
                <a:gd name="T13" fmla="*/ 976 h 976"/>
                <a:gd name="T14" fmla="*/ 266 w 976"/>
                <a:gd name="T15" fmla="*/ 924 h 976"/>
                <a:gd name="T16" fmla="*/ 275 w 976"/>
                <a:gd name="T17" fmla="*/ 926 h 976"/>
                <a:gd name="T18" fmla="*/ 580 w 976"/>
                <a:gd name="T19" fmla="*/ 976 h 976"/>
                <a:gd name="T20" fmla="*/ 856 w 976"/>
                <a:gd name="T21" fmla="*/ 917 h 976"/>
                <a:gd name="T22" fmla="*/ 870 w 976"/>
                <a:gd name="T23" fmla="*/ 831 h 976"/>
                <a:gd name="T24" fmla="*/ 920 w 976"/>
                <a:gd name="T25" fmla="*/ 669 h 976"/>
                <a:gd name="T26" fmla="*/ 949 w 976"/>
                <a:gd name="T27" fmla="*/ 512 h 976"/>
                <a:gd name="T28" fmla="*/ 976 w 976"/>
                <a:gd name="T29" fmla="*/ 439 h 976"/>
                <a:gd name="T30" fmla="*/ 890 w 976"/>
                <a:gd name="T31" fmla="*/ 319 h 976"/>
                <a:gd name="T32" fmla="*/ 183 w 976"/>
                <a:gd name="T33" fmla="*/ 915 h 976"/>
                <a:gd name="T34" fmla="*/ 61 w 976"/>
                <a:gd name="T35" fmla="*/ 885 h 976"/>
                <a:gd name="T36" fmla="*/ 92 w 976"/>
                <a:gd name="T37" fmla="*/ 366 h 976"/>
                <a:gd name="T38" fmla="*/ 214 w 976"/>
                <a:gd name="T39" fmla="*/ 397 h 976"/>
                <a:gd name="T40" fmla="*/ 914 w 976"/>
                <a:gd name="T41" fmla="*/ 443 h 976"/>
                <a:gd name="T42" fmla="*/ 793 w 976"/>
                <a:gd name="T43" fmla="*/ 488 h 976"/>
                <a:gd name="T44" fmla="*/ 793 w 976"/>
                <a:gd name="T45" fmla="*/ 519 h 976"/>
                <a:gd name="T46" fmla="*/ 901 w 976"/>
                <a:gd name="T47" fmla="*/ 575 h 976"/>
                <a:gd name="T48" fmla="*/ 763 w 976"/>
                <a:gd name="T49" fmla="*/ 641 h 976"/>
                <a:gd name="T50" fmla="*/ 763 w 976"/>
                <a:gd name="T51" fmla="*/ 671 h 976"/>
                <a:gd name="T52" fmla="*/ 862 w 976"/>
                <a:gd name="T53" fmla="*/ 734 h 976"/>
                <a:gd name="T54" fmla="*/ 732 w 976"/>
                <a:gd name="T55" fmla="*/ 793 h 976"/>
                <a:gd name="T56" fmla="*/ 732 w 976"/>
                <a:gd name="T57" fmla="*/ 824 h 976"/>
                <a:gd name="T58" fmla="*/ 811 w 976"/>
                <a:gd name="T59" fmla="*/ 866 h 976"/>
                <a:gd name="T60" fmla="*/ 747 w 976"/>
                <a:gd name="T61" fmla="*/ 915 h 976"/>
                <a:gd name="T62" fmla="*/ 411 w 976"/>
                <a:gd name="T63" fmla="*/ 896 h 976"/>
                <a:gd name="T64" fmla="*/ 244 w 976"/>
                <a:gd name="T65" fmla="*/ 835 h 976"/>
                <a:gd name="T66" fmla="*/ 268 w 976"/>
                <a:gd name="T67" fmla="*/ 382 h 976"/>
                <a:gd name="T68" fmla="*/ 458 w 976"/>
                <a:gd name="T69" fmla="*/ 92 h 976"/>
                <a:gd name="T70" fmla="*/ 577 w 976"/>
                <a:gd name="T71" fmla="*/ 206 h 976"/>
                <a:gd name="T72" fmla="*/ 879 w 976"/>
                <a:gd name="T73" fmla="*/ 377 h 976"/>
                <a:gd name="T74" fmla="*/ 914 w 976"/>
                <a:gd name="T75" fmla="*/ 443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6" h="976">
                  <a:moveTo>
                    <a:pt x="890" y="319"/>
                  </a:moveTo>
                  <a:cubicBezTo>
                    <a:pt x="851" y="309"/>
                    <a:pt x="762" y="309"/>
                    <a:pt x="631" y="306"/>
                  </a:cubicBezTo>
                  <a:cubicBezTo>
                    <a:pt x="637" y="277"/>
                    <a:pt x="638" y="252"/>
                    <a:pt x="638" y="206"/>
                  </a:cubicBezTo>
                  <a:cubicBezTo>
                    <a:pt x="638" y="96"/>
                    <a:pt x="559" y="0"/>
                    <a:pt x="488" y="0"/>
                  </a:cubicBezTo>
                  <a:cubicBezTo>
                    <a:pt x="438" y="0"/>
                    <a:pt x="397" y="41"/>
                    <a:pt x="397" y="91"/>
                  </a:cubicBezTo>
                  <a:cubicBezTo>
                    <a:pt x="396" y="152"/>
                    <a:pt x="377" y="258"/>
                    <a:pt x="275" y="312"/>
                  </a:cubicBezTo>
                  <a:cubicBezTo>
                    <a:pt x="267" y="316"/>
                    <a:pt x="246" y="327"/>
                    <a:pt x="242" y="328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8" y="316"/>
                    <a:pt x="206" y="305"/>
                    <a:pt x="183" y="305"/>
                  </a:cubicBezTo>
                  <a:cubicBezTo>
                    <a:pt x="92" y="305"/>
                    <a:pt x="92" y="305"/>
                    <a:pt x="92" y="305"/>
                  </a:cubicBezTo>
                  <a:cubicBezTo>
                    <a:pt x="41" y="305"/>
                    <a:pt x="0" y="346"/>
                    <a:pt x="0" y="397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935"/>
                    <a:pt x="41" y="976"/>
                    <a:pt x="92" y="976"/>
                  </a:cubicBezTo>
                  <a:cubicBezTo>
                    <a:pt x="183" y="976"/>
                    <a:pt x="183" y="976"/>
                    <a:pt x="183" y="976"/>
                  </a:cubicBezTo>
                  <a:cubicBezTo>
                    <a:pt x="219" y="976"/>
                    <a:pt x="250" y="954"/>
                    <a:pt x="264" y="923"/>
                  </a:cubicBezTo>
                  <a:cubicBezTo>
                    <a:pt x="265" y="923"/>
                    <a:pt x="265" y="924"/>
                    <a:pt x="266" y="924"/>
                  </a:cubicBezTo>
                  <a:cubicBezTo>
                    <a:pt x="268" y="924"/>
                    <a:pt x="270" y="925"/>
                    <a:pt x="273" y="926"/>
                  </a:cubicBezTo>
                  <a:cubicBezTo>
                    <a:pt x="274" y="926"/>
                    <a:pt x="274" y="926"/>
                    <a:pt x="275" y="926"/>
                  </a:cubicBezTo>
                  <a:cubicBezTo>
                    <a:pt x="292" y="930"/>
                    <a:pt x="326" y="938"/>
                    <a:pt x="398" y="955"/>
                  </a:cubicBezTo>
                  <a:cubicBezTo>
                    <a:pt x="414" y="959"/>
                    <a:pt x="496" y="976"/>
                    <a:pt x="580" y="976"/>
                  </a:cubicBezTo>
                  <a:cubicBezTo>
                    <a:pt x="747" y="976"/>
                    <a:pt x="747" y="976"/>
                    <a:pt x="747" y="976"/>
                  </a:cubicBezTo>
                  <a:cubicBezTo>
                    <a:pt x="798" y="976"/>
                    <a:pt x="835" y="956"/>
                    <a:pt x="856" y="917"/>
                  </a:cubicBezTo>
                  <a:cubicBezTo>
                    <a:pt x="857" y="917"/>
                    <a:pt x="864" y="903"/>
                    <a:pt x="869" y="884"/>
                  </a:cubicBezTo>
                  <a:cubicBezTo>
                    <a:pt x="874" y="870"/>
                    <a:pt x="875" y="851"/>
                    <a:pt x="870" y="831"/>
                  </a:cubicBezTo>
                  <a:cubicBezTo>
                    <a:pt x="903" y="808"/>
                    <a:pt x="913" y="774"/>
                    <a:pt x="920" y="752"/>
                  </a:cubicBezTo>
                  <a:cubicBezTo>
                    <a:pt x="932" y="716"/>
                    <a:pt x="928" y="688"/>
                    <a:pt x="920" y="669"/>
                  </a:cubicBezTo>
                  <a:cubicBezTo>
                    <a:pt x="939" y="651"/>
                    <a:pt x="954" y="625"/>
                    <a:pt x="961" y="585"/>
                  </a:cubicBezTo>
                  <a:cubicBezTo>
                    <a:pt x="965" y="559"/>
                    <a:pt x="961" y="534"/>
                    <a:pt x="949" y="512"/>
                  </a:cubicBezTo>
                  <a:cubicBezTo>
                    <a:pt x="966" y="493"/>
                    <a:pt x="974" y="468"/>
                    <a:pt x="975" y="446"/>
                  </a:cubicBezTo>
                  <a:cubicBezTo>
                    <a:pt x="976" y="439"/>
                    <a:pt x="976" y="439"/>
                    <a:pt x="976" y="439"/>
                  </a:cubicBezTo>
                  <a:cubicBezTo>
                    <a:pt x="976" y="435"/>
                    <a:pt x="976" y="433"/>
                    <a:pt x="976" y="424"/>
                  </a:cubicBezTo>
                  <a:cubicBezTo>
                    <a:pt x="976" y="386"/>
                    <a:pt x="949" y="336"/>
                    <a:pt x="890" y="319"/>
                  </a:cubicBezTo>
                  <a:close/>
                  <a:moveTo>
                    <a:pt x="214" y="885"/>
                  </a:moveTo>
                  <a:cubicBezTo>
                    <a:pt x="214" y="901"/>
                    <a:pt x="200" y="915"/>
                    <a:pt x="183" y="915"/>
                  </a:cubicBezTo>
                  <a:cubicBezTo>
                    <a:pt x="92" y="915"/>
                    <a:pt x="92" y="915"/>
                    <a:pt x="92" y="915"/>
                  </a:cubicBezTo>
                  <a:cubicBezTo>
                    <a:pt x="75" y="915"/>
                    <a:pt x="61" y="901"/>
                    <a:pt x="61" y="885"/>
                  </a:cubicBezTo>
                  <a:cubicBezTo>
                    <a:pt x="61" y="397"/>
                    <a:pt x="61" y="397"/>
                    <a:pt x="61" y="397"/>
                  </a:cubicBezTo>
                  <a:cubicBezTo>
                    <a:pt x="61" y="380"/>
                    <a:pt x="75" y="366"/>
                    <a:pt x="92" y="366"/>
                  </a:cubicBezTo>
                  <a:cubicBezTo>
                    <a:pt x="183" y="366"/>
                    <a:pt x="183" y="366"/>
                    <a:pt x="183" y="366"/>
                  </a:cubicBezTo>
                  <a:cubicBezTo>
                    <a:pt x="200" y="366"/>
                    <a:pt x="214" y="380"/>
                    <a:pt x="214" y="397"/>
                  </a:cubicBezTo>
                  <a:lnTo>
                    <a:pt x="214" y="885"/>
                  </a:lnTo>
                  <a:close/>
                  <a:moveTo>
                    <a:pt x="914" y="443"/>
                  </a:moveTo>
                  <a:cubicBezTo>
                    <a:pt x="914" y="458"/>
                    <a:pt x="907" y="488"/>
                    <a:pt x="854" y="488"/>
                  </a:cubicBezTo>
                  <a:cubicBezTo>
                    <a:pt x="808" y="488"/>
                    <a:pt x="793" y="488"/>
                    <a:pt x="793" y="488"/>
                  </a:cubicBezTo>
                  <a:cubicBezTo>
                    <a:pt x="785" y="488"/>
                    <a:pt x="778" y="495"/>
                    <a:pt x="778" y="503"/>
                  </a:cubicBezTo>
                  <a:cubicBezTo>
                    <a:pt x="778" y="512"/>
                    <a:pt x="785" y="519"/>
                    <a:pt x="793" y="519"/>
                  </a:cubicBezTo>
                  <a:cubicBezTo>
                    <a:pt x="793" y="519"/>
                    <a:pt x="806" y="519"/>
                    <a:pt x="852" y="519"/>
                  </a:cubicBezTo>
                  <a:cubicBezTo>
                    <a:pt x="898" y="519"/>
                    <a:pt x="904" y="556"/>
                    <a:pt x="901" y="575"/>
                  </a:cubicBezTo>
                  <a:cubicBezTo>
                    <a:pt x="897" y="598"/>
                    <a:pt x="886" y="641"/>
                    <a:pt x="835" y="641"/>
                  </a:cubicBezTo>
                  <a:cubicBezTo>
                    <a:pt x="783" y="641"/>
                    <a:pt x="763" y="641"/>
                    <a:pt x="763" y="641"/>
                  </a:cubicBezTo>
                  <a:cubicBezTo>
                    <a:pt x="754" y="641"/>
                    <a:pt x="747" y="647"/>
                    <a:pt x="747" y="656"/>
                  </a:cubicBezTo>
                  <a:cubicBezTo>
                    <a:pt x="747" y="664"/>
                    <a:pt x="754" y="671"/>
                    <a:pt x="763" y="671"/>
                  </a:cubicBezTo>
                  <a:cubicBezTo>
                    <a:pt x="763" y="671"/>
                    <a:pt x="799" y="671"/>
                    <a:pt x="823" y="671"/>
                  </a:cubicBezTo>
                  <a:cubicBezTo>
                    <a:pt x="874" y="671"/>
                    <a:pt x="870" y="710"/>
                    <a:pt x="862" y="734"/>
                  </a:cubicBezTo>
                  <a:cubicBezTo>
                    <a:pt x="852" y="764"/>
                    <a:pt x="846" y="793"/>
                    <a:pt x="782" y="793"/>
                  </a:cubicBezTo>
                  <a:cubicBezTo>
                    <a:pt x="760" y="793"/>
                    <a:pt x="732" y="793"/>
                    <a:pt x="732" y="793"/>
                  </a:cubicBezTo>
                  <a:cubicBezTo>
                    <a:pt x="723" y="793"/>
                    <a:pt x="717" y="800"/>
                    <a:pt x="717" y="808"/>
                  </a:cubicBezTo>
                  <a:cubicBezTo>
                    <a:pt x="717" y="817"/>
                    <a:pt x="723" y="824"/>
                    <a:pt x="732" y="824"/>
                  </a:cubicBezTo>
                  <a:cubicBezTo>
                    <a:pt x="732" y="824"/>
                    <a:pt x="753" y="824"/>
                    <a:pt x="780" y="824"/>
                  </a:cubicBezTo>
                  <a:cubicBezTo>
                    <a:pt x="813" y="824"/>
                    <a:pt x="815" y="855"/>
                    <a:pt x="811" y="866"/>
                  </a:cubicBezTo>
                  <a:cubicBezTo>
                    <a:pt x="807" y="879"/>
                    <a:pt x="803" y="888"/>
                    <a:pt x="803" y="888"/>
                  </a:cubicBezTo>
                  <a:cubicBezTo>
                    <a:pt x="793" y="905"/>
                    <a:pt x="779" y="915"/>
                    <a:pt x="747" y="915"/>
                  </a:cubicBezTo>
                  <a:cubicBezTo>
                    <a:pt x="580" y="915"/>
                    <a:pt x="580" y="915"/>
                    <a:pt x="580" y="915"/>
                  </a:cubicBezTo>
                  <a:cubicBezTo>
                    <a:pt x="497" y="915"/>
                    <a:pt x="414" y="896"/>
                    <a:pt x="411" y="896"/>
                  </a:cubicBezTo>
                  <a:cubicBezTo>
                    <a:pt x="285" y="866"/>
                    <a:pt x="278" y="864"/>
                    <a:pt x="270" y="862"/>
                  </a:cubicBezTo>
                  <a:cubicBezTo>
                    <a:pt x="270" y="862"/>
                    <a:pt x="244" y="857"/>
                    <a:pt x="244" y="835"/>
                  </a:cubicBezTo>
                  <a:cubicBezTo>
                    <a:pt x="244" y="414"/>
                    <a:pt x="244" y="414"/>
                    <a:pt x="244" y="414"/>
                  </a:cubicBezTo>
                  <a:cubicBezTo>
                    <a:pt x="244" y="399"/>
                    <a:pt x="253" y="386"/>
                    <a:pt x="268" y="382"/>
                  </a:cubicBezTo>
                  <a:cubicBezTo>
                    <a:pt x="270" y="381"/>
                    <a:pt x="273" y="380"/>
                    <a:pt x="275" y="380"/>
                  </a:cubicBezTo>
                  <a:cubicBezTo>
                    <a:pt x="414" y="322"/>
                    <a:pt x="456" y="195"/>
                    <a:pt x="458" y="92"/>
                  </a:cubicBezTo>
                  <a:cubicBezTo>
                    <a:pt x="458" y="77"/>
                    <a:pt x="469" y="61"/>
                    <a:pt x="488" y="61"/>
                  </a:cubicBezTo>
                  <a:cubicBezTo>
                    <a:pt x="520" y="61"/>
                    <a:pt x="577" y="126"/>
                    <a:pt x="577" y="206"/>
                  </a:cubicBezTo>
                  <a:cubicBezTo>
                    <a:pt x="577" y="278"/>
                    <a:pt x="574" y="291"/>
                    <a:pt x="549" y="366"/>
                  </a:cubicBezTo>
                  <a:cubicBezTo>
                    <a:pt x="854" y="366"/>
                    <a:pt x="852" y="370"/>
                    <a:pt x="879" y="377"/>
                  </a:cubicBezTo>
                  <a:cubicBezTo>
                    <a:pt x="912" y="387"/>
                    <a:pt x="915" y="415"/>
                    <a:pt x="915" y="424"/>
                  </a:cubicBezTo>
                  <a:cubicBezTo>
                    <a:pt x="915" y="435"/>
                    <a:pt x="915" y="433"/>
                    <a:pt x="914" y="4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 dirty="0">
                <a:latin typeface="Raleway Light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8A46457B-36DD-42EB-BDF2-747542D7B8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4488" y="2979738"/>
              <a:ext cx="341313" cy="346075"/>
            </a:xfrm>
            <a:custGeom>
              <a:avLst/>
              <a:gdLst>
                <a:gd name="T0" fmla="*/ 45 w 91"/>
                <a:gd name="T1" fmla="*/ 0 h 92"/>
                <a:gd name="T2" fmla="*/ 0 w 91"/>
                <a:gd name="T3" fmla="*/ 46 h 92"/>
                <a:gd name="T4" fmla="*/ 45 w 91"/>
                <a:gd name="T5" fmla="*/ 92 h 92"/>
                <a:gd name="T6" fmla="*/ 91 w 91"/>
                <a:gd name="T7" fmla="*/ 46 h 92"/>
                <a:gd name="T8" fmla="*/ 45 w 91"/>
                <a:gd name="T9" fmla="*/ 0 h 92"/>
                <a:gd name="T10" fmla="*/ 45 w 91"/>
                <a:gd name="T11" fmla="*/ 61 h 92"/>
                <a:gd name="T12" fmla="*/ 30 w 91"/>
                <a:gd name="T13" fmla="*/ 46 h 92"/>
                <a:gd name="T14" fmla="*/ 45 w 91"/>
                <a:gd name="T15" fmla="*/ 31 h 92"/>
                <a:gd name="T16" fmla="*/ 61 w 91"/>
                <a:gd name="T17" fmla="*/ 46 h 92"/>
                <a:gd name="T18" fmla="*/ 45 w 91"/>
                <a:gd name="T19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71" y="92"/>
                    <a:pt x="91" y="71"/>
                    <a:pt x="91" y="46"/>
                  </a:cubicBezTo>
                  <a:cubicBezTo>
                    <a:pt x="91" y="20"/>
                    <a:pt x="71" y="0"/>
                    <a:pt x="45" y="0"/>
                  </a:cubicBezTo>
                  <a:close/>
                  <a:moveTo>
                    <a:pt x="45" y="61"/>
                  </a:moveTo>
                  <a:cubicBezTo>
                    <a:pt x="37" y="61"/>
                    <a:pt x="30" y="54"/>
                    <a:pt x="30" y="46"/>
                  </a:cubicBezTo>
                  <a:cubicBezTo>
                    <a:pt x="30" y="37"/>
                    <a:pt x="37" y="31"/>
                    <a:pt x="45" y="31"/>
                  </a:cubicBezTo>
                  <a:cubicBezTo>
                    <a:pt x="54" y="31"/>
                    <a:pt x="61" y="37"/>
                    <a:pt x="61" y="46"/>
                  </a:cubicBezTo>
                  <a:cubicBezTo>
                    <a:pt x="61" y="54"/>
                    <a:pt x="54" y="6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 dirty="0">
                <a:latin typeface="Raleway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17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1">
            <a:extLst>
              <a:ext uri="{FF2B5EF4-FFF2-40B4-BE49-F238E27FC236}">
                <a16:creationId xmlns:a16="http://schemas.microsoft.com/office/drawing/2014/main" id="{50E2696B-6F33-47D3-A8E3-484E28EF0DC4}"/>
              </a:ext>
            </a:extLst>
          </p:cNvPr>
          <p:cNvSpPr>
            <a:spLocks noEditPoints="1"/>
          </p:cNvSpPr>
          <p:nvPr/>
        </p:nvSpPr>
        <p:spPr bwMode="auto">
          <a:xfrm>
            <a:off x="6638956" y="2494238"/>
            <a:ext cx="723262" cy="723450"/>
          </a:xfrm>
          <a:custGeom>
            <a:avLst/>
            <a:gdLst>
              <a:gd name="T0" fmla="*/ 175 w 349"/>
              <a:gd name="T1" fmla="*/ 0 h 349"/>
              <a:gd name="T2" fmla="*/ 0 w 349"/>
              <a:gd name="T3" fmla="*/ 174 h 349"/>
              <a:gd name="T4" fmla="*/ 175 w 349"/>
              <a:gd name="T5" fmla="*/ 349 h 349"/>
              <a:gd name="T6" fmla="*/ 349 w 349"/>
              <a:gd name="T7" fmla="*/ 174 h 349"/>
              <a:gd name="T8" fmla="*/ 175 w 349"/>
              <a:gd name="T9" fmla="*/ 0 h 349"/>
              <a:gd name="T10" fmla="*/ 178 w 349"/>
              <a:gd name="T11" fmla="*/ 289 h 349"/>
              <a:gd name="T12" fmla="*/ 178 w 349"/>
              <a:gd name="T13" fmla="*/ 289 h 349"/>
              <a:gd name="T14" fmla="*/ 178 w 349"/>
              <a:gd name="T15" fmla="*/ 289 h 349"/>
              <a:gd name="T16" fmla="*/ 178 w 349"/>
              <a:gd name="T17" fmla="*/ 289 h 349"/>
              <a:gd name="T18" fmla="*/ 178 w 349"/>
              <a:gd name="T19" fmla="*/ 289 h 349"/>
              <a:gd name="T20" fmla="*/ 72 w 349"/>
              <a:gd name="T21" fmla="*/ 165 h 349"/>
              <a:gd name="T22" fmla="*/ 173 w 349"/>
              <a:gd name="T23" fmla="*/ 151 h 349"/>
              <a:gd name="T24" fmla="*/ 176 w 349"/>
              <a:gd name="T25" fmla="*/ 161 h 349"/>
              <a:gd name="T26" fmla="*/ 178 w 349"/>
              <a:gd name="T27" fmla="*/ 151 h 349"/>
              <a:gd name="T28" fmla="*/ 280 w 349"/>
              <a:gd name="T29" fmla="*/ 162 h 349"/>
              <a:gd name="T30" fmla="*/ 178 w 349"/>
              <a:gd name="T31" fmla="*/ 289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49" h="349">
                <a:moveTo>
                  <a:pt x="175" y="0"/>
                </a:moveTo>
                <a:cubicBezTo>
                  <a:pt x="78" y="0"/>
                  <a:pt x="0" y="78"/>
                  <a:pt x="0" y="174"/>
                </a:cubicBezTo>
                <a:cubicBezTo>
                  <a:pt x="0" y="271"/>
                  <a:pt x="78" y="349"/>
                  <a:pt x="175" y="349"/>
                </a:cubicBezTo>
                <a:cubicBezTo>
                  <a:pt x="271" y="349"/>
                  <a:pt x="349" y="271"/>
                  <a:pt x="349" y="174"/>
                </a:cubicBezTo>
                <a:cubicBezTo>
                  <a:pt x="349" y="78"/>
                  <a:pt x="271" y="0"/>
                  <a:pt x="175" y="0"/>
                </a:cubicBezTo>
                <a:close/>
                <a:moveTo>
                  <a:pt x="178" y="289"/>
                </a:moveTo>
                <a:cubicBezTo>
                  <a:pt x="178" y="289"/>
                  <a:pt x="178" y="289"/>
                  <a:pt x="178" y="289"/>
                </a:cubicBezTo>
                <a:cubicBezTo>
                  <a:pt x="178" y="289"/>
                  <a:pt x="178" y="289"/>
                  <a:pt x="178" y="289"/>
                </a:cubicBezTo>
                <a:cubicBezTo>
                  <a:pt x="178" y="289"/>
                  <a:pt x="178" y="289"/>
                  <a:pt x="178" y="289"/>
                </a:cubicBezTo>
                <a:cubicBezTo>
                  <a:pt x="178" y="289"/>
                  <a:pt x="178" y="289"/>
                  <a:pt x="178" y="289"/>
                </a:cubicBezTo>
                <a:cubicBezTo>
                  <a:pt x="142" y="257"/>
                  <a:pt x="73" y="220"/>
                  <a:pt x="72" y="165"/>
                </a:cubicBezTo>
                <a:cubicBezTo>
                  <a:pt x="72" y="96"/>
                  <a:pt x="157" y="86"/>
                  <a:pt x="173" y="151"/>
                </a:cubicBezTo>
                <a:cubicBezTo>
                  <a:pt x="176" y="161"/>
                  <a:pt x="176" y="161"/>
                  <a:pt x="176" y="161"/>
                </a:cubicBezTo>
                <a:cubicBezTo>
                  <a:pt x="178" y="151"/>
                  <a:pt x="178" y="151"/>
                  <a:pt x="178" y="151"/>
                </a:cubicBezTo>
                <a:cubicBezTo>
                  <a:pt x="193" y="86"/>
                  <a:pt x="279" y="93"/>
                  <a:pt x="280" y="162"/>
                </a:cubicBezTo>
                <a:cubicBezTo>
                  <a:pt x="280" y="218"/>
                  <a:pt x="212" y="256"/>
                  <a:pt x="178" y="289"/>
                </a:cubicBezTo>
                <a:close/>
              </a:path>
            </a:pathLst>
          </a:custGeom>
          <a:solidFill>
            <a:srgbClr val="C42A13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80AC63E3-AB45-45B5-80A7-462D7A98A1D5}"/>
              </a:ext>
            </a:extLst>
          </p:cNvPr>
          <p:cNvSpPr>
            <a:spLocks noEditPoints="1"/>
          </p:cNvSpPr>
          <p:nvPr/>
        </p:nvSpPr>
        <p:spPr bwMode="auto">
          <a:xfrm>
            <a:off x="7149391" y="1612311"/>
            <a:ext cx="728974" cy="729163"/>
          </a:xfrm>
          <a:custGeom>
            <a:avLst/>
            <a:gdLst>
              <a:gd name="T0" fmla="*/ 176 w 352"/>
              <a:gd name="T1" fmla="*/ 0 h 352"/>
              <a:gd name="T2" fmla="*/ 0 w 352"/>
              <a:gd name="T3" fmla="*/ 176 h 352"/>
              <a:gd name="T4" fmla="*/ 176 w 352"/>
              <a:gd name="T5" fmla="*/ 352 h 352"/>
              <a:gd name="T6" fmla="*/ 352 w 352"/>
              <a:gd name="T7" fmla="*/ 176 h 352"/>
              <a:gd name="T8" fmla="*/ 176 w 352"/>
              <a:gd name="T9" fmla="*/ 0 h 352"/>
              <a:gd name="T10" fmla="*/ 89 w 352"/>
              <a:gd name="T11" fmla="*/ 90 h 352"/>
              <a:gd name="T12" fmla="*/ 263 w 352"/>
              <a:gd name="T13" fmla="*/ 90 h 352"/>
              <a:gd name="T14" fmla="*/ 276 w 352"/>
              <a:gd name="T15" fmla="*/ 93 h 352"/>
              <a:gd name="T16" fmla="*/ 176 w 352"/>
              <a:gd name="T17" fmla="*/ 182 h 352"/>
              <a:gd name="T18" fmla="*/ 75 w 352"/>
              <a:gd name="T19" fmla="*/ 93 h 352"/>
              <a:gd name="T20" fmla="*/ 89 w 352"/>
              <a:gd name="T21" fmla="*/ 90 h 352"/>
              <a:gd name="T22" fmla="*/ 60 w 352"/>
              <a:gd name="T23" fmla="*/ 235 h 352"/>
              <a:gd name="T24" fmla="*/ 60 w 352"/>
              <a:gd name="T25" fmla="*/ 119 h 352"/>
              <a:gd name="T26" fmla="*/ 65 w 352"/>
              <a:gd name="T27" fmla="*/ 103 h 352"/>
              <a:gd name="T28" fmla="*/ 137 w 352"/>
              <a:gd name="T29" fmla="*/ 167 h 352"/>
              <a:gd name="T30" fmla="*/ 64 w 352"/>
              <a:gd name="T31" fmla="*/ 248 h 352"/>
              <a:gd name="T32" fmla="*/ 60 w 352"/>
              <a:gd name="T33" fmla="*/ 235 h 352"/>
              <a:gd name="T34" fmla="*/ 263 w 352"/>
              <a:gd name="T35" fmla="*/ 263 h 352"/>
              <a:gd name="T36" fmla="*/ 89 w 352"/>
              <a:gd name="T37" fmla="*/ 263 h 352"/>
              <a:gd name="T38" fmla="*/ 74 w 352"/>
              <a:gd name="T39" fmla="*/ 259 h 352"/>
              <a:gd name="T40" fmla="*/ 148 w 352"/>
              <a:gd name="T41" fmla="*/ 176 h 352"/>
              <a:gd name="T42" fmla="*/ 171 w 352"/>
              <a:gd name="T43" fmla="*/ 197 h 352"/>
              <a:gd name="T44" fmla="*/ 176 w 352"/>
              <a:gd name="T45" fmla="*/ 198 h 352"/>
              <a:gd name="T46" fmla="*/ 181 w 352"/>
              <a:gd name="T47" fmla="*/ 197 h 352"/>
              <a:gd name="T48" fmla="*/ 204 w 352"/>
              <a:gd name="T49" fmla="*/ 176 h 352"/>
              <a:gd name="T50" fmla="*/ 278 w 352"/>
              <a:gd name="T51" fmla="*/ 259 h 352"/>
              <a:gd name="T52" fmla="*/ 263 w 352"/>
              <a:gd name="T53" fmla="*/ 263 h 352"/>
              <a:gd name="T54" fmla="*/ 286 w 352"/>
              <a:gd name="T55" fmla="*/ 233 h 352"/>
              <a:gd name="T56" fmla="*/ 283 w 352"/>
              <a:gd name="T57" fmla="*/ 247 h 352"/>
              <a:gd name="T58" fmla="*/ 211 w 352"/>
              <a:gd name="T59" fmla="*/ 167 h 352"/>
              <a:gd name="T60" fmla="*/ 282 w 352"/>
              <a:gd name="T61" fmla="*/ 105 h 352"/>
              <a:gd name="T62" fmla="*/ 286 w 352"/>
              <a:gd name="T63" fmla="*/ 120 h 352"/>
              <a:gd name="T64" fmla="*/ 286 w 352"/>
              <a:gd name="T65" fmla="*/ 233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2" h="352">
                <a:moveTo>
                  <a:pt x="176" y="0"/>
                </a:moveTo>
                <a:cubicBezTo>
                  <a:pt x="79" y="0"/>
                  <a:pt x="0" y="79"/>
                  <a:pt x="0" y="176"/>
                </a:cubicBezTo>
                <a:cubicBezTo>
                  <a:pt x="0" y="273"/>
                  <a:pt x="79" y="352"/>
                  <a:pt x="176" y="352"/>
                </a:cubicBezTo>
                <a:cubicBezTo>
                  <a:pt x="273" y="352"/>
                  <a:pt x="352" y="273"/>
                  <a:pt x="352" y="176"/>
                </a:cubicBezTo>
                <a:cubicBezTo>
                  <a:pt x="352" y="79"/>
                  <a:pt x="273" y="0"/>
                  <a:pt x="176" y="0"/>
                </a:cubicBezTo>
                <a:close/>
                <a:moveTo>
                  <a:pt x="89" y="90"/>
                </a:moveTo>
                <a:cubicBezTo>
                  <a:pt x="263" y="90"/>
                  <a:pt x="263" y="90"/>
                  <a:pt x="263" y="90"/>
                </a:cubicBezTo>
                <a:cubicBezTo>
                  <a:pt x="268" y="90"/>
                  <a:pt x="272" y="91"/>
                  <a:pt x="276" y="93"/>
                </a:cubicBezTo>
                <a:cubicBezTo>
                  <a:pt x="176" y="182"/>
                  <a:pt x="176" y="182"/>
                  <a:pt x="176" y="182"/>
                </a:cubicBezTo>
                <a:cubicBezTo>
                  <a:pt x="75" y="93"/>
                  <a:pt x="75" y="93"/>
                  <a:pt x="75" y="93"/>
                </a:cubicBezTo>
                <a:cubicBezTo>
                  <a:pt x="79" y="91"/>
                  <a:pt x="84" y="90"/>
                  <a:pt x="89" y="90"/>
                </a:cubicBezTo>
                <a:close/>
                <a:moveTo>
                  <a:pt x="60" y="235"/>
                </a:moveTo>
                <a:cubicBezTo>
                  <a:pt x="60" y="119"/>
                  <a:pt x="60" y="119"/>
                  <a:pt x="60" y="119"/>
                </a:cubicBezTo>
                <a:cubicBezTo>
                  <a:pt x="60" y="113"/>
                  <a:pt x="62" y="108"/>
                  <a:pt x="65" y="103"/>
                </a:cubicBezTo>
                <a:cubicBezTo>
                  <a:pt x="137" y="167"/>
                  <a:pt x="137" y="167"/>
                  <a:pt x="137" y="167"/>
                </a:cubicBezTo>
                <a:cubicBezTo>
                  <a:pt x="64" y="248"/>
                  <a:pt x="64" y="248"/>
                  <a:pt x="64" y="248"/>
                </a:cubicBezTo>
                <a:cubicBezTo>
                  <a:pt x="62" y="244"/>
                  <a:pt x="60" y="240"/>
                  <a:pt x="60" y="235"/>
                </a:cubicBezTo>
                <a:close/>
                <a:moveTo>
                  <a:pt x="263" y="263"/>
                </a:moveTo>
                <a:cubicBezTo>
                  <a:pt x="89" y="263"/>
                  <a:pt x="89" y="263"/>
                  <a:pt x="89" y="263"/>
                </a:cubicBezTo>
                <a:cubicBezTo>
                  <a:pt x="83" y="263"/>
                  <a:pt x="78" y="262"/>
                  <a:pt x="74" y="259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72" y="198"/>
                  <a:pt x="174" y="198"/>
                  <a:pt x="176" y="198"/>
                </a:cubicBezTo>
                <a:cubicBezTo>
                  <a:pt x="178" y="198"/>
                  <a:pt x="179" y="198"/>
                  <a:pt x="181" y="197"/>
                </a:cubicBezTo>
                <a:cubicBezTo>
                  <a:pt x="204" y="176"/>
                  <a:pt x="204" y="176"/>
                  <a:pt x="204" y="176"/>
                </a:cubicBezTo>
                <a:cubicBezTo>
                  <a:pt x="278" y="259"/>
                  <a:pt x="278" y="259"/>
                  <a:pt x="278" y="259"/>
                </a:cubicBezTo>
                <a:cubicBezTo>
                  <a:pt x="274" y="262"/>
                  <a:pt x="268" y="263"/>
                  <a:pt x="263" y="263"/>
                </a:cubicBezTo>
                <a:close/>
                <a:moveTo>
                  <a:pt x="286" y="233"/>
                </a:moveTo>
                <a:cubicBezTo>
                  <a:pt x="286" y="238"/>
                  <a:pt x="285" y="243"/>
                  <a:pt x="283" y="247"/>
                </a:cubicBezTo>
                <a:cubicBezTo>
                  <a:pt x="211" y="167"/>
                  <a:pt x="211" y="167"/>
                  <a:pt x="211" y="167"/>
                </a:cubicBezTo>
                <a:cubicBezTo>
                  <a:pt x="282" y="105"/>
                  <a:pt x="282" y="105"/>
                  <a:pt x="282" y="105"/>
                </a:cubicBezTo>
                <a:cubicBezTo>
                  <a:pt x="285" y="109"/>
                  <a:pt x="286" y="115"/>
                  <a:pt x="286" y="120"/>
                </a:cubicBezTo>
                <a:lnTo>
                  <a:pt x="286" y="233"/>
                </a:lnTo>
                <a:close/>
              </a:path>
            </a:pathLst>
          </a:custGeom>
          <a:solidFill>
            <a:srgbClr val="F9711C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FEBA42-6DD7-446D-8424-0F2B7D7FCC9C}"/>
              </a:ext>
            </a:extLst>
          </p:cNvPr>
          <p:cNvGrpSpPr/>
          <p:nvPr/>
        </p:nvGrpSpPr>
        <p:grpSpPr>
          <a:xfrm>
            <a:off x="7483878" y="3370685"/>
            <a:ext cx="593005" cy="594303"/>
            <a:chOff x="4427538" y="3192463"/>
            <a:chExt cx="823913" cy="825500"/>
          </a:xfrm>
          <a:solidFill>
            <a:srgbClr val="16749F"/>
          </a:solidFill>
        </p:grpSpPr>
        <p:sp>
          <p:nvSpPr>
            <p:cNvPr id="7" name="Oval 23">
              <a:extLst>
                <a:ext uri="{FF2B5EF4-FFF2-40B4-BE49-F238E27FC236}">
                  <a16:creationId xmlns:a16="http://schemas.microsoft.com/office/drawing/2014/main" id="{BB9EC4C0-A355-4857-AB18-DA9A2BAAD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3301" y="3825875"/>
              <a:ext cx="57150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8" name="Rectangle 24">
              <a:extLst>
                <a:ext uri="{FF2B5EF4-FFF2-40B4-BE49-F238E27FC236}">
                  <a16:creationId xmlns:a16="http://schemas.microsoft.com/office/drawing/2014/main" id="{F48B6961-67E9-4DD8-A11A-84D9E9AAC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6" y="3352800"/>
              <a:ext cx="115888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9" name="Freeform 25">
              <a:extLst>
                <a:ext uri="{FF2B5EF4-FFF2-40B4-BE49-F238E27FC236}">
                  <a16:creationId xmlns:a16="http://schemas.microsoft.com/office/drawing/2014/main" id="{4D62AEED-1D99-4466-91A7-E09415FB18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7538" y="3192463"/>
              <a:ext cx="823913" cy="825500"/>
            </a:xfrm>
            <a:custGeom>
              <a:avLst/>
              <a:gdLst>
                <a:gd name="T0" fmla="*/ 143 w 286"/>
                <a:gd name="T1" fmla="*/ 0 h 287"/>
                <a:gd name="T2" fmla="*/ 0 w 286"/>
                <a:gd name="T3" fmla="*/ 143 h 287"/>
                <a:gd name="T4" fmla="*/ 143 w 286"/>
                <a:gd name="T5" fmla="*/ 287 h 287"/>
                <a:gd name="T6" fmla="*/ 286 w 286"/>
                <a:gd name="T7" fmla="*/ 143 h 287"/>
                <a:gd name="T8" fmla="*/ 143 w 286"/>
                <a:gd name="T9" fmla="*/ 0 h 287"/>
                <a:gd name="T10" fmla="*/ 201 w 286"/>
                <a:gd name="T11" fmla="*/ 234 h 287"/>
                <a:gd name="T12" fmla="*/ 187 w 286"/>
                <a:gd name="T13" fmla="*/ 248 h 287"/>
                <a:gd name="T14" fmla="*/ 101 w 286"/>
                <a:gd name="T15" fmla="*/ 248 h 287"/>
                <a:gd name="T16" fmla="*/ 87 w 286"/>
                <a:gd name="T17" fmla="*/ 234 h 287"/>
                <a:gd name="T18" fmla="*/ 87 w 286"/>
                <a:gd name="T19" fmla="*/ 60 h 287"/>
                <a:gd name="T20" fmla="*/ 101 w 286"/>
                <a:gd name="T21" fmla="*/ 46 h 287"/>
                <a:gd name="T22" fmla="*/ 187 w 286"/>
                <a:gd name="T23" fmla="*/ 46 h 287"/>
                <a:gd name="T24" fmla="*/ 201 w 286"/>
                <a:gd name="T25" fmla="*/ 60 h 287"/>
                <a:gd name="T26" fmla="*/ 201 w 286"/>
                <a:gd name="T27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6" h="287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7"/>
                    <a:pt x="143" y="287"/>
                  </a:cubicBezTo>
                  <a:cubicBezTo>
                    <a:pt x="222" y="287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  <a:moveTo>
                    <a:pt x="201" y="234"/>
                  </a:moveTo>
                  <a:cubicBezTo>
                    <a:pt x="201" y="242"/>
                    <a:pt x="195" y="248"/>
                    <a:pt x="187" y="248"/>
                  </a:cubicBezTo>
                  <a:cubicBezTo>
                    <a:pt x="101" y="248"/>
                    <a:pt x="101" y="248"/>
                    <a:pt x="101" y="248"/>
                  </a:cubicBezTo>
                  <a:cubicBezTo>
                    <a:pt x="93" y="248"/>
                    <a:pt x="87" y="242"/>
                    <a:pt x="87" y="234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52"/>
                    <a:pt x="93" y="46"/>
                    <a:pt x="101" y="46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95" y="46"/>
                    <a:pt x="201" y="52"/>
                    <a:pt x="201" y="60"/>
                  </a:cubicBezTo>
                  <a:lnTo>
                    <a:pt x="201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A1CC7257-AAE3-4431-83F5-923B23E44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3351213"/>
              <a:ext cx="22225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1" name="Rectangle 27">
              <a:extLst>
                <a:ext uri="{FF2B5EF4-FFF2-40B4-BE49-F238E27FC236}">
                  <a16:creationId xmlns:a16="http://schemas.microsoft.com/office/drawing/2014/main" id="{C0DC2365-17A2-48EF-97CC-9535C9F4B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0113" y="3397250"/>
              <a:ext cx="265113" cy="400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12" name="Freeform 28">
            <a:extLst>
              <a:ext uri="{FF2B5EF4-FFF2-40B4-BE49-F238E27FC236}">
                <a16:creationId xmlns:a16="http://schemas.microsoft.com/office/drawing/2014/main" id="{64314B23-7EF4-440B-AF89-3F779F778761}"/>
              </a:ext>
            </a:extLst>
          </p:cNvPr>
          <p:cNvSpPr>
            <a:spLocks noEditPoints="1"/>
          </p:cNvSpPr>
          <p:nvPr/>
        </p:nvSpPr>
        <p:spPr bwMode="auto">
          <a:xfrm>
            <a:off x="6455477" y="3480241"/>
            <a:ext cx="736973" cy="734879"/>
          </a:xfrm>
          <a:custGeom>
            <a:avLst/>
            <a:gdLst>
              <a:gd name="T0" fmla="*/ 178 w 356"/>
              <a:gd name="T1" fmla="*/ 0 h 355"/>
              <a:gd name="T2" fmla="*/ 0 w 356"/>
              <a:gd name="T3" fmla="*/ 177 h 355"/>
              <a:gd name="T4" fmla="*/ 178 w 356"/>
              <a:gd name="T5" fmla="*/ 355 h 355"/>
              <a:gd name="T6" fmla="*/ 356 w 356"/>
              <a:gd name="T7" fmla="*/ 177 h 355"/>
              <a:gd name="T8" fmla="*/ 178 w 356"/>
              <a:gd name="T9" fmla="*/ 0 h 355"/>
              <a:gd name="T10" fmla="*/ 186 w 356"/>
              <a:gd name="T11" fmla="*/ 124 h 355"/>
              <a:gd name="T12" fmla="*/ 186 w 356"/>
              <a:gd name="T13" fmla="*/ 246 h 355"/>
              <a:gd name="T14" fmla="*/ 140 w 356"/>
              <a:gd name="T15" fmla="*/ 276 h 355"/>
              <a:gd name="T16" fmla="*/ 94 w 356"/>
              <a:gd name="T17" fmla="*/ 246 h 355"/>
              <a:gd name="T18" fmla="*/ 140 w 356"/>
              <a:gd name="T19" fmla="*/ 215 h 355"/>
              <a:gd name="T20" fmla="*/ 170 w 356"/>
              <a:gd name="T21" fmla="*/ 223 h 355"/>
              <a:gd name="T22" fmla="*/ 170 w 356"/>
              <a:gd name="T23" fmla="*/ 78 h 355"/>
              <a:gd name="T24" fmla="*/ 186 w 356"/>
              <a:gd name="T25" fmla="*/ 78 h 355"/>
              <a:gd name="T26" fmla="*/ 262 w 356"/>
              <a:gd name="T27" fmla="*/ 185 h 355"/>
              <a:gd name="T28" fmla="*/ 186 w 356"/>
              <a:gd name="T29" fmla="*/ 124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6" h="355">
                <a:moveTo>
                  <a:pt x="178" y="0"/>
                </a:moveTo>
                <a:cubicBezTo>
                  <a:pt x="80" y="0"/>
                  <a:pt x="0" y="79"/>
                  <a:pt x="0" y="177"/>
                </a:cubicBezTo>
                <a:cubicBezTo>
                  <a:pt x="0" y="275"/>
                  <a:pt x="80" y="355"/>
                  <a:pt x="178" y="355"/>
                </a:cubicBezTo>
                <a:cubicBezTo>
                  <a:pt x="276" y="355"/>
                  <a:pt x="356" y="275"/>
                  <a:pt x="356" y="177"/>
                </a:cubicBezTo>
                <a:cubicBezTo>
                  <a:pt x="356" y="79"/>
                  <a:pt x="276" y="0"/>
                  <a:pt x="178" y="0"/>
                </a:cubicBezTo>
                <a:close/>
                <a:moveTo>
                  <a:pt x="186" y="124"/>
                </a:moveTo>
                <a:cubicBezTo>
                  <a:pt x="186" y="246"/>
                  <a:pt x="186" y="246"/>
                  <a:pt x="186" y="246"/>
                </a:cubicBezTo>
                <a:cubicBezTo>
                  <a:pt x="186" y="262"/>
                  <a:pt x="165" y="276"/>
                  <a:pt x="140" y="276"/>
                </a:cubicBezTo>
                <a:cubicBezTo>
                  <a:pt x="115" y="276"/>
                  <a:pt x="94" y="262"/>
                  <a:pt x="94" y="246"/>
                </a:cubicBezTo>
                <a:cubicBezTo>
                  <a:pt x="94" y="229"/>
                  <a:pt x="115" y="215"/>
                  <a:pt x="140" y="215"/>
                </a:cubicBezTo>
                <a:cubicBezTo>
                  <a:pt x="152" y="215"/>
                  <a:pt x="162" y="218"/>
                  <a:pt x="170" y="223"/>
                </a:cubicBezTo>
                <a:cubicBezTo>
                  <a:pt x="170" y="78"/>
                  <a:pt x="170" y="78"/>
                  <a:pt x="170" y="78"/>
                </a:cubicBezTo>
                <a:cubicBezTo>
                  <a:pt x="186" y="78"/>
                  <a:pt x="186" y="78"/>
                  <a:pt x="186" y="78"/>
                </a:cubicBezTo>
                <a:cubicBezTo>
                  <a:pt x="186" y="78"/>
                  <a:pt x="252" y="78"/>
                  <a:pt x="262" y="185"/>
                </a:cubicBezTo>
                <a:cubicBezTo>
                  <a:pt x="246" y="162"/>
                  <a:pt x="224" y="118"/>
                  <a:pt x="186" y="124"/>
                </a:cubicBezTo>
                <a:close/>
              </a:path>
            </a:pathLst>
          </a:custGeom>
          <a:solidFill>
            <a:srgbClr val="F9711C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1E39CE-1DEF-4AC9-9D2D-F4268901A633}"/>
              </a:ext>
            </a:extLst>
          </p:cNvPr>
          <p:cNvGrpSpPr/>
          <p:nvPr/>
        </p:nvGrpSpPr>
        <p:grpSpPr>
          <a:xfrm>
            <a:off x="7456284" y="5196160"/>
            <a:ext cx="736973" cy="739451"/>
            <a:chOff x="4362451" y="5308600"/>
            <a:chExt cx="1023938" cy="1027113"/>
          </a:xfrm>
          <a:solidFill>
            <a:srgbClr val="92AF27"/>
          </a:solidFill>
        </p:grpSpPr>
        <p:sp>
          <p:nvSpPr>
            <p:cNvPr id="14" name="Freeform 29">
              <a:extLst>
                <a:ext uri="{FF2B5EF4-FFF2-40B4-BE49-F238E27FC236}">
                  <a16:creationId xmlns:a16="http://schemas.microsoft.com/office/drawing/2014/main" id="{9160CEDD-A4F7-4BF0-917B-4873D572F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2451" y="5308600"/>
              <a:ext cx="1023938" cy="1027113"/>
            </a:xfrm>
            <a:custGeom>
              <a:avLst/>
              <a:gdLst>
                <a:gd name="T0" fmla="*/ 178 w 356"/>
                <a:gd name="T1" fmla="*/ 0 h 357"/>
                <a:gd name="T2" fmla="*/ 0 w 356"/>
                <a:gd name="T3" fmla="*/ 179 h 357"/>
                <a:gd name="T4" fmla="*/ 178 w 356"/>
                <a:gd name="T5" fmla="*/ 357 h 357"/>
                <a:gd name="T6" fmla="*/ 356 w 356"/>
                <a:gd name="T7" fmla="*/ 179 h 357"/>
                <a:gd name="T8" fmla="*/ 178 w 356"/>
                <a:gd name="T9" fmla="*/ 0 h 357"/>
                <a:gd name="T10" fmla="*/ 276 w 356"/>
                <a:gd name="T11" fmla="*/ 268 h 357"/>
                <a:gd name="T12" fmla="*/ 80 w 356"/>
                <a:gd name="T13" fmla="*/ 268 h 357"/>
                <a:gd name="T14" fmla="*/ 80 w 356"/>
                <a:gd name="T15" fmla="*/ 190 h 357"/>
                <a:gd name="T16" fmla="*/ 148 w 356"/>
                <a:gd name="T17" fmla="*/ 190 h 357"/>
                <a:gd name="T18" fmla="*/ 148 w 356"/>
                <a:gd name="T19" fmla="*/ 210 h 357"/>
                <a:gd name="T20" fmla="*/ 148 w 356"/>
                <a:gd name="T21" fmla="*/ 224 h 357"/>
                <a:gd name="T22" fmla="*/ 208 w 356"/>
                <a:gd name="T23" fmla="*/ 224 h 357"/>
                <a:gd name="T24" fmla="*/ 208 w 356"/>
                <a:gd name="T25" fmla="*/ 224 h 357"/>
                <a:gd name="T26" fmla="*/ 208 w 356"/>
                <a:gd name="T27" fmla="*/ 210 h 357"/>
                <a:gd name="T28" fmla="*/ 208 w 356"/>
                <a:gd name="T29" fmla="*/ 190 h 357"/>
                <a:gd name="T30" fmla="*/ 276 w 356"/>
                <a:gd name="T31" fmla="*/ 190 h 357"/>
                <a:gd name="T32" fmla="*/ 276 w 356"/>
                <a:gd name="T33" fmla="*/ 268 h 357"/>
                <a:gd name="T34" fmla="*/ 276 w 356"/>
                <a:gd name="T35" fmla="*/ 176 h 357"/>
                <a:gd name="T36" fmla="*/ 194 w 356"/>
                <a:gd name="T37" fmla="*/ 176 h 357"/>
                <a:gd name="T38" fmla="*/ 194 w 356"/>
                <a:gd name="T39" fmla="*/ 176 h 357"/>
                <a:gd name="T40" fmla="*/ 194 w 356"/>
                <a:gd name="T41" fmla="*/ 176 h 357"/>
                <a:gd name="T42" fmla="*/ 194 w 356"/>
                <a:gd name="T43" fmla="*/ 210 h 357"/>
                <a:gd name="T44" fmla="*/ 162 w 356"/>
                <a:gd name="T45" fmla="*/ 210 h 357"/>
                <a:gd name="T46" fmla="*/ 162 w 356"/>
                <a:gd name="T47" fmla="*/ 176 h 357"/>
                <a:gd name="T48" fmla="*/ 162 w 356"/>
                <a:gd name="T49" fmla="*/ 176 h 357"/>
                <a:gd name="T50" fmla="*/ 80 w 356"/>
                <a:gd name="T51" fmla="*/ 176 h 357"/>
                <a:gd name="T52" fmla="*/ 80 w 356"/>
                <a:gd name="T53" fmla="*/ 121 h 357"/>
                <a:gd name="T54" fmla="*/ 139 w 356"/>
                <a:gd name="T55" fmla="*/ 121 h 357"/>
                <a:gd name="T56" fmla="*/ 139 w 356"/>
                <a:gd name="T57" fmla="*/ 121 h 357"/>
                <a:gd name="T58" fmla="*/ 139 w 356"/>
                <a:gd name="T59" fmla="*/ 83 h 357"/>
                <a:gd name="T60" fmla="*/ 217 w 356"/>
                <a:gd name="T61" fmla="*/ 83 h 357"/>
                <a:gd name="T62" fmla="*/ 217 w 356"/>
                <a:gd name="T63" fmla="*/ 121 h 357"/>
                <a:gd name="T64" fmla="*/ 217 w 356"/>
                <a:gd name="T65" fmla="*/ 121 h 357"/>
                <a:gd name="T66" fmla="*/ 276 w 356"/>
                <a:gd name="T67" fmla="*/ 121 h 357"/>
                <a:gd name="T68" fmla="*/ 276 w 356"/>
                <a:gd name="T69" fmla="*/ 17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56" h="357">
                  <a:moveTo>
                    <a:pt x="178" y="0"/>
                  </a:moveTo>
                  <a:cubicBezTo>
                    <a:pt x="79" y="0"/>
                    <a:pt x="0" y="80"/>
                    <a:pt x="0" y="179"/>
                  </a:cubicBezTo>
                  <a:cubicBezTo>
                    <a:pt x="0" y="277"/>
                    <a:pt x="79" y="357"/>
                    <a:pt x="178" y="357"/>
                  </a:cubicBezTo>
                  <a:cubicBezTo>
                    <a:pt x="277" y="357"/>
                    <a:pt x="356" y="277"/>
                    <a:pt x="356" y="179"/>
                  </a:cubicBezTo>
                  <a:cubicBezTo>
                    <a:pt x="356" y="80"/>
                    <a:pt x="277" y="0"/>
                    <a:pt x="178" y="0"/>
                  </a:cubicBezTo>
                  <a:close/>
                  <a:moveTo>
                    <a:pt x="276" y="268"/>
                  </a:moveTo>
                  <a:cubicBezTo>
                    <a:pt x="80" y="268"/>
                    <a:pt x="80" y="268"/>
                    <a:pt x="80" y="268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148" y="190"/>
                    <a:pt x="148" y="190"/>
                    <a:pt x="148" y="190"/>
                  </a:cubicBezTo>
                  <a:cubicBezTo>
                    <a:pt x="148" y="210"/>
                    <a:pt x="148" y="210"/>
                    <a:pt x="148" y="210"/>
                  </a:cubicBezTo>
                  <a:cubicBezTo>
                    <a:pt x="148" y="224"/>
                    <a:pt x="148" y="224"/>
                    <a:pt x="148" y="224"/>
                  </a:cubicBezTo>
                  <a:cubicBezTo>
                    <a:pt x="208" y="224"/>
                    <a:pt x="208" y="224"/>
                    <a:pt x="208" y="224"/>
                  </a:cubicBezTo>
                  <a:cubicBezTo>
                    <a:pt x="208" y="224"/>
                    <a:pt x="208" y="224"/>
                    <a:pt x="208" y="224"/>
                  </a:cubicBezTo>
                  <a:cubicBezTo>
                    <a:pt x="208" y="210"/>
                    <a:pt x="208" y="210"/>
                    <a:pt x="208" y="210"/>
                  </a:cubicBezTo>
                  <a:cubicBezTo>
                    <a:pt x="208" y="190"/>
                    <a:pt x="208" y="190"/>
                    <a:pt x="208" y="190"/>
                  </a:cubicBezTo>
                  <a:cubicBezTo>
                    <a:pt x="276" y="190"/>
                    <a:pt x="276" y="190"/>
                    <a:pt x="276" y="190"/>
                  </a:cubicBezTo>
                  <a:lnTo>
                    <a:pt x="276" y="268"/>
                  </a:lnTo>
                  <a:close/>
                  <a:moveTo>
                    <a:pt x="276" y="176"/>
                  </a:moveTo>
                  <a:cubicBezTo>
                    <a:pt x="194" y="176"/>
                    <a:pt x="194" y="176"/>
                    <a:pt x="194" y="176"/>
                  </a:cubicBezTo>
                  <a:cubicBezTo>
                    <a:pt x="194" y="176"/>
                    <a:pt x="194" y="176"/>
                    <a:pt x="194" y="176"/>
                  </a:cubicBezTo>
                  <a:cubicBezTo>
                    <a:pt x="194" y="176"/>
                    <a:pt x="194" y="176"/>
                    <a:pt x="194" y="176"/>
                  </a:cubicBezTo>
                  <a:cubicBezTo>
                    <a:pt x="194" y="210"/>
                    <a:pt x="194" y="210"/>
                    <a:pt x="194" y="210"/>
                  </a:cubicBezTo>
                  <a:cubicBezTo>
                    <a:pt x="162" y="210"/>
                    <a:pt x="162" y="210"/>
                    <a:pt x="162" y="210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21"/>
                    <a:pt x="80" y="121"/>
                    <a:pt x="80" y="121"/>
                  </a:cubicBezTo>
                  <a:cubicBezTo>
                    <a:pt x="139" y="121"/>
                    <a:pt x="139" y="121"/>
                    <a:pt x="139" y="121"/>
                  </a:cubicBezTo>
                  <a:cubicBezTo>
                    <a:pt x="139" y="121"/>
                    <a:pt x="139" y="121"/>
                    <a:pt x="139" y="121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217" y="83"/>
                    <a:pt x="217" y="83"/>
                    <a:pt x="217" y="83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76" y="121"/>
                    <a:pt x="276" y="121"/>
                    <a:pt x="276" y="121"/>
                  </a:cubicBezTo>
                  <a:lnTo>
                    <a:pt x="276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89DA6AA1-2D22-4676-A28D-0B263BD38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826" y="5618163"/>
              <a:ext cx="103188" cy="38100"/>
            </a:xfrm>
            <a:custGeom>
              <a:avLst/>
              <a:gdLst>
                <a:gd name="T0" fmla="*/ 0 w 65"/>
                <a:gd name="T1" fmla="*/ 0 h 24"/>
                <a:gd name="T2" fmla="*/ 0 w 65"/>
                <a:gd name="T3" fmla="*/ 24 h 24"/>
                <a:gd name="T4" fmla="*/ 0 w 65"/>
                <a:gd name="T5" fmla="*/ 24 h 24"/>
                <a:gd name="T6" fmla="*/ 65 w 65"/>
                <a:gd name="T7" fmla="*/ 24 h 24"/>
                <a:gd name="T8" fmla="*/ 65 w 65"/>
                <a:gd name="T9" fmla="*/ 24 h 24"/>
                <a:gd name="T10" fmla="*/ 65 w 65"/>
                <a:gd name="T11" fmla="*/ 0 h 24"/>
                <a:gd name="T12" fmla="*/ 0 w 65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4">
                  <a:moveTo>
                    <a:pt x="0" y="0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16" name="Freeform 31">
            <a:extLst>
              <a:ext uri="{FF2B5EF4-FFF2-40B4-BE49-F238E27FC236}">
                <a16:creationId xmlns:a16="http://schemas.microsoft.com/office/drawing/2014/main" id="{CD963F1B-FA05-4EAF-AF13-6A8393A87635}"/>
              </a:ext>
            </a:extLst>
          </p:cNvPr>
          <p:cNvSpPr>
            <a:spLocks noEditPoints="1"/>
          </p:cNvSpPr>
          <p:nvPr/>
        </p:nvSpPr>
        <p:spPr bwMode="auto">
          <a:xfrm>
            <a:off x="8780428" y="2894116"/>
            <a:ext cx="579295" cy="580588"/>
          </a:xfrm>
          <a:custGeom>
            <a:avLst/>
            <a:gdLst>
              <a:gd name="T0" fmla="*/ 140 w 280"/>
              <a:gd name="T1" fmla="*/ 0 h 280"/>
              <a:gd name="T2" fmla="*/ 0 w 280"/>
              <a:gd name="T3" fmla="*/ 140 h 280"/>
              <a:gd name="T4" fmla="*/ 140 w 280"/>
              <a:gd name="T5" fmla="*/ 280 h 280"/>
              <a:gd name="T6" fmla="*/ 280 w 280"/>
              <a:gd name="T7" fmla="*/ 140 h 280"/>
              <a:gd name="T8" fmla="*/ 140 w 280"/>
              <a:gd name="T9" fmla="*/ 0 h 280"/>
              <a:gd name="T10" fmla="*/ 185 w 280"/>
              <a:gd name="T11" fmla="*/ 69 h 280"/>
              <a:gd name="T12" fmla="*/ 211 w 280"/>
              <a:gd name="T13" fmla="*/ 95 h 280"/>
              <a:gd name="T14" fmla="*/ 185 w 280"/>
              <a:gd name="T15" fmla="*/ 122 h 280"/>
              <a:gd name="T16" fmla="*/ 174 w 280"/>
              <a:gd name="T17" fmla="*/ 119 h 280"/>
              <a:gd name="T18" fmla="*/ 158 w 280"/>
              <a:gd name="T19" fmla="*/ 95 h 280"/>
              <a:gd name="T20" fmla="*/ 185 w 280"/>
              <a:gd name="T21" fmla="*/ 69 h 280"/>
              <a:gd name="T22" fmla="*/ 141 w 280"/>
              <a:gd name="T23" fmla="*/ 96 h 280"/>
              <a:gd name="T24" fmla="*/ 167 w 280"/>
              <a:gd name="T25" fmla="*/ 123 h 280"/>
              <a:gd name="T26" fmla="*/ 141 w 280"/>
              <a:gd name="T27" fmla="*/ 149 h 280"/>
              <a:gd name="T28" fmla="*/ 115 w 280"/>
              <a:gd name="T29" fmla="*/ 123 h 280"/>
              <a:gd name="T30" fmla="*/ 141 w 280"/>
              <a:gd name="T31" fmla="*/ 96 h 280"/>
              <a:gd name="T32" fmla="*/ 95 w 280"/>
              <a:gd name="T33" fmla="*/ 69 h 280"/>
              <a:gd name="T34" fmla="*/ 121 w 280"/>
              <a:gd name="T35" fmla="*/ 95 h 280"/>
              <a:gd name="T36" fmla="*/ 121 w 280"/>
              <a:gd name="T37" fmla="*/ 97 h 280"/>
              <a:gd name="T38" fmla="*/ 109 w 280"/>
              <a:gd name="T39" fmla="*/ 118 h 280"/>
              <a:gd name="T40" fmla="*/ 95 w 280"/>
              <a:gd name="T41" fmla="*/ 122 h 280"/>
              <a:gd name="T42" fmla="*/ 68 w 280"/>
              <a:gd name="T43" fmla="*/ 95 h 280"/>
              <a:gd name="T44" fmla="*/ 95 w 280"/>
              <a:gd name="T45" fmla="*/ 69 h 280"/>
              <a:gd name="T46" fmla="*/ 90 w 280"/>
              <a:gd name="T47" fmla="*/ 193 h 280"/>
              <a:gd name="T48" fmla="*/ 52 w 280"/>
              <a:gd name="T49" fmla="*/ 186 h 280"/>
              <a:gd name="T50" fmla="*/ 50 w 280"/>
              <a:gd name="T51" fmla="*/ 185 h 280"/>
              <a:gd name="T52" fmla="*/ 50 w 280"/>
              <a:gd name="T53" fmla="*/ 185 h 280"/>
              <a:gd name="T54" fmla="*/ 50 w 280"/>
              <a:gd name="T55" fmla="*/ 157 h 280"/>
              <a:gd name="T56" fmla="*/ 84 w 280"/>
              <a:gd name="T57" fmla="*/ 124 h 280"/>
              <a:gd name="T58" fmla="*/ 106 w 280"/>
              <a:gd name="T59" fmla="*/ 124 h 280"/>
              <a:gd name="T60" fmla="*/ 108 w 280"/>
              <a:gd name="T61" fmla="*/ 124 h 280"/>
              <a:gd name="T62" fmla="*/ 118 w 280"/>
              <a:gd name="T63" fmla="*/ 146 h 280"/>
              <a:gd name="T64" fmla="*/ 90 w 280"/>
              <a:gd name="T65" fmla="*/ 185 h 280"/>
              <a:gd name="T66" fmla="*/ 90 w 280"/>
              <a:gd name="T67" fmla="*/ 193 h 280"/>
              <a:gd name="T68" fmla="*/ 186 w 280"/>
              <a:gd name="T69" fmla="*/ 212 h 280"/>
              <a:gd name="T70" fmla="*/ 186 w 280"/>
              <a:gd name="T71" fmla="*/ 212 h 280"/>
              <a:gd name="T72" fmla="*/ 184 w 280"/>
              <a:gd name="T73" fmla="*/ 213 h 280"/>
              <a:gd name="T74" fmla="*/ 144 w 280"/>
              <a:gd name="T75" fmla="*/ 220 h 280"/>
              <a:gd name="T76" fmla="*/ 98 w 280"/>
              <a:gd name="T77" fmla="*/ 213 h 280"/>
              <a:gd name="T78" fmla="*/ 96 w 280"/>
              <a:gd name="T79" fmla="*/ 212 h 280"/>
              <a:gd name="T80" fmla="*/ 96 w 280"/>
              <a:gd name="T81" fmla="*/ 212 h 280"/>
              <a:gd name="T82" fmla="*/ 96 w 280"/>
              <a:gd name="T83" fmla="*/ 185 h 280"/>
              <a:gd name="T84" fmla="*/ 130 w 280"/>
              <a:gd name="T85" fmla="*/ 151 h 280"/>
              <a:gd name="T86" fmla="*/ 152 w 280"/>
              <a:gd name="T87" fmla="*/ 151 h 280"/>
              <a:gd name="T88" fmla="*/ 186 w 280"/>
              <a:gd name="T89" fmla="*/ 185 h 280"/>
              <a:gd name="T90" fmla="*/ 186 w 280"/>
              <a:gd name="T91" fmla="*/ 212 h 280"/>
              <a:gd name="T92" fmla="*/ 230 w 280"/>
              <a:gd name="T93" fmla="*/ 185 h 280"/>
              <a:gd name="T94" fmla="*/ 230 w 280"/>
              <a:gd name="T95" fmla="*/ 185 h 280"/>
              <a:gd name="T96" fmla="*/ 228 w 280"/>
              <a:gd name="T97" fmla="*/ 186 h 280"/>
              <a:gd name="T98" fmla="*/ 192 w 280"/>
              <a:gd name="T99" fmla="*/ 193 h 280"/>
              <a:gd name="T100" fmla="*/ 192 w 280"/>
              <a:gd name="T101" fmla="*/ 185 h 280"/>
              <a:gd name="T102" fmla="*/ 164 w 280"/>
              <a:gd name="T103" fmla="*/ 146 h 280"/>
              <a:gd name="T104" fmla="*/ 174 w 280"/>
              <a:gd name="T105" fmla="*/ 124 h 280"/>
              <a:gd name="T106" fmla="*/ 196 w 280"/>
              <a:gd name="T107" fmla="*/ 124 h 280"/>
              <a:gd name="T108" fmla="*/ 230 w 280"/>
              <a:gd name="T109" fmla="*/ 157 h 280"/>
              <a:gd name="T110" fmla="*/ 230 w 280"/>
              <a:gd name="T111" fmla="*/ 185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0" h="280">
                <a:moveTo>
                  <a:pt x="140" y="0"/>
                </a:moveTo>
                <a:cubicBezTo>
                  <a:pt x="62" y="0"/>
                  <a:pt x="0" y="62"/>
                  <a:pt x="0" y="140"/>
                </a:cubicBezTo>
                <a:cubicBezTo>
                  <a:pt x="0" y="217"/>
                  <a:pt x="62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  <a:cubicBezTo>
                  <a:pt x="280" y="62"/>
                  <a:pt x="217" y="0"/>
                  <a:pt x="140" y="0"/>
                </a:cubicBezTo>
                <a:close/>
                <a:moveTo>
                  <a:pt x="185" y="69"/>
                </a:moveTo>
                <a:cubicBezTo>
                  <a:pt x="199" y="69"/>
                  <a:pt x="211" y="81"/>
                  <a:pt x="211" y="95"/>
                </a:cubicBezTo>
                <a:cubicBezTo>
                  <a:pt x="211" y="110"/>
                  <a:pt x="199" y="122"/>
                  <a:pt x="185" y="122"/>
                </a:cubicBezTo>
                <a:cubicBezTo>
                  <a:pt x="181" y="122"/>
                  <a:pt x="177" y="121"/>
                  <a:pt x="174" y="119"/>
                </a:cubicBezTo>
                <a:cubicBezTo>
                  <a:pt x="173" y="109"/>
                  <a:pt x="167" y="100"/>
                  <a:pt x="158" y="95"/>
                </a:cubicBezTo>
                <a:cubicBezTo>
                  <a:pt x="159" y="81"/>
                  <a:pt x="170" y="69"/>
                  <a:pt x="185" y="69"/>
                </a:cubicBezTo>
                <a:close/>
                <a:moveTo>
                  <a:pt x="141" y="96"/>
                </a:moveTo>
                <a:cubicBezTo>
                  <a:pt x="156" y="96"/>
                  <a:pt x="167" y="108"/>
                  <a:pt x="167" y="123"/>
                </a:cubicBezTo>
                <a:cubicBezTo>
                  <a:pt x="167" y="137"/>
                  <a:pt x="156" y="149"/>
                  <a:pt x="141" y="149"/>
                </a:cubicBezTo>
                <a:cubicBezTo>
                  <a:pt x="127" y="149"/>
                  <a:pt x="115" y="137"/>
                  <a:pt x="115" y="123"/>
                </a:cubicBezTo>
                <a:cubicBezTo>
                  <a:pt x="115" y="108"/>
                  <a:pt x="127" y="96"/>
                  <a:pt x="141" y="96"/>
                </a:cubicBezTo>
                <a:close/>
                <a:moveTo>
                  <a:pt x="95" y="69"/>
                </a:moveTo>
                <a:cubicBezTo>
                  <a:pt x="109" y="69"/>
                  <a:pt x="121" y="81"/>
                  <a:pt x="121" y="95"/>
                </a:cubicBezTo>
                <a:cubicBezTo>
                  <a:pt x="121" y="96"/>
                  <a:pt x="121" y="96"/>
                  <a:pt x="121" y="97"/>
                </a:cubicBezTo>
                <a:cubicBezTo>
                  <a:pt x="115" y="102"/>
                  <a:pt x="110" y="109"/>
                  <a:pt x="109" y="118"/>
                </a:cubicBezTo>
                <a:cubicBezTo>
                  <a:pt x="105" y="120"/>
                  <a:pt x="100" y="122"/>
                  <a:pt x="95" y="122"/>
                </a:cubicBezTo>
                <a:cubicBezTo>
                  <a:pt x="80" y="122"/>
                  <a:pt x="68" y="110"/>
                  <a:pt x="68" y="95"/>
                </a:cubicBezTo>
                <a:cubicBezTo>
                  <a:pt x="68" y="81"/>
                  <a:pt x="80" y="69"/>
                  <a:pt x="95" y="69"/>
                </a:cubicBezTo>
                <a:close/>
                <a:moveTo>
                  <a:pt x="90" y="193"/>
                </a:moveTo>
                <a:cubicBezTo>
                  <a:pt x="79" y="192"/>
                  <a:pt x="66" y="190"/>
                  <a:pt x="52" y="186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0" y="139"/>
                  <a:pt x="65" y="124"/>
                  <a:pt x="84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07" y="124"/>
                  <a:pt x="108" y="124"/>
                  <a:pt x="108" y="124"/>
                </a:cubicBezTo>
                <a:cubicBezTo>
                  <a:pt x="109" y="132"/>
                  <a:pt x="113" y="140"/>
                  <a:pt x="118" y="146"/>
                </a:cubicBezTo>
                <a:cubicBezTo>
                  <a:pt x="102" y="151"/>
                  <a:pt x="90" y="166"/>
                  <a:pt x="90" y="185"/>
                </a:cubicBezTo>
                <a:lnTo>
                  <a:pt x="90" y="193"/>
                </a:lnTo>
                <a:close/>
                <a:moveTo>
                  <a:pt x="186" y="212"/>
                </a:moveTo>
                <a:cubicBezTo>
                  <a:pt x="186" y="212"/>
                  <a:pt x="186" y="212"/>
                  <a:pt x="186" y="212"/>
                </a:cubicBezTo>
                <a:cubicBezTo>
                  <a:pt x="184" y="213"/>
                  <a:pt x="184" y="213"/>
                  <a:pt x="184" y="213"/>
                </a:cubicBezTo>
                <a:cubicBezTo>
                  <a:pt x="183" y="213"/>
                  <a:pt x="169" y="220"/>
                  <a:pt x="144" y="220"/>
                </a:cubicBezTo>
                <a:cubicBezTo>
                  <a:pt x="131" y="220"/>
                  <a:pt x="116" y="218"/>
                  <a:pt x="98" y="213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66"/>
                  <a:pt x="111" y="151"/>
                  <a:pt x="130" y="151"/>
                </a:cubicBezTo>
                <a:cubicBezTo>
                  <a:pt x="152" y="151"/>
                  <a:pt x="152" y="151"/>
                  <a:pt x="152" y="151"/>
                </a:cubicBezTo>
                <a:cubicBezTo>
                  <a:pt x="171" y="151"/>
                  <a:pt x="186" y="166"/>
                  <a:pt x="186" y="185"/>
                </a:cubicBezTo>
                <a:lnTo>
                  <a:pt x="186" y="212"/>
                </a:lnTo>
                <a:close/>
                <a:moveTo>
                  <a:pt x="230" y="185"/>
                </a:moveTo>
                <a:cubicBezTo>
                  <a:pt x="230" y="185"/>
                  <a:pt x="230" y="185"/>
                  <a:pt x="230" y="185"/>
                </a:cubicBezTo>
                <a:cubicBezTo>
                  <a:pt x="228" y="186"/>
                  <a:pt x="228" y="186"/>
                  <a:pt x="228" y="186"/>
                </a:cubicBezTo>
                <a:cubicBezTo>
                  <a:pt x="227" y="186"/>
                  <a:pt x="214" y="192"/>
                  <a:pt x="192" y="193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2" y="166"/>
                  <a:pt x="180" y="151"/>
                  <a:pt x="164" y="146"/>
                </a:cubicBezTo>
                <a:cubicBezTo>
                  <a:pt x="170" y="140"/>
                  <a:pt x="173" y="132"/>
                  <a:pt x="174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215" y="124"/>
                  <a:pt x="230" y="139"/>
                  <a:pt x="230" y="157"/>
                </a:cubicBezTo>
                <a:lnTo>
                  <a:pt x="230" y="185"/>
                </a:lnTo>
                <a:close/>
              </a:path>
            </a:pathLst>
          </a:custGeom>
          <a:solidFill>
            <a:srgbClr val="92AF27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F50A82-4B32-45A0-B7D5-E496D0FDCF94}"/>
              </a:ext>
            </a:extLst>
          </p:cNvPr>
          <p:cNvGrpSpPr/>
          <p:nvPr/>
        </p:nvGrpSpPr>
        <p:grpSpPr>
          <a:xfrm>
            <a:off x="9336532" y="1153546"/>
            <a:ext cx="718692" cy="718879"/>
            <a:chOff x="6546851" y="622300"/>
            <a:chExt cx="998538" cy="998538"/>
          </a:xfrm>
          <a:solidFill>
            <a:srgbClr val="38B28A"/>
          </a:solidFill>
        </p:grpSpPr>
        <p:sp>
          <p:nvSpPr>
            <p:cNvPr id="18" name="Freeform 32">
              <a:extLst>
                <a:ext uri="{FF2B5EF4-FFF2-40B4-BE49-F238E27FC236}">
                  <a16:creationId xmlns:a16="http://schemas.microsoft.com/office/drawing/2014/main" id="{C8538309-A442-4E76-B576-2C75D74647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3863" y="849313"/>
              <a:ext cx="541338" cy="541338"/>
            </a:xfrm>
            <a:custGeom>
              <a:avLst/>
              <a:gdLst>
                <a:gd name="T0" fmla="*/ 94 w 188"/>
                <a:gd name="T1" fmla="*/ 0 h 188"/>
                <a:gd name="T2" fmla="*/ 0 w 188"/>
                <a:gd name="T3" fmla="*/ 94 h 188"/>
                <a:gd name="T4" fmla="*/ 94 w 188"/>
                <a:gd name="T5" fmla="*/ 188 h 188"/>
                <a:gd name="T6" fmla="*/ 188 w 188"/>
                <a:gd name="T7" fmla="*/ 94 h 188"/>
                <a:gd name="T8" fmla="*/ 94 w 188"/>
                <a:gd name="T9" fmla="*/ 0 h 188"/>
                <a:gd name="T10" fmla="*/ 138 w 188"/>
                <a:gd name="T11" fmla="*/ 36 h 188"/>
                <a:gd name="T12" fmla="*/ 152 w 188"/>
                <a:gd name="T13" fmla="*/ 58 h 188"/>
                <a:gd name="T14" fmla="*/ 138 w 188"/>
                <a:gd name="T15" fmla="*/ 80 h 188"/>
                <a:gd name="T16" fmla="*/ 123 w 188"/>
                <a:gd name="T17" fmla="*/ 58 h 188"/>
                <a:gd name="T18" fmla="*/ 138 w 188"/>
                <a:gd name="T19" fmla="*/ 36 h 188"/>
                <a:gd name="T20" fmla="*/ 51 w 188"/>
                <a:gd name="T21" fmla="*/ 36 h 188"/>
                <a:gd name="T22" fmla="*/ 65 w 188"/>
                <a:gd name="T23" fmla="*/ 58 h 188"/>
                <a:gd name="T24" fmla="*/ 51 w 188"/>
                <a:gd name="T25" fmla="*/ 80 h 188"/>
                <a:gd name="T26" fmla="*/ 36 w 188"/>
                <a:gd name="T27" fmla="*/ 58 h 188"/>
                <a:gd name="T28" fmla="*/ 51 w 188"/>
                <a:gd name="T29" fmla="*/ 36 h 188"/>
                <a:gd name="T30" fmla="*/ 94 w 188"/>
                <a:gd name="T31" fmla="*/ 167 h 188"/>
                <a:gd name="T32" fmla="*/ 22 w 188"/>
                <a:gd name="T33" fmla="*/ 95 h 188"/>
                <a:gd name="T34" fmla="*/ 94 w 188"/>
                <a:gd name="T35" fmla="*/ 114 h 188"/>
                <a:gd name="T36" fmla="*/ 167 w 188"/>
                <a:gd name="T37" fmla="*/ 95 h 188"/>
                <a:gd name="T38" fmla="*/ 94 w 188"/>
                <a:gd name="T39" fmla="*/ 16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8" h="188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46" y="188"/>
                    <a:pt x="188" y="146"/>
                    <a:pt x="188" y="94"/>
                  </a:cubicBezTo>
                  <a:cubicBezTo>
                    <a:pt x="188" y="42"/>
                    <a:pt x="146" y="0"/>
                    <a:pt x="94" y="0"/>
                  </a:cubicBezTo>
                  <a:close/>
                  <a:moveTo>
                    <a:pt x="138" y="36"/>
                  </a:moveTo>
                  <a:cubicBezTo>
                    <a:pt x="146" y="36"/>
                    <a:pt x="152" y="46"/>
                    <a:pt x="152" y="58"/>
                  </a:cubicBezTo>
                  <a:cubicBezTo>
                    <a:pt x="152" y="70"/>
                    <a:pt x="146" y="80"/>
                    <a:pt x="138" y="80"/>
                  </a:cubicBezTo>
                  <a:cubicBezTo>
                    <a:pt x="130" y="80"/>
                    <a:pt x="123" y="70"/>
                    <a:pt x="123" y="58"/>
                  </a:cubicBezTo>
                  <a:cubicBezTo>
                    <a:pt x="123" y="46"/>
                    <a:pt x="130" y="36"/>
                    <a:pt x="138" y="36"/>
                  </a:cubicBezTo>
                  <a:close/>
                  <a:moveTo>
                    <a:pt x="51" y="36"/>
                  </a:moveTo>
                  <a:cubicBezTo>
                    <a:pt x="59" y="36"/>
                    <a:pt x="65" y="46"/>
                    <a:pt x="65" y="58"/>
                  </a:cubicBezTo>
                  <a:cubicBezTo>
                    <a:pt x="65" y="70"/>
                    <a:pt x="59" y="80"/>
                    <a:pt x="51" y="80"/>
                  </a:cubicBezTo>
                  <a:cubicBezTo>
                    <a:pt x="43" y="80"/>
                    <a:pt x="36" y="70"/>
                    <a:pt x="36" y="58"/>
                  </a:cubicBezTo>
                  <a:cubicBezTo>
                    <a:pt x="36" y="46"/>
                    <a:pt x="43" y="36"/>
                    <a:pt x="51" y="36"/>
                  </a:cubicBezTo>
                  <a:close/>
                  <a:moveTo>
                    <a:pt x="94" y="167"/>
                  </a:moveTo>
                  <a:cubicBezTo>
                    <a:pt x="56" y="167"/>
                    <a:pt x="25" y="135"/>
                    <a:pt x="22" y="95"/>
                  </a:cubicBezTo>
                  <a:cubicBezTo>
                    <a:pt x="43" y="107"/>
                    <a:pt x="68" y="114"/>
                    <a:pt x="94" y="114"/>
                  </a:cubicBezTo>
                  <a:cubicBezTo>
                    <a:pt x="120" y="114"/>
                    <a:pt x="145" y="107"/>
                    <a:pt x="167" y="95"/>
                  </a:cubicBezTo>
                  <a:cubicBezTo>
                    <a:pt x="163" y="135"/>
                    <a:pt x="132" y="167"/>
                    <a:pt x="94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id="{149936E7-AFF4-43FF-AC75-5A0CB46DDF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6851" y="622300"/>
              <a:ext cx="998538" cy="998538"/>
            </a:xfrm>
            <a:custGeom>
              <a:avLst/>
              <a:gdLst>
                <a:gd name="T0" fmla="*/ 173 w 347"/>
                <a:gd name="T1" fmla="*/ 0 h 347"/>
                <a:gd name="T2" fmla="*/ 0 w 347"/>
                <a:gd name="T3" fmla="*/ 173 h 347"/>
                <a:gd name="T4" fmla="*/ 173 w 347"/>
                <a:gd name="T5" fmla="*/ 347 h 347"/>
                <a:gd name="T6" fmla="*/ 347 w 347"/>
                <a:gd name="T7" fmla="*/ 173 h 347"/>
                <a:gd name="T8" fmla="*/ 173 w 347"/>
                <a:gd name="T9" fmla="*/ 0 h 347"/>
                <a:gd name="T10" fmla="*/ 173 w 347"/>
                <a:gd name="T11" fmla="*/ 289 h 347"/>
                <a:gd name="T12" fmla="*/ 57 w 347"/>
                <a:gd name="T13" fmla="*/ 173 h 347"/>
                <a:gd name="T14" fmla="*/ 173 w 347"/>
                <a:gd name="T15" fmla="*/ 57 h 347"/>
                <a:gd name="T16" fmla="*/ 289 w 347"/>
                <a:gd name="T17" fmla="*/ 173 h 347"/>
                <a:gd name="T18" fmla="*/ 173 w 347"/>
                <a:gd name="T19" fmla="*/ 289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7" h="347">
                  <a:moveTo>
                    <a:pt x="173" y="0"/>
                  </a:moveTo>
                  <a:cubicBezTo>
                    <a:pt x="77" y="0"/>
                    <a:pt x="0" y="77"/>
                    <a:pt x="0" y="173"/>
                  </a:cubicBezTo>
                  <a:cubicBezTo>
                    <a:pt x="0" y="269"/>
                    <a:pt x="77" y="347"/>
                    <a:pt x="173" y="347"/>
                  </a:cubicBezTo>
                  <a:cubicBezTo>
                    <a:pt x="269" y="347"/>
                    <a:pt x="347" y="269"/>
                    <a:pt x="347" y="173"/>
                  </a:cubicBezTo>
                  <a:cubicBezTo>
                    <a:pt x="347" y="77"/>
                    <a:pt x="269" y="0"/>
                    <a:pt x="173" y="0"/>
                  </a:cubicBezTo>
                  <a:close/>
                  <a:moveTo>
                    <a:pt x="173" y="289"/>
                  </a:moveTo>
                  <a:cubicBezTo>
                    <a:pt x="109" y="289"/>
                    <a:pt x="57" y="237"/>
                    <a:pt x="57" y="173"/>
                  </a:cubicBezTo>
                  <a:cubicBezTo>
                    <a:pt x="57" y="109"/>
                    <a:pt x="109" y="57"/>
                    <a:pt x="173" y="57"/>
                  </a:cubicBezTo>
                  <a:cubicBezTo>
                    <a:pt x="237" y="57"/>
                    <a:pt x="289" y="109"/>
                    <a:pt x="289" y="173"/>
                  </a:cubicBezTo>
                  <a:cubicBezTo>
                    <a:pt x="289" y="237"/>
                    <a:pt x="237" y="289"/>
                    <a:pt x="173" y="2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E2F082-1683-452A-B76A-2B3181521993}"/>
              </a:ext>
            </a:extLst>
          </p:cNvPr>
          <p:cNvGrpSpPr/>
          <p:nvPr/>
        </p:nvGrpSpPr>
        <p:grpSpPr>
          <a:xfrm>
            <a:off x="9966986" y="5190682"/>
            <a:ext cx="728974" cy="729163"/>
            <a:chOff x="7275513" y="5302250"/>
            <a:chExt cx="1012825" cy="1012825"/>
          </a:xfrm>
          <a:solidFill>
            <a:srgbClr val="C42A13"/>
          </a:solidFill>
        </p:grpSpPr>
        <p:sp>
          <p:nvSpPr>
            <p:cNvPr id="21" name="Freeform 34">
              <a:extLst>
                <a:ext uri="{FF2B5EF4-FFF2-40B4-BE49-F238E27FC236}">
                  <a16:creationId xmlns:a16="http://schemas.microsoft.com/office/drawing/2014/main" id="{EAB7319B-C95E-44B3-9BFC-2E070B850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601" y="5521325"/>
              <a:ext cx="608013" cy="606425"/>
            </a:xfrm>
            <a:custGeom>
              <a:avLst/>
              <a:gdLst>
                <a:gd name="T0" fmla="*/ 189 w 211"/>
                <a:gd name="T1" fmla="*/ 85 h 211"/>
                <a:gd name="T2" fmla="*/ 187 w 211"/>
                <a:gd name="T3" fmla="*/ 64 h 211"/>
                <a:gd name="T4" fmla="*/ 192 w 211"/>
                <a:gd name="T5" fmla="*/ 41 h 211"/>
                <a:gd name="T6" fmla="*/ 179 w 211"/>
                <a:gd name="T7" fmla="*/ 31 h 211"/>
                <a:gd name="T8" fmla="*/ 170 w 211"/>
                <a:gd name="T9" fmla="*/ 36 h 211"/>
                <a:gd name="T10" fmla="*/ 164 w 211"/>
                <a:gd name="T11" fmla="*/ 34 h 211"/>
                <a:gd name="T12" fmla="*/ 155 w 211"/>
                <a:gd name="T13" fmla="*/ 26 h 211"/>
                <a:gd name="T14" fmla="*/ 148 w 211"/>
                <a:gd name="T15" fmla="*/ 20 h 211"/>
                <a:gd name="T16" fmla="*/ 149 w 211"/>
                <a:gd name="T17" fmla="*/ 11 h 211"/>
                <a:gd name="T18" fmla="*/ 125 w 211"/>
                <a:gd name="T19" fmla="*/ 5 h 211"/>
                <a:gd name="T20" fmla="*/ 106 w 211"/>
                <a:gd name="T21" fmla="*/ 1 h 211"/>
                <a:gd name="T22" fmla="*/ 89 w 211"/>
                <a:gd name="T23" fmla="*/ 2 h 211"/>
                <a:gd name="T24" fmla="*/ 88 w 211"/>
                <a:gd name="T25" fmla="*/ 7 h 211"/>
                <a:gd name="T26" fmla="*/ 99 w 211"/>
                <a:gd name="T27" fmla="*/ 3 h 211"/>
                <a:gd name="T28" fmla="*/ 101 w 211"/>
                <a:gd name="T29" fmla="*/ 13 h 211"/>
                <a:gd name="T30" fmla="*/ 83 w 211"/>
                <a:gd name="T31" fmla="*/ 23 h 211"/>
                <a:gd name="T32" fmla="*/ 87 w 211"/>
                <a:gd name="T33" fmla="*/ 31 h 211"/>
                <a:gd name="T34" fmla="*/ 96 w 211"/>
                <a:gd name="T35" fmla="*/ 25 h 211"/>
                <a:gd name="T36" fmla="*/ 108 w 211"/>
                <a:gd name="T37" fmla="*/ 30 h 211"/>
                <a:gd name="T38" fmla="*/ 118 w 211"/>
                <a:gd name="T39" fmla="*/ 29 h 211"/>
                <a:gd name="T40" fmla="*/ 130 w 211"/>
                <a:gd name="T41" fmla="*/ 32 h 211"/>
                <a:gd name="T42" fmla="*/ 128 w 211"/>
                <a:gd name="T43" fmla="*/ 37 h 211"/>
                <a:gd name="T44" fmla="*/ 116 w 211"/>
                <a:gd name="T45" fmla="*/ 43 h 211"/>
                <a:gd name="T46" fmla="*/ 117 w 211"/>
                <a:gd name="T47" fmla="*/ 50 h 211"/>
                <a:gd name="T48" fmla="*/ 113 w 211"/>
                <a:gd name="T49" fmla="*/ 58 h 211"/>
                <a:gd name="T50" fmla="*/ 110 w 211"/>
                <a:gd name="T51" fmla="*/ 91 h 211"/>
                <a:gd name="T52" fmla="*/ 104 w 211"/>
                <a:gd name="T53" fmla="*/ 97 h 211"/>
                <a:gd name="T54" fmla="*/ 88 w 211"/>
                <a:gd name="T55" fmla="*/ 77 h 211"/>
                <a:gd name="T56" fmla="*/ 57 w 211"/>
                <a:gd name="T57" fmla="*/ 83 h 211"/>
                <a:gd name="T58" fmla="*/ 73 w 211"/>
                <a:gd name="T59" fmla="*/ 89 h 211"/>
                <a:gd name="T60" fmla="*/ 75 w 211"/>
                <a:gd name="T61" fmla="*/ 94 h 211"/>
                <a:gd name="T62" fmla="*/ 63 w 211"/>
                <a:gd name="T63" fmla="*/ 97 h 211"/>
                <a:gd name="T64" fmla="*/ 62 w 211"/>
                <a:gd name="T65" fmla="*/ 105 h 211"/>
                <a:gd name="T66" fmla="*/ 70 w 211"/>
                <a:gd name="T67" fmla="*/ 110 h 211"/>
                <a:gd name="T68" fmla="*/ 84 w 211"/>
                <a:gd name="T69" fmla="*/ 107 h 211"/>
                <a:gd name="T70" fmla="*/ 99 w 211"/>
                <a:gd name="T71" fmla="*/ 114 h 211"/>
                <a:gd name="T72" fmla="*/ 116 w 211"/>
                <a:gd name="T73" fmla="*/ 109 h 211"/>
                <a:gd name="T74" fmla="*/ 118 w 211"/>
                <a:gd name="T75" fmla="*/ 131 h 211"/>
                <a:gd name="T76" fmla="*/ 109 w 211"/>
                <a:gd name="T77" fmla="*/ 159 h 211"/>
                <a:gd name="T78" fmla="*/ 90 w 211"/>
                <a:gd name="T79" fmla="*/ 189 h 211"/>
                <a:gd name="T80" fmla="*/ 82 w 211"/>
                <a:gd name="T81" fmla="*/ 197 h 211"/>
                <a:gd name="T82" fmla="*/ 79 w 211"/>
                <a:gd name="T83" fmla="*/ 181 h 211"/>
                <a:gd name="T84" fmla="*/ 78 w 211"/>
                <a:gd name="T85" fmla="*/ 159 h 211"/>
                <a:gd name="T86" fmla="*/ 63 w 211"/>
                <a:gd name="T87" fmla="*/ 132 h 211"/>
                <a:gd name="T88" fmla="*/ 72 w 211"/>
                <a:gd name="T89" fmla="*/ 125 h 211"/>
                <a:gd name="T90" fmla="*/ 60 w 211"/>
                <a:gd name="T91" fmla="*/ 115 h 211"/>
                <a:gd name="T92" fmla="*/ 55 w 211"/>
                <a:gd name="T93" fmla="*/ 102 h 211"/>
                <a:gd name="T94" fmla="*/ 50 w 211"/>
                <a:gd name="T95" fmla="*/ 89 h 211"/>
                <a:gd name="T96" fmla="*/ 38 w 211"/>
                <a:gd name="T97" fmla="*/ 78 h 211"/>
                <a:gd name="T98" fmla="*/ 37 w 211"/>
                <a:gd name="T99" fmla="*/ 91 h 211"/>
                <a:gd name="T100" fmla="*/ 30 w 211"/>
                <a:gd name="T101" fmla="*/ 91 h 211"/>
                <a:gd name="T102" fmla="*/ 32 w 211"/>
                <a:gd name="T103" fmla="*/ 52 h 211"/>
                <a:gd name="T104" fmla="*/ 20 w 211"/>
                <a:gd name="T105" fmla="*/ 148 h 211"/>
                <a:gd name="T106" fmla="*/ 167 w 211"/>
                <a:gd name="T107" fmla="*/ 185 h 211"/>
                <a:gd name="T108" fmla="*/ 160 w 211"/>
                <a:gd name="T109" fmla="*/ 127 h 211"/>
                <a:gd name="T110" fmla="*/ 184 w 211"/>
                <a:gd name="T111" fmla="*/ 133 h 211"/>
                <a:gd name="T112" fmla="*/ 201 w 211"/>
                <a:gd name="T113" fmla="*/ 146 h 211"/>
                <a:gd name="T114" fmla="*/ 206 w 211"/>
                <a:gd name="T115" fmla="*/ 10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211">
                  <a:moveTo>
                    <a:pt x="196" y="93"/>
                  </a:moveTo>
                  <a:cubicBezTo>
                    <a:pt x="195" y="88"/>
                    <a:pt x="194" y="87"/>
                    <a:pt x="189" y="85"/>
                  </a:cubicBezTo>
                  <a:cubicBezTo>
                    <a:pt x="183" y="84"/>
                    <a:pt x="181" y="81"/>
                    <a:pt x="183" y="76"/>
                  </a:cubicBezTo>
                  <a:cubicBezTo>
                    <a:pt x="184" y="72"/>
                    <a:pt x="186" y="68"/>
                    <a:pt x="187" y="64"/>
                  </a:cubicBezTo>
                  <a:cubicBezTo>
                    <a:pt x="189" y="61"/>
                    <a:pt x="190" y="57"/>
                    <a:pt x="189" y="52"/>
                  </a:cubicBezTo>
                  <a:cubicBezTo>
                    <a:pt x="188" y="48"/>
                    <a:pt x="189" y="44"/>
                    <a:pt x="192" y="41"/>
                  </a:cubicBezTo>
                  <a:cubicBezTo>
                    <a:pt x="189" y="37"/>
                    <a:pt x="186" y="34"/>
                    <a:pt x="182" y="30"/>
                  </a:cubicBezTo>
                  <a:cubicBezTo>
                    <a:pt x="181" y="28"/>
                    <a:pt x="180" y="29"/>
                    <a:pt x="179" y="31"/>
                  </a:cubicBezTo>
                  <a:cubicBezTo>
                    <a:pt x="179" y="32"/>
                    <a:pt x="179" y="33"/>
                    <a:pt x="179" y="33"/>
                  </a:cubicBezTo>
                  <a:cubicBezTo>
                    <a:pt x="178" y="38"/>
                    <a:pt x="174" y="39"/>
                    <a:pt x="170" y="36"/>
                  </a:cubicBezTo>
                  <a:cubicBezTo>
                    <a:pt x="170" y="36"/>
                    <a:pt x="169" y="35"/>
                    <a:pt x="168" y="35"/>
                  </a:cubicBezTo>
                  <a:cubicBezTo>
                    <a:pt x="167" y="34"/>
                    <a:pt x="165" y="34"/>
                    <a:pt x="164" y="34"/>
                  </a:cubicBezTo>
                  <a:cubicBezTo>
                    <a:pt x="160" y="35"/>
                    <a:pt x="159" y="34"/>
                    <a:pt x="159" y="30"/>
                  </a:cubicBezTo>
                  <a:cubicBezTo>
                    <a:pt x="160" y="27"/>
                    <a:pt x="159" y="25"/>
                    <a:pt x="155" y="26"/>
                  </a:cubicBezTo>
                  <a:cubicBezTo>
                    <a:pt x="154" y="26"/>
                    <a:pt x="153" y="26"/>
                    <a:pt x="152" y="26"/>
                  </a:cubicBezTo>
                  <a:cubicBezTo>
                    <a:pt x="149" y="26"/>
                    <a:pt x="147" y="23"/>
                    <a:pt x="148" y="20"/>
                  </a:cubicBezTo>
                  <a:cubicBezTo>
                    <a:pt x="148" y="18"/>
                    <a:pt x="149" y="17"/>
                    <a:pt x="149" y="15"/>
                  </a:cubicBezTo>
                  <a:cubicBezTo>
                    <a:pt x="150" y="14"/>
                    <a:pt x="150" y="12"/>
                    <a:pt x="149" y="11"/>
                  </a:cubicBezTo>
                  <a:cubicBezTo>
                    <a:pt x="147" y="9"/>
                    <a:pt x="144" y="7"/>
                    <a:pt x="141" y="5"/>
                  </a:cubicBezTo>
                  <a:cubicBezTo>
                    <a:pt x="136" y="1"/>
                    <a:pt x="130" y="4"/>
                    <a:pt x="125" y="5"/>
                  </a:cubicBezTo>
                  <a:cubicBezTo>
                    <a:pt x="124" y="9"/>
                    <a:pt x="124" y="10"/>
                    <a:pt x="119" y="9"/>
                  </a:cubicBezTo>
                  <a:cubicBezTo>
                    <a:pt x="114" y="7"/>
                    <a:pt x="110" y="5"/>
                    <a:pt x="106" y="1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99" y="1"/>
                    <a:pt x="94" y="1"/>
                    <a:pt x="89" y="2"/>
                  </a:cubicBezTo>
                  <a:cubicBezTo>
                    <a:pt x="88" y="2"/>
                    <a:pt x="87" y="3"/>
                    <a:pt x="87" y="4"/>
                  </a:cubicBezTo>
                  <a:cubicBezTo>
                    <a:pt x="87" y="5"/>
                    <a:pt x="87" y="6"/>
                    <a:pt x="88" y="7"/>
                  </a:cubicBezTo>
                  <a:cubicBezTo>
                    <a:pt x="90" y="7"/>
                    <a:pt x="92" y="7"/>
                    <a:pt x="93" y="6"/>
                  </a:cubicBezTo>
                  <a:cubicBezTo>
                    <a:pt x="95" y="5"/>
                    <a:pt x="97" y="4"/>
                    <a:pt x="99" y="3"/>
                  </a:cubicBezTo>
                  <a:cubicBezTo>
                    <a:pt x="102" y="2"/>
                    <a:pt x="103" y="2"/>
                    <a:pt x="104" y="5"/>
                  </a:cubicBezTo>
                  <a:cubicBezTo>
                    <a:pt x="105" y="8"/>
                    <a:pt x="104" y="11"/>
                    <a:pt x="101" y="13"/>
                  </a:cubicBezTo>
                  <a:cubicBezTo>
                    <a:pt x="98" y="15"/>
                    <a:pt x="94" y="17"/>
                    <a:pt x="90" y="19"/>
                  </a:cubicBezTo>
                  <a:cubicBezTo>
                    <a:pt x="88" y="20"/>
                    <a:pt x="85" y="22"/>
                    <a:pt x="83" y="23"/>
                  </a:cubicBezTo>
                  <a:cubicBezTo>
                    <a:pt x="81" y="25"/>
                    <a:pt x="79" y="27"/>
                    <a:pt x="81" y="30"/>
                  </a:cubicBezTo>
                  <a:cubicBezTo>
                    <a:pt x="82" y="32"/>
                    <a:pt x="85" y="31"/>
                    <a:pt x="87" y="31"/>
                  </a:cubicBezTo>
                  <a:cubicBezTo>
                    <a:pt x="89" y="30"/>
                    <a:pt x="91" y="29"/>
                    <a:pt x="93" y="28"/>
                  </a:cubicBezTo>
                  <a:cubicBezTo>
                    <a:pt x="94" y="27"/>
                    <a:pt x="95" y="26"/>
                    <a:pt x="96" y="25"/>
                  </a:cubicBezTo>
                  <a:cubicBezTo>
                    <a:pt x="98" y="24"/>
                    <a:pt x="99" y="24"/>
                    <a:pt x="100" y="27"/>
                  </a:cubicBezTo>
                  <a:cubicBezTo>
                    <a:pt x="102" y="31"/>
                    <a:pt x="105" y="32"/>
                    <a:pt x="108" y="30"/>
                  </a:cubicBezTo>
                  <a:cubicBezTo>
                    <a:pt x="110" y="29"/>
                    <a:pt x="111" y="27"/>
                    <a:pt x="113" y="26"/>
                  </a:cubicBezTo>
                  <a:cubicBezTo>
                    <a:pt x="116" y="25"/>
                    <a:pt x="118" y="26"/>
                    <a:pt x="118" y="29"/>
                  </a:cubicBezTo>
                  <a:cubicBezTo>
                    <a:pt x="119" y="33"/>
                    <a:pt x="120" y="34"/>
                    <a:pt x="124" y="33"/>
                  </a:cubicBezTo>
                  <a:cubicBezTo>
                    <a:pt x="126" y="33"/>
                    <a:pt x="128" y="33"/>
                    <a:pt x="130" y="32"/>
                  </a:cubicBezTo>
                  <a:cubicBezTo>
                    <a:pt x="130" y="33"/>
                    <a:pt x="131" y="33"/>
                    <a:pt x="131" y="33"/>
                  </a:cubicBezTo>
                  <a:cubicBezTo>
                    <a:pt x="130" y="34"/>
                    <a:pt x="130" y="36"/>
                    <a:pt x="128" y="37"/>
                  </a:cubicBezTo>
                  <a:cubicBezTo>
                    <a:pt x="127" y="39"/>
                    <a:pt x="124" y="40"/>
                    <a:pt x="122" y="41"/>
                  </a:cubicBezTo>
                  <a:cubicBezTo>
                    <a:pt x="119" y="42"/>
                    <a:pt x="116" y="43"/>
                    <a:pt x="116" y="43"/>
                  </a:cubicBezTo>
                  <a:cubicBezTo>
                    <a:pt x="116" y="43"/>
                    <a:pt x="120" y="45"/>
                    <a:pt x="118" y="46"/>
                  </a:cubicBezTo>
                  <a:cubicBezTo>
                    <a:pt x="114" y="47"/>
                    <a:pt x="108" y="53"/>
                    <a:pt x="117" y="50"/>
                  </a:cubicBezTo>
                  <a:cubicBezTo>
                    <a:pt x="118" y="50"/>
                    <a:pt x="120" y="50"/>
                    <a:pt x="122" y="49"/>
                  </a:cubicBezTo>
                  <a:cubicBezTo>
                    <a:pt x="120" y="54"/>
                    <a:pt x="116" y="56"/>
                    <a:pt x="113" y="58"/>
                  </a:cubicBezTo>
                  <a:cubicBezTo>
                    <a:pt x="102" y="64"/>
                    <a:pt x="101" y="79"/>
                    <a:pt x="107" y="86"/>
                  </a:cubicBezTo>
                  <a:cubicBezTo>
                    <a:pt x="108" y="88"/>
                    <a:pt x="109" y="89"/>
                    <a:pt x="110" y="91"/>
                  </a:cubicBezTo>
                  <a:cubicBezTo>
                    <a:pt x="111" y="93"/>
                    <a:pt x="111" y="96"/>
                    <a:pt x="109" y="97"/>
                  </a:cubicBezTo>
                  <a:cubicBezTo>
                    <a:pt x="108" y="98"/>
                    <a:pt x="105" y="97"/>
                    <a:pt x="104" y="97"/>
                  </a:cubicBezTo>
                  <a:cubicBezTo>
                    <a:pt x="101" y="94"/>
                    <a:pt x="98" y="92"/>
                    <a:pt x="96" y="89"/>
                  </a:cubicBezTo>
                  <a:cubicBezTo>
                    <a:pt x="93" y="85"/>
                    <a:pt x="91" y="81"/>
                    <a:pt x="88" y="77"/>
                  </a:cubicBezTo>
                  <a:cubicBezTo>
                    <a:pt x="78" y="66"/>
                    <a:pt x="66" y="68"/>
                    <a:pt x="57" y="77"/>
                  </a:cubicBezTo>
                  <a:cubicBezTo>
                    <a:pt x="54" y="79"/>
                    <a:pt x="55" y="81"/>
                    <a:pt x="57" y="83"/>
                  </a:cubicBezTo>
                  <a:cubicBezTo>
                    <a:pt x="58" y="83"/>
                    <a:pt x="59" y="84"/>
                    <a:pt x="60" y="84"/>
                  </a:cubicBezTo>
                  <a:cubicBezTo>
                    <a:pt x="65" y="86"/>
                    <a:pt x="69" y="88"/>
                    <a:pt x="73" y="89"/>
                  </a:cubicBezTo>
                  <a:cubicBezTo>
                    <a:pt x="74" y="90"/>
                    <a:pt x="75" y="90"/>
                    <a:pt x="76" y="91"/>
                  </a:cubicBezTo>
                  <a:cubicBezTo>
                    <a:pt x="77" y="92"/>
                    <a:pt x="77" y="93"/>
                    <a:pt x="75" y="94"/>
                  </a:cubicBezTo>
                  <a:cubicBezTo>
                    <a:pt x="74" y="95"/>
                    <a:pt x="72" y="95"/>
                    <a:pt x="71" y="95"/>
                  </a:cubicBezTo>
                  <a:cubicBezTo>
                    <a:pt x="68" y="96"/>
                    <a:pt x="65" y="96"/>
                    <a:pt x="63" y="97"/>
                  </a:cubicBezTo>
                  <a:cubicBezTo>
                    <a:pt x="61" y="98"/>
                    <a:pt x="59" y="100"/>
                    <a:pt x="59" y="101"/>
                  </a:cubicBezTo>
                  <a:cubicBezTo>
                    <a:pt x="59" y="102"/>
                    <a:pt x="61" y="104"/>
                    <a:pt x="62" y="105"/>
                  </a:cubicBezTo>
                  <a:cubicBezTo>
                    <a:pt x="63" y="106"/>
                    <a:pt x="64" y="106"/>
                    <a:pt x="65" y="107"/>
                  </a:cubicBezTo>
                  <a:cubicBezTo>
                    <a:pt x="67" y="108"/>
                    <a:pt x="69" y="109"/>
                    <a:pt x="70" y="110"/>
                  </a:cubicBezTo>
                  <a:cubicBezTo>
                    <a:pt x="72" y="113"/>
                    <a:pt x="74" y="113"/>
                    <a:pt x="76" y="112"/>
                  </a:cubicBezTo>
                  <a:cubicBezTo>
                    <a:pt x="79" y="110"/>
                    <a:pt x="81" y="109"/>
                    <a:pt x="84" y="107"/>
                  </a:cubicBezTo>
                  <a:cubicBezTo>
                    <a:pt x="87" y="105"/>
                    <a:pt x="87" y="105"/>
                    <a:pt x="89" y="108"/>
                  </a:cubicBezTo>
                  <a:cubicBezTo>
                    <a:pt x="91" y="112"/>
                    <a:pt x="94" y="115"/>
                    <a:pt x="99" y="114"/>
                  </a:cubicBezTo>
                  <a:cubicBezTo>
                    <a:pt x="102" y="114"/>
                    <a:pt x="106" y="112"/>
                    <a:pt x="109" y="111"/>
                  </a:cubicBezTo>
                  <a:cubicBezTo>
                    <a:pt x="111" y="110"/>
                    <a:pt x="113" y="109"/>
                    <a:pt x="116" y="109"/>
                  </a:cubicBezTo>
                  <a:cubicBezTo>
                    <a:pt x="121" y="108"/>
                    <a:pt x="124" y="112"/>
                    <a:pt x="124" y="118"/>
                  </a:cubicBezTo>
                  <a:cubicBezTo>
                    <a:pt x="125" y="124"/>
                    <a:pt x="122" y="128"/>
                    <a:pt x="118" y="131"/>
                  </a:cubicBezTo>
                  <a:cubicBezTo>
                    <a:pt x="114" y="135"/>
                    <a:pt x="112" y="139"/>
                    <a:pt x="114" y="145"/>
                  </a:cubicBezTo>
                  <a:cubicBezTo>
                    <a:pt x="116" y="150"/>
                    <a:pt x="114" y="155"/>
                    <a:pt x="109" y="159"/>
                  </a:cubicBezTo>
                  <a:cubicBezTo>
                    <a:pt x="106" y="162"/>
                    <a:pt x="103" y="164"/>
                    <a:pt x="99" y="167"/>
                  </a:cubicBezTo>
                  <a:cubicBezTo>
                    <a:pt x="95" y="169"/>
                    <a:pt x="89" y="184"/>
                    <a:pt x="90" y="189"/>
                  </a:cubicBezTo>
                  <a:cubicBezTo>
                    <a:pt x="90" y="190"/>
                    <a:pt x="91" y="191"/>
                    <a:pt x="90" y="192"/>
                  </a:cubicBezTo>
                  <a:cubicBezTo>
                    <a:pt x="90" y="197"/>
                    <a:pt x="87" y="196"/>
                    <a:pt x="82" y="197"/>
                  </a:cubicBezTo>
                  <a:cubicBezTo>
                    <a:pt x="79" y="198"/>
                    <a:pt x="80" y="192"/>
                    <a:pt x="79" y="189"/>
                  </a:cubicBezTo>
                  <a:cubicBezTo>
                    <a:pt x="78" y="186"/>
                    <a:pt x="78" y="183"/>
                    <a:pt x="79" y="181"/>
                  </a:cubicBezTo>
                  <a:cubicBezTo>
                    <a:pt x="79" y="178"/>
                    <a:pt x="81" y="176"/>
                    <a:pt x="81" y="173"/>
                  </a:cubicBezTo>
                  <a:cubicBezTo>
                    <a:pt x="83" y="168"/>
                    <a:pt x="82" y="163"/>
                    <a:pt x="78" y="159"/>
                  </a:cubicBezTo>
                  <a:cubicBezTo>
                    <a:pt x="76" y="158"/>
                    <a:pt x="74" y="156"/>
                    <a:pt x="73" y="154"/>
                  </a:cubicBezTo>
                  <a:cubicBezTo>
                    <a:pt x="66" y="148"/>
                    <a:pt x="63" y="141"/>
                    <a:pt x="63" y="132"/>
                  </a:cubicBezTo>
                  <a:cubicBezTo>
                    <a:pt x="63" y="128"/>
                    <a:pt x="65" y="126"/>
                    <a:pt x="69" y="126"/>
                  </a:cubicBezTo>
                  <a:cubicBezTo>
                    <a:pt x="70" y="126"/>
                    <a:pt x="71" y="125"/>
                    <a:pt x="72" y="125"/>
                  </a:cubicBezTo>
                  <a:cubicBezTo>
                    <a:pt x="71" y="122"/>
                    <a:pt x="70" y="120"/>
                    <a:pt x="66" y="120"/>
                  </a:cubicBezTo>
                  <a:cubicBezTo>
                    <a:pt x="63" y="120"/>
                    <a:pt x="61" y="118"/>
                    <a:pt x="60" y="115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7" y="108"/>
                    <a:pt x="57" y="104"/>
                    <a:pt x="55" y="102"/>
                  </a:cubicBezTo>
                  <a:cubicBezTo>
                    <a:pt x="53" y="99"/>
                    <a:pt x="52" y="97"/>
                    <a:pt x="52" y="94"/>
                  </a:cubicBezTo>
                  <a:cubicBezTo>
                    <a:pt x="52" y="92"/>
                    <a:pt x="51" y="91"/>
                    <a:pt x="50" y="89"/>
                  </a:cubicBezTo>
                  <a:cubicBezTo>
                    <a:pt x="47" y="87"/>
                    <a:pt x="45" y="84"/>
                    <a:pt x="42" y="82"/>
                  </a:cubicBezTo>
                  <a:cubicBezTo>
                    <a:pt x="41" y="81"/>
                    <a:pt x="40" y="80"/>
                    <a:pt x="38" y="78"/>
                  </a:cubicBezTo>
                  <a:cubicBezTo>
                    <a:pt x="38" y="81"/>
                    <a:pt x="38" y="83"/>
                    <a:pt x="38" y="84"/>
                  </a:cubicBezTo>
                  <a:cubicBezTo>
                    <a:pt x="38" y="86"/>
                    <a:pt x="38" y="89"/>
                    <a:pt x="37" y="91"/>
                  </a:cubicBezTo>
                  <a:cubicBezTo>
                    <a:pt x="37" y="92"/>
                    <a:pt x="35" y="94"/>
                    <a:pt x="34" y="94"/>
                  </a:cubicBezTo>
                  <a:cubicBezTo>
                    <a:pt x="33" y="94"/>
                    <a:pt x="31" y="92"/>
                    <a:pt x="30" y="91"/>
                  </a:cubicBezTo>
                  <a:cubicBezTo>
                    <a:pt x="30" y="89"/>
                    <a:pt x="30" y="86"/>
                    <a:pt x="30" y="84"/>
                  </a:cubicBezTo>
                  <a:cubicBezTo>
                    <a:pt x="32" y="73"/>
                    <a:pt x="33" y="62"/>
                    <a:pt x="32" y="52"/>
                  </a:cubicBezTo>
                  <a:cubicBezTo>
                    <a:pt x="32" y="48"/>
                    <a:pt x="31" y="44"/>
                    <a:pt x="30" y="39"/>
                  </a:cubicBezTo>
                  <a:cubicBezTo>
                    <a:pt x="10" y="64"/>
                    <a:pt x="0" y="108"/>
                    <a:pt x="20" y="148"/>
                  </a:cubicBezTo>
                  <a:cubicBezTo>
                    <a:pt x="42" y="190"/>
                    <a:pt x="89" y="211"/>
                    <a:pt x="135" y="199"/>
                  </a:cubicBezTo>
                  <a:cubicBezTo>
                    <a:pt x="147" y="196"/>
                    <a:pt x="158" y="191"/>
                    <a:pt x="167" y="185"/>
                  </a:cubicBezTo>
                  <a:cubicBezTo>
                    <a:pt x="162" y="183"/>
                    <a:pt x="155" y="180"/>
                    <a:pt x="154" y="161"/>
                  </a:cubicBezTo>
                  <a:cubicBezTo>
                    <a:pt x="153" y="133"/>
                    <a:pt x="157" y="127"/>
                    <a:pt x="160" y="127"/>
                  </a:cubicBezTo>
                  <a:cubicBezTo>
                    <a:pt x="162" y="127"/>
                    <a:pt x="164" y="126"/>
                    <a:pt x="172" y="134"/>
                  </a:cubicBezTo>
                  <a:cubicBezTo>
                    <a:pt x="179" y="143"/>
                    <a:pt x="183" y="139"/>
                    <a:pt x="184" y="133"/>
                  </a:cubicBezTo>
                  <a:cubicBezTo>
                    <a:pt x="184" y="127"/>
                    <a:pt x="190" y="118"/>
                    <a:pt x="193" y="127"/>
                  </a:cubicBezTo>
                  <a:cubicBezTo>
                    <a:pt x="194" y="133"/>
                    <a:pt x="198" y="141"/>
                    <a:pt x="201" y="146"/>
                  </a:cubicBezTo>
                  <a:cubicBezTo>
                    <a:pt x="207" y="135"/>
                    <a:pt x="210" y="123"/>
                    <a:pt x="211" y="111"/>
                  </a:cubicBezTo>
                  <a:cubicBezTo>
                    <a:pt x="209" y="110"/>
                    <a:pt x="208" y="110"/>
                    <a:pt x="206" y="109"/>
                  </a:cubicBezTo>
                  <a:cubicBezTo>
                    <a:pt x="200" y="106"/>
                    <a:pt x="196" y="101"/>
                    <a:pt x="196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22" name="Freeform 35">
              <a:extLst>
                <a:ext uri="{FF2B5EF4-FFF2-40B4-BE49-F238E27FC236}">
                  <a16:creationId xmlns:a16="http://schemas.microsoft.com/office/drawing/2014/main" id="{52AB8A78-C576-4917-B53B-113350F9B5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5513" y="5302250"/>
              <a:ext cx="1012825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58 w 352"/>
                <a:gd name="T11" fmla="*/ 261 h 352"/>
                <a:gd name="T12" fmla="*/ 188 w 352"/>
                <a:gd name="T13" fmla="*/ 294 h 352"/>
                <a:gd name="T14" fmla="*/ 96 w 352"/>
                <a:gd name="T15" fmla="*/ 263 h 352"/>
                <a:gd name="T16" fmla="*/ 59 w 352"/>
                <a:gd name="T17" fmla="*/ 189 h 352"/>
                <a:gd name="T18" fmla="*/ 157 w 352"/>
                <a:gd name="T19" fmla="*/ 60 h 352"/>
                <a:gd name="T20" fmla="*/ 175 w 352"/>
                <a:gd name="T21" fmla="*/ 58 h 352"/>
                <a:gd name="T22" fmla="*/ 176 w 352"/>
                <a:gd name="T23" fmla="*/ 58 h 352"/>
                <a:gd name="T24" fmla="*/ 196 w 352"/>
                <a:gd name="T25" fmla="*/ 60 h 352"/>
                <a:gd name="T26" fmla="*/ 272 w 352"/>
                <a:gd name="T27" fmla="*/ 108 h 352"/>
                <a:gd name="T28" fmla="*/ 293 w 352"/>
                <a:gd name="T29" fmla="*/ 162 h 352"/>
                <a:gd name="T30" fmla="*/ 258 w 352"/>
                <a:gd name="T31" fmla="*/ 26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58" y="261"/>
                  </a:moveTo>
                  <a:cubicBezTo>
                    <a:pt x="238" y="280"/>
                    <a:pt x="215" y="291"/>
                    <a:pt x="188" y="294"/>
                  </a:cubicBezTo>
                  <a:cubicBezTo>
                    <a:pt x="153" y="297"/>
                    <a:pt x="122" y="287"/>
                    <a:pt x="96" y="263"/>
                  </a:cubicBezTo>
                  <a:cubicBezTo>
                    <a:pt x="75" y="243"/>
                    <a:pt x="62" y="218"/>
                    <a:pt x="59" y="189"/>
                  </a:cubicBezTo>
                  <a:cubicBezTo>
                    <a:pt x="52" y="127"/>
                    <a:pt x="96" y="69"/>
                    <a:pt x="157" y="60"/>
                  </a:cubicBezTo>
                  <a:cubicBezTo>
                    <a:pt x="163" y="59"/>
                    <a:pt x="169" y="59"/>
                    <a:pt x="175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83" y="59"/>
                    <a:pt x="189" y="59"/>
                    <a:pt x="196" y="60"/>
                  </a:cubicBezTo>
                  <a:cubicBezTo>
                    <a:pt x="227" y="66"/>
                    <a:pt x="253" y="82"/>
                    <a:pt x="272" y="108"/>
                  </a:cubicBezTo>
                  <a:cubicBezTo>
                    <a:pt x="283" y="124"/>
                    <a:pt x="291" y="142"/>
                    <a:pt x="293" y="162"/>
                  </a:cubicBezTo>
                  <a:cubicBezTo>
                    <a:pt x="297" y="200"/>
                    <a:pt x="286" y="234"/>
                    <a:pt x="258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23" name="Freeform 36">
            <a:extLst>
              <a:ext uri="{FF2B5EF4-FFF2-40B4-BE49-F238E27FC236}">
                <a16:creationId xmlns:a16="http://schemas.microsoft.com/office/drawing/2014/main" id="{898442EE-65E1-4B68-93B4-F35BC42C1160}"/>
              </a:ext>
            </a:extLst>
          </p:cNvPr>
          <p:cNvSpPr>
            <a:spLocks noEditPoints="1"/>
          </p:cNvSpPr>
          <p:nvPr/>
        </p:nvSpPr>
        <p:spPr bwMode="auto">
          <a:xfrm>
            <a:off x="10864409" y="2442199"/>
            <a:ext cx="739258" cy="737165"/>
          </a:xfrm>
          <a:custGeom>
            <a:avLst/>
            <a:gdLst>
              <a:gd name="T0" fmla="*/ 178 w 357"/>
              <a:gd name="T1" fmla="*/ 0 h 356"/>
              <a:gd name="T2" fmla="*/ 0 w 357"/>
              <a:gd name="T3" fmla="*/ 178 h 356"/>
              <a:gd name="T4" fmla="*/ 178 w 357"/>
              <a:gd name="T5" fmla="*/ 356 h 356"/>
              <a:gd name="T6" fmla="*/ 357 w 357"/>
              <a:gd name="T7" fmla="*/ 178 h 356"/>
              <a:gd name="T8" fmla="*/ 178 w 357"/>
              <a:gd name="T9" fmla="*/ 0 h 356"/>
              <a:gd name="T10" fmla="*/ 220 w 357"/>
              <a:gd name="T11" fmla="*/ 77 h 356"/>
              <a:gd name="T12" fmla="*/ 258 w 357"/>
              <a:gd name="T13" fmla="*/ 77 h 356"/>
              <a:gd name="T14" fmla="*/ 258 w 357"/>
              <a:gd name="T15" fmla="*/ 125 h 356"/>
              <a:gd name="T16" fmla="*/ 220 w 357"/>
              <a:gd name="T17" fmla="*/ 94 h 356"/>
              <a:gd name="T18" fmla="*/ 220 w 357"/>
              <a:gd name="T19" fmla="*/ 77 h 356"/>
              <a:gd name="T20" fmla="*/ 258 w 357"/>
              <a:gd name="T21" fmla="*/ 200 h 356"/>
              <a:gd name="T22" fmla="*/ 258 w 357"/>
              <a:gd name="T23" fmla="*/ 272 h 356"/>
              <a:gd name="T24" fmla="*/ 208 w 357"/>
              <a:gd name="T25" fmla="*/ 272 h 356"/>
              <a:gd name="T26" fmla="*/ 208 w 357"/>
              <a:gd name="T27" fmla="*/ 185 h 356"/>
              <a:gd name="T28" fmla="*/ 149 w 357"/>
              <a:gd name="T29" fmla="*/ 185 h 356"/>
              <a:gd name="T30" fmla="*/ 149 w 357"/>
              <a:gd name="T31" fmla="*/ 272 h 356"/>
              <a:gd name="T32" fmla="*/ 98 w 357"/>
              <a:gd name="T33" fmla="*/ 272 h 356"/>
              <a:gd name="T34" fmla="*/ 98 w 357"/>
              <a:gd name="T35" fmla="*/ 184 h 356"/>
              <a:gd name="T36" fmla="*/ 178 w 357"/>
              <a:gd name="T37" fmla="*/ 118 h 356"/>
              <a:gd name="T38" fmla="*/ 220 w 357"/>
              <a:gd name="T39" fmla="*/ 152 h 356"/>
              <a:gd name="T40" fmla="*/ 258 w 357"/>
              <a:gd name="T41" fmla="*/ 184 h 356"/>
              <a:gd name="T42" fmla="*/ 258 w 357"/>
              <a:gd name="T43" fmla="*/ 200 h 356"/>
              <a:gd name="T44" fmla="*/ 276 w 357"/>
              <a:gd name="T45" fmla="*/ 190 h 356"/>
              <a:gd name="T46" fmla="*/ 258 w 357"/>
              <a:gd name="T47" fmla="*/ 175 h 356"/>
              <a:gd name="T48" fmla="*/ 220 w 357"/>
              <a:gd name="T49" fmla="*/ 144 h 356"/>
              <a:gd name="T50" fmla="*/ 178 w 357"/>
              <a:gd name="T51" fmla="*/ 110 h 356"/>
              <a:gd name="T52" fmla="*/ 98 w 357"/>
              <a:gd name="T53" fmla="*/ 175 h 356"/>
              <a:gd name="T54" fmla="*/ 81 w 357"/>
              <a:gd name="T55" fmla="*/ 190 h 356"/>
              <a:gd name="T56" fmla="*/ 60 w 357"/>
              <a:gd name="T57" fmla="*/ 165 h 356"/>
              <a:gd name="T58" fmla="*/ 178 w 357"/>
              <a:gd name="T59" fmla="*/ 69 h 356"/>
              <a:gd name="T60" fmla="*/ 220 w 357"/>
              <a:gd name="T61" fmla="*/ 102 h 356"/>
              <a:gd name="T62" fmla="*/ 258 w 357"/>
              <a:gd name="T63" fmla="*/ 134 h 356"/>
              <a:gd name="T64" fmla="*/ 296 w 357"/>
              <a:gd name="T65" fmla="*/ 165 h 356"/>
              <a:gd name="T66" fmla="*/ 276 w 357"/>
              <a:gd name="T67" fmla="*/ 19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7" h="356">
                <a:moveTo>
                  <a:pt x="178" y="0"/>
                </a:moveTo>
                <a:cubicBezTo>
                  <a:pt x="80" y="0"/>
                  <a:pt x="0" y="80"/>
                  <a:pt x="0" y="178"/>
                </a:cubicBezTo>
                <a:cubicBezTo>
                  <a:pt x="0" y="277"/>
                  <a:pt x="80" y="356"/>
                  <a:pt x="178" y="356"/>
                </a:cubicBezTo>
                <a:cubicBezTo>
                  <a:pt x="277" y="356"/>
                  <a:pt x="357" y="277"/>
                  <a:pt x="357" y="178"/>
                </a:cubicBezTo>
                <a:cubicBezTo>
                  <a:pt x="357" y="80"/>
                  <a:pt x="277" y="0"/>
                  <a:pt x="178" y="0"/>
                </a:cubicBezTo>
                <a:close/>
                <a:moveTo>
                  <a:pt x="220" y="77"/>
                </a:moveTo>
                <a:cubicBezTo>
                  <a:pt x="258" y="77"/>
                  <a:pt x="258" y="77"/>
                  <a:pt x="258" y="77"/>
                </a:cubicBezTo>
                <a:cubicBezTo>
                  <a:pt x="258" y="125"/>
                  <a:pt x="258" y="125"/>
                  <a:pt x="258" y="125"/>
                </a:cubicBezTo>
                <a:cubicBezTo>
                  <a:pt x="220" y="94"/>
                  <a:pt x="220" y="94"/>
                  <a:pt x="220" y="94"/>
                </a:cubicBezTo>
                <a:lnTo>
                  <a:pt x="220" y="77"/>
                </a:lnTo>
                <a:close/>
                <a:moveTo>
                  <a:pt x="258" y="200"/>
                </a:moveTo>
                <a:cubicBezTo>
                  <a:pt x="258" y="272"/>
                  <a:pt x="258" y="272"/>
                  <a:pt x="258" y="272"/>
                </a:cubicBezTo>
                <a:cubicBezTo>
                  <a:pt x="208" y="272"/>
                  <a:pt x="208" y="272"/>
                  <a:pt x="208" y="272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149" y="185"/>
                  <a:pt x="149" y="185"/>
                  <a:pt x="149" y="185"/>
                </a:cubicBezTo>
                <a:cubicBezTo>
                  <a:pt x="149" y="272"/>
                  <a:pt x="149" y="272"/>
                  <a:pt x="149" y="272"/>
                </a:cubicBezTo>
                <a:cubicBezTo>
                  <a:pt x="98" y="272"/>
                  <a:pt x="98" y="272"/>
                  <a:pt x="98" y="272"/>
                </a:cubicBezTo>
                <a:cubicBezTo>
                  <a:pt x="98" y="184"/>
                  <a:pt x="98" y="184"/>
                  <a:pt x="98" y="184"/>
                </a:cubicBezTo>
                <a:cubicBezTo>
                  <a:pt x="178" y="118"/>
                  <a:pt x="178" y="118"/>
                  <a:pt x="178" y="118"/>
                </a:cubicBezTo>
                <a:cubicBezTo>
                  <a:pt x="220" y="152"/>
                  <a:pt x="220" y="152"/>
                  <a:pt x="220" y="152"/>
                </a:cubicBezTo>
                <a:cubicBezTo>
                  <a:pt x="258" y="184"/>
                  <a:pt x="258" y="184"/>
                  <a:pt x="258" y="184"/>
                </a:cubicBezTo>
                <a:lnTo>
                  <a:pt x="258" y="200"/>
                </a:lnTo>
                <a:close/>
                <a:moveTo>
                  <a:pt x="276" y="190"/>
                </a:moveTo>
                <a:cubicBezTo>
                  <a:pt x="258" y="175"/>
                  <a:pt x="258" y="175"/>
                  <a:pt x="258" y="175"/>
                </a:cubicBezTo>
                <a:cubicBezTo>
                  <a:pt x="220" y="144"/>
                  <a:pt x="220" y="144"/>
                  <a:pt x="220" y="144"/>
                </a:cubicBezTo>
                <a:cubicBezTo>
                  <a:pt x="178" y="110"/>
                  <a:pt x="178" y="110"/>
                  <a:pt x="178" y="110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81" y="190"/>
                  <a:pt x="81" y="190"/>
                  <a:pt x="81" y="190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178" y="69"/>
                  <a:pt x="178" y="69"/>
                  <a:pt x="178" y="69"/>
                </a:cubicBezTo>
                <a:cubicBezTo>
                  <a:pt x="220" y="102"/>
                  <a:pt x="220" y="102"/>
                  <a:pt x="220" y="102"/>
                </a:cubicBezTo>
                <a:cubicBezTo>
                  <a:pt x="258" y="134"/>
                  <a:pt x="258" y="134"/>
                  <a:pt x="258" y="134"/>
                </a:cubicBezTo>
                <a:cubicBezTo>
                  <a:pt x="296" y="165"/>
                  <a:pt x="296" y="165"/>
                  <a:pt x="296" y="165"/>
                </a:cubicBezTo>
                <a:lnTo>
                  <a:pt x="276" y="190"/>
                </a:lnTo>
                <a:close/>
              </a:path>
            </a:pathLst>
          </a:custGeom>
          <a:solidFill>
            <a:srgbClr val="041B31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2510B21-2807-4D84-957B-9EDA142EB04A}"/>
              </a:ext>
            </a:extLst>
          </p:cNvPr>
          <p:cNvGrpSpPr/>
          <p:nvPr/>
        </p:nvGrpSpPr>
        <p:grpSpPr>
          <a:xfrm>
            <a:off x="6711508" y="4470352"/>
            <a:ext cx="730117" cy="729164"/>
            <a:chOff x="3500438" y="4467225"/>
            <a:chExt cx="1014413" cy="1012825"/>
          </a:xfrm>
          <a:solidFill>
            <a:srgbClr val="38B28A"/>
          </a:solidFill>
        </p:grpSpPr>
        <p:sp>
          <p:nvSpPr>
            <p:cNvPr id="25" name="Oval 37">
              <a:extLst>
                <a:ext uri="{FF2B5EF4-FFF2-40B4-BE49-F238E27FC236}">
                  <a16:creationId xmlns:a16="http://schemas.microsoft.com/office/drawing/2014/main" id="{A3CD4A1D-4DC3-4AC7-BC8B-08EC1DCE5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8438" y="4845050"/>
              <a:ext cx="79375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26" name="Freeform 38">
              <a:extLst>
                <a:ext uri="{FF2B5EF4-FFF2-40B4-BE49-F238E27FC236}">
                  <a16:creationId xmlns:a16="http://schemas.microsoft.com/office/drawing/2014/main" id="{F0FFB6B3-CD2D-4A2D-8E02-4A3533044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563" y="4845050"/>
              <a:ext cx="84138" cy="82550"/>
            </a:xfrm>
            <a:custGeom>
              <a:avLst/>
              <a:gdLst>
                <a:gd name="T0" fmla="*/ 14 w 29"/>
                <a:gd name="T1" fmla="*/ 29 h 29"/>
                <a:gd name="T2" fmla="*/ 15 w 29"/>
                <a:gd name="T3" fmla="*/ 29 h 29"/>
                <a:gd name="T4" fmla="*/ 29 w 29"/>
                <a:gd name="T5" fmla="*/ 14 h 29"/>
                <a:gd name="T6" fmla="*/ 15 w 29"/>
                <a:gd name="T7" fmla="*/ 0 h 29"/>
                <a:gd name="T8" fmla="*/ 14 w 29"/>
                <a:gd name="T9" fmla="*/ 0 h 29"/>
                <a:gd name="T10" fmla="*/ 0 w 29"/>
                <a:gd name="T11" fmla="*/ 14 h 29"/>
                <a:gd name="T12" fmla="*/ 14 w 2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29">
                  <a:moveTo>
                    <a:pt x="14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23" y="28"/>
                    <a:pt x="29" y="22"/>
                    <a:pt x="29" y="14"/>
                  </a:cubicBezTo>
                  <a:cubicBezTo>
                    <a:pt x="29" y="7"/>
                    <a:pt x="23" y="1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7" y="0"/>
                    <a:pt x="0" y="7"/>
                    <a:pt x="0" y="14"/>
                  </a:cubicBezTo>
                  <a:cubicBezTo>
                    <a:pt x="0" y="22"/>
                    <a:pt x="7" y="29"/>
                    <a:pt x="14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27" name="Oval 39">
              <a:extLst>
                <a:ext uri="{FF2B5EF4-FFF2-40B4-BE49-F238E27FC236}">
                  <a16:creationId xmlns:a16="http://schemas.microsoft.com/office/drawing/2014/main" id="{A7AA5C19-750F-424E-A1B1-B503670D5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5451" y="4845050"/>
              <a:ext cx="80963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28" name="Oval 40">
              <a:extLst>
                <a:ext uri="{FF2B5EF4-FFF2-40B4-BE49-F238E27FC236}">
                  <a16:creationId xmlns:a16="http://schemas.microsoft.com/office/drawing/2014/main" id="{CB16A289-DBFE-4F5A-BB14-6782BBDD07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5726" y="4845050"/>
              <a:ext cx="80963" cy="82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9A5C45DE-BB18-46CE-901F-6B781F8C4F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0438" y="4467225"/>
              <a:ext cx="1014413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30 w 352"/>
                <a:gd name="T11" fmla="*/ 249 h 352"/>
                <a:gd name="T12" fmla="*/ 102 w 352"/>
                <a:gd name="T13" fmla="*/ 249 h 352"/>
                <a:gd name="T14" fmla="*/ 71 w 352"/>
                <a:gd name="T15" fmla="*/ 282 h 352"/>
                <a:gd name="T16" fmla="*/ 71 w 352"/>
                <a:gd name="T17" fmla="*/ 249 h 352"/>
                <a:gd name="T18" fmla="*/ 52 w 352"/>
                <a:gd name="T19" fmla="*/ 249 h 352"/>
                <a:gd name="T20" fmla="*/ 52 w 352"/>
                <a:gd name="T21" fmla="*/ 129 h 352"/>
                <a:gd name="T22" fmla="*/ 108 w 352"/>
                <a:gd name="T23" fmla="*/ 129 h 352"/>
                <a:gd name="T24" fmla="*/ 108 w 352"/>
                <a:gd name="T25" fmla="*/ 206 h 352"/>
                <a:gd name="T26" fmla="*/ 108 w 352"/>
                <a:gd name="T27" fmla="*/ 213 h 352"/>
                <a:gd name="T28" fmla="*/ 114 w 352"/>
                <a:gd name="T29" fmla="*/ 213 h 352"/>
                <a:gd name="T30" fmla="*/ 230 w 352"/>
                <a:gd name="T31" fmla="*/ 213 h 352"/>
                <a:gd name="T32" fmla="*/ 230 w 352"/>
                <a:gd name="T33" fmla="*/ 249 h 352"/>
                <a:gd name="T34" fmla="*/ 299 w 352"/>
                <a:gd name="T35" fmla="*/ 206 h 352"/>
                <a:gd name="T36" fmla="*/ 279 w 352"/>
                <a:gd name="T37" fmla="*/ 206 h 352"/>
                <a:gd name="T38" fmla="*/ 279 w 352"/>
                <a:gd name="T39" fmla="*/ 242 h 352"/>
                <a:gd name="T40" fmla="*/ 247 w 352"/>
                <a:gd name="T41" fmla="*/ 206 h 352"/>
                <a:gd name="T42" fmla="*/ 230 w 352"/>
                <a:gd name="T43" fmla="*/ 206 h 352"/>
                <a:gd name="T44" fmla="*/ 115 w 352"/>
                <a:gd name="T45" fmla="*/ 206 h 352"/>
                <a:gd name="T46" fmla="*/ 115 w 352"/>
                <a:gd name="T47" fmla="*/ 129 h 352"/>
                <a:gd name="T48" fmla="*/ 115 w 352"/>
                <a:gd name="T49" fmla="*/ 82 h 352"/>
                <a:gd name="T50" fmla="*/ 299 w 352"/>
                <a:gd name="T51" fmla="*/ 82 h 352"/>
                <a:gd name="T52" fmla="*/ 299 w 352"/>
                <a:gd name="T53" fmla="*/ 20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8" y="0"/>
                    <a:pt x="0" y="79"/>
                    <a:pt x="0" y="176"/>
                  </a:cubicBezTo>
                  <a:cubicBezTo>
                    <a:pt x="0" y="273"/>
                    <a:pt x="78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30" y="249"/>
                  </a:moveTo>
                  <a:cubicBezTo>
                    <a:pt x="102" y="249"/>
                    <a:pt x="102" y="249"/>
                    <a:pt x="102" y="249"/>
                  </a:cubicBezTo>
                  <a:cubicBezTo>
                    <a:pt x="71" y="282"/>
                    <a:pt x="71" y="282"/>
                    <a:pt x="71" y="282"/>
                  </a:cubicBezTo>
                  <a:cubicBezTo>
                    <a:pt x="71" y="249"/>
                    <a:pt x="71" y="249"/>
                    <a:pt x="71" y="249"/>
                  </a:cubicBezTo>
                  <a:cubicBezTo>
                    <a:pt x="52" y="249"/>
                    <a:pt x="52" y="249"/>
                    <a:pt x="52" y="24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108" y="129"/>
                    <a:pt x="108" y="129"/>
                    <a:pt x="108" y="129"/>
                  </a:cubicBezTo>
                  <a:cubicBezTo>
                    <a:pt x="108" y="206"/>
                    <a:pt x="108" y="206"/>
                    <a:pt x="108" y="206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14" y="213"/>
                    <a:pt x="114" y="213"/>
                    <a:pt x="114" y="213"/>
                  </a:cubicBezTo>
                  <a:cubicBezTo>
                    <a:pt x="230" y="213"/>
                    <a:pt x="230" y="213"/>
                    <a:pt x="230" y="213"/>
                  </a:cubicBezTo>
                  <a:lnTo>
                    <a:pt x="230" y="249"/>
                  </a:lnTo>
                  <a:close/>
                  <a:moveTo>
                    <a:pt x="299" y="206"/>
                  </a:moveTo>
                  <a:cubicBezTo>
                    <a:pt x="279" y="206"/>
                    <a:pt x="279" y="206"/>
                    <a:pt x="279" y="206"/>
                  </a:cubicBezTo>
                  <a:cubicBezTo>
                    <a:pt x="279" y="242"/>
                    <a:pt x="279" y="242"/>
                    <a:pt x="279" y="242"/>
                  </a:cubicBezTo>
                  <a:cubicBezTo>
                    <a:pt x="247" y="206"/>
                    <a:pt x="247" y="206"/>
                    <a:pt x="247" y="206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115" y="206"/>
                    <a:pt x="115" y="206"/>
                    <a:pt x="115" y="206"/>
                  </a:cubicBezTo>
                  <a:cubicBezTo>
                    <a:pt x="115" y="129"/>
                    <a:pt x="115" y="129"/>
                    <a:pt x="115" y="129"/>
                  </a:cubicBezTo>
                  <a:cubicBezTo>
                    <a:pt x="115" y="82"/>
                    <a:pt x="115" y="82"/>
                    <a:pt x="115" y="82"/>
                  </a:cubicBezTo>
                  <a:cubicBezTo>
                    <a:pt x="299" y="82"/>
                    <a:pt x="299" y="82"/>
                    <a:pt x="299" y="82"/>
                  </a:cubicBezTo>
                  <a:lnTo>
                    <a:pt x="299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8E0B9C5-6EC7-4DFA-8933-084EF6F940DD}"/>
              </a:ext>
            </a:extLst>
          </p:cNvPr>
          <p:cNvGrpSpPr/>
          <p:nvPr/>
        </p:nvGrpSpPr>
        <p:grpSpPr>
          <a:xfrm>
            <a:off x="8837147" y="3713048"/>
            <a:ext cx="492458" cy="496014"/>
            <a:chOff x="6019801" y="3589338"/>
            <a:chExt cx="684213" cy="688975"/>
          </a:xfrm>
          <a:solidFill>
            <a:srgbClr val="38B28A"/>
          </a:solidFill>
        </p:grpSpPr>
        <p:sp>
          <p:nvSpPr>
            <p:cNvPr id="31" name="Freeform 42">
              <a:extLst>
                <a:ext uri="{FF2B5EF4-FFF2-40B4-BE49-F238E27FC236}">
                  <a16:creationId xmlns:a16="http://schemas.microsoft.com/office/drawing/2014/main" id="{D2CA4A6D-833A-4E5A-8756-5A59D75A74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9026" y="3857625"/>
              <a:ext cx="236538" cy="234950"/>
            </a:xfrm>
            <a:custGeom>
              <a:avLst/>
              <a:gdLst>
                <a:gd name="T0" fmla="*/ 5 w 82"/>
                <a:gd name="T1" fmla="*/ 60 h 82"/>
                <a:gd name="T2" fmla="*/ 7 w 82"/>
                <a:gd name="T3" fmla="*/ 64 h 82"/>
                <a:gd name="T4" fmla="*/ 9 w 82"/>
                <a:gd name="T5" fmla="*/ 66 h 82"/>
                <a:gd name="T6" fmla="*/ 10 w 82"/>
                <a:gd name="T7" fmla="*/ 68 h 82"/>
                <a:gd name="T8" fmla="*/ 12 w 82"/>
                <a:gd name="T9" fmla="*/ 70 h 82"/>
                <a:gd name="T10" fmla="*/ 15 w 82"/>
                <a:gd name="T11" fmla="*/ 72 h 82"/>
                <a:gd name="T12" fmla="*/ 17 w 82"/>
                <a:gd name="T13" fmla="*/ 74 h 82"/>
                <a:gd name="T14" fmla="*/ 20 w 82"/>
                <a:gd name="T15" fmla="*/ 76 h 82"/>
                <a:gd name="T16" fmla="*/ 29 w 82"/>
                <a:gd name="T17" fmla="*/ 80 h 82"/>
                <a:gd name="T18" fmla="*/ 41 w 82"/>
                <a:gd name="T19" fmla="*/ 82 h 82"/>
                <a:gd name="T20" fmla="*/ 71 w 82"/>
                <a:gd name="T21" fmla="*/ 68 h 82"/>
                <a:gd name="T22" fmla="*/ 75 w 82"/>
                <a:gd name="T23" fmla="*/ 64 h 82"/>
                <a:gd name="T24" fmla="*/ 79 w 82"/>
                <a:gd name="T25" fmla="*/ 55 h 82"/>
                <a:gd name="T26" fmla="*/ 82 w 82"/>
                <a:gd name="T27" fmla="*/ 41 h 82"/>
                <a:gd name="T28" fmla="*/ 82 w 82"/>
                <a:gd name="T29" fmla="*/ 37 h 82"/>
                <a:gd name="T30" fmla="*/ 81 w 82"/>
                <a:gd name="T31" fmla="*/ 33 h 82"/>
                <a:gd name="T32" fmla="*/ 79 w 82"/>
                <a:gd name="T33" fmla="*/ 25 h 82"/>
                <a:gd name="T34" fmla="*/ 77 w 82"/>
                <a:gd name="T35" fmla="*/ 22 h 82"/>
                <a:gd name="T36" fmla="*/ 75 w 82"/>
                <a:gd name="T37" fmla="*/ 18 h 82"/>
                <a:gd name="T38" fmla="*/ 71 w 82"/>
                <a:gd name="T39" fmla="*/ 14 h 82"/>
                <a:gd name="T40" fmla="*/ 41 w 82"/>
                <a:gd name="T41" fmla="*/ 0 h 82"/>
                <a:gd name="T42" fmla="*/ 12 w 82"/>
                <a:gd name="T43" fmla="*/ 13 h 82"/>
                <a:gd name="T44" fmla="*/ 10 w 82"/>
                <a:gd name="T45" fmla="*/ 15 h 82"/>
                <a:gd name="T46" fmla="*/ 7 w 82"/>
                <a:gd name="T47" fmla="*/ 18 h 82"/>
                <a:gd name="T48" fmla="*/ 5 w 82"/>
                <a:gd name="T49" fmla="*/ 22 h 82"/>
                <a:gd name="T50" fmla="*/ 4 w 82"/>
                <a:gd name="T51" fmla="*/ 25 h 82"/>
                <a:gd name="T52" fmla="*/ 1 w 82"/>
                <a:gd name="T53" fmla="*/ 33 h 82"/>
                <a:gd name="T54" fmla="*/ 1 w 82"/>
                <a:gd name="T55" fmla="*/ 37 h 82"/>
                <a:gd name="T56" fmla="*/ 0 w 82"/>
                <a:gd name="T57" fmla="*/ 41 h 82"/>
                <a:gd name="T58" fmla="*/ 3 w 82"/>
                <a:gd name="T59" fmla="*/ 55 h 82"/>
                <a:gd name="T60" fmla="*/ 5 w 82"/>
                <a:gd name="T61" fmla="*/ 60 h 82"/>
                <a:gd name="T62" fmla="*/ 41 w 82"/>
                <a:gd name="T63" fmla="*/ 12 h 82"/>
                <a:gd name="T64" fmla="*/ 70 w 82"/>
                <a:gd name="T65" fmla="*/ 41 h 82"/>
                <a:gd name="T66" fmla="*/ 41 w 82"/>
                <a:gd name="T67" fmla="*/ 70 h 82"/>
                <a:gd name="T68" fmla="*/ 12 w 82"/>
                <a:gd name="T69" fmla="*/ 41 h 82"/>
                <a:gd name="T70" fmla="*/ 41 w 82"/>
                <a:gd name="T71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" h="82">
                  <a:moveTo>
                    <a:pt x="5" y="60"/>
                  </a:moveTo>
                  <a:cubicBezTo>
                    <a:pt x="6" y="62"/>
                    <a:pt x="7" y="63"/>
                    <a:pt x="7" y="64"/>
                  </a:cubicBezTo>
                  <a:cubicBezTo>
                    <a:pt x="8" y="64"/>
                    <a:pt x="8" y="65"/>
                    <a:pt x="9" y="66"/>
                  </a:cubicBezTo>
                  <a:cubicBezTo>
                    <a:pt x="9" y="66"/>
                    <a:pt x="10" y="67"/>
                    <a:pt x="10" y="68"/>
                  </a:cubicBezTo>
                  <a:cubicBezTo>
                    <a:pt x="11" y="68"/>
                    <a:pt x="12" y="69"/>
                    <a:pt x="12" y="70"/>
                  </a:cubicBezTo>
                  <a:cubicBezTo>
                    <a:pt x="13" y="71"/>
                    <a:pt x="14" y="72"/>
                    <a:pt x="15" y="72"/>
                  </a:cubicBezTo>
                  <a:cubicBezTo>
                    <a:pt x="16" y="73"/>
                    <a:pt x="16" y="73"/>
                    <a:pt x="17" y="74"/>
                  </a:cubicBezTo>
                  <a:cubicBezTo>
                    <a:pt x="18" y="74"/>
                    <a:pt x="19" y="75"/>
                    <a:pt x="20" y="76"/>
                  </a:cubicBezTo>
                  <a:cubicBezTo>
                    <a:pt x="23" y="78"/>
                    <a:pt x="26" y="79"/>
                    <a:pt x="29" y="80"/>
                  </a:cubicBezTo>
                  <a:cubicBezTo>
                    <a:pt x="33" y="81"/>
                    <a:pt x="37" y="82"/>
                    <a:pt x="41" y="82"/>
                  </a:cubicBezTo>
                  <a:cubicBezTo>
                    <a:pt x="53" y="82"/>
                    <a:pt x="64" y="77"/>
                    <a:pt x="71" y="68"/>
                  </a:cubicBezTo>
                  <a:cubicBezTo>
                    <a:pt x="73" y="67"/>
                    <a:pt x="74" y="65"/>
                    <a:pt x="75" y="64"/>
                  </a:cubicBezTo>
                  <a:cubicBezTo>
                    <a:pt x="77" y="61"/>
                    <a:pt x="78" y="58"/>
                    <a:pt x="79" y="55"/>
                  </a:cubicBezTo>
                  <a:cubicBezTo>
                    <a:pt x="81" y="51"/>
                    <a:pt x="82" y="46"/>
                    <a:pt x="82" y="41"/>
                  </a:cubicBezTo>
                  <a:cubicBezTo>
                    <a:pt x="82" y="40"/>
                    <a:pt x="82" y="38"/>
                    <a:pt x="82" y="37"/>
                  </a:cubicBezTo>
                  <a:cubicBezTo>
                    <a:pt x="81" y="36"/>
                    <a:pt x="81" y="34"/>
                    <a:pt x="81" y="33"/>
                  </a:cubicBezTo>
                  <a:cubicBezTo>
                    <a:pt x="80" y="30"/>
                    <a:pt x="80" y="28"/>
                    <a:pt x="79" y="25"/>
                  </a:cubicBezTo>
                  <a:cubicBezTo>
                    <a:pt x="78" y="24"/>
                    <a:pt x="78" y="23"/>
                    <a:pt x="77" y="22"/>
                  </a:cubicBezTo>
                  <a:cubicBezTo>
                    <a:pt x="76" y="20"/>
                    <a:pt x="76" y="19"/>
                    <a:pt x="75" y="18"/>
                  </a:cubicBezTo>
                  <a:cubicBezTo>
                    <a:pt x="74" y="17"/>
                    <a:pt x="73" y="15"/>
                    <a:pt x="71" y="14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30" y="0"/>
                    <a:pt x="19" y="5"/>
                    <a:pt x="12" y="13"/>
                  </a:cubicBezTo>
                  <a:cubicBezTo>
                    <a:pt x="11" y="14"/>
                    <a:pt x="10" y="14"/>
                    <a:pt x="10" y="15"/>
                  </a:cubicBezTo>
                  <a:cubicBezTo>
                    <a:pt x="9" y="16"/>
                    <a:pt x="8" y="17"/>
                    <a:pt x="7" y="18"/>
                  </a:cubicBezTo>
                  <a:cubicBezTo>
                    <a:pt x="7" y="19"/>
                    <a:pt x="6" y="20"/>
                    <a:pt x="5" y="22"/>
                  </a:cubicBezTo>
                  <a:cubicBezTo>
                    <a:pt x="5" y="23"/>
                    <a:pt x="4" y="24"/>
                    <a:pt x="4" y="25"/>
                  </a:cubicBezTo>
                  <a:cubicBezTo>
                    <a:pt x="3" y="28"/>
                    <a:pt x="2" y="30"/>
                    <a:pt x="1" y="33"/>
                  </a:cubicBezTo>
                  <a:cubicBezTo>
                    <a:pt x="1" y="34"/>
                    <a:pt x="1" y="36"/>
                    <a:pt x="1" y="37"/>
                  </a:cubicBezTo>
                  <a:cubicBezTo>
                    <a:pt x="0" y="38"/>
                    <a:pt x="0" y="40"/>
                    <a:pt x="0" y="41"/>
                  </a:cubicBezTo>
                  <a:cubicBezTo>
                    <a:pt x="0" y="46"/>
                    <a:pt x="1" y="51"/>
                    <a:pt x="3" y="55"/>
                  </a:cubicBezTo>
                  <a:cubicBezTo>
                    <a:pt x="4" y="57"/>
                    <a:pt x="4" y="59"/>
                    <a:pt x="5" y="60"/>
                  </a:cubicBezTo>
                  <a:close/>
                  <a:moveTo>
                    <a:pt x="41" y="12"/>
                  </a:moveTo>
                  <a:cubicBezTo>
                    <a:pt x="57" y="12"/>
                    <a:pt x="70" y="25"/>
                    <a:pt x="70" y="41"/>
                  </a:cubicBezTo>
                  <a:cubicBezTo>
                    <a:pt x="70" y="57"/>
                    <a:pt x="57" y="70"/>
                    <a:pt x="41" y="70"/>
                  </a:cubicBezTo>
                  <a:cubicBezTo>
                    <a:pt x="25" y="70"/>
                    <a:pt x="12" y="57"/>
                    <a:pt x="12" y="41"/>
                  </a:cubicBezTo>
                  <a:cubicBezTo>
                    <a:pt x="12" y="25"/>
                    <a:pt x="25" y="12"/>
                    <a:pt x="4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9C3DA988-119C-4476-A656-652876AA0F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9801" y="3589338"/>
              <a:ext cx="684213" cy="688975"/>
            </a:xfrm>
            <a:custGeom>
              <a:avLst/>
              <a:gdLst>
                <a:gd name="T0" fmla="*/ 119 w 238"/>
                <a:gd name="T1" fmla="*/ 0 h 239"/>
                <a:gd name="T2" fmla="*/ 0 w 238"/>
                <a:gd name="T3" fmla="*/ 119 h 239"/>
                <a:gd name="T4" fmla="*/ 119 w 238"/>
                <a:gd name="T5" fmla="*/ 239 h 239"/>
                <a:gd name="T6" fmla="*/ 238 w 238"/>
                <a:gd name="T7" fmla="*/ 119 h 239"/>
                <a:gd name="T8" fmla="*/ 119 w 238"/>
                <a:gd name="T9" fmla="*/ 0 h 239"/>
                <a:gd name="T10" fmla="*/ 139 w 238"/>
                <a:gd name="T11" fmla="*/ 66 h 239"/>
                <a:gd name="T12" fmla="*/ 166 w 238"/>
                <a:gd name="T13" fmla="*/ 66 h 239"/>
                <a:gd name="T14" fmla="*/ 166 w 238"/>
                <a:gd name="T15" fmla="*/ 78 h 239"/>
                <a:gd name="T16" fmla="*/ 139 w 238"/>
                <a:gd name="T17" fmla="*/ 78 h 239"/>
                <a:gd name="T18" fmla="*/ 139 w 238"/>
                <a:gd name="T19" fmla="*/ 66 h 239"/>
                <a:gd name="T20" fmla="*/ 182 w 238"/>
                <a:gd name="T21" fmla="*/ 186 h 239"/>
                <a:gd name="T22" fmla="*/ 40 w 238"/>
                <a:gd name="T23" fmla="*/ 186 h 239"/>
                <a:gd name="T24" fmla="*/ 40 w 238"/>
                <a:gd name="T25" fmla="*/ 82 h 239"/>
                <a:gd name="T26" fmla="*/ 182 w 238"/>
                <a:gd name="T27" fmla="*/ 82 h 239"/>
                <a:gd name="T28" fmla="*/ 182 w 238"/>
                <a:gd name="T29" fmla="*/ 18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" h="239">
                  <a:moveTo>
                    <a:pt x="119" y="0"/>
                  </a:moveTo>
                  <a:cubicBezTo>
                    <a:pt x="53" y="0"/>
                    <a:pt x="0" y="54"/>
                    <a:pt x="0" y="119"/>
                  </a:cubicBezTo>
                  <a:cubicBezTo>
                    <a:pt x="0" y="185"/>
                    <a:pt x="53" y="239"/>
                    <a:pt x="119" y="239"/>
                  </a:cubicBezTo>
                  <a:cubicBezTo>
                    <a:pt x="185" y="239"/>
                    <a:pt x="238" y="185"/>
                    <a:pt x="238" y="119"/>
                  </a:cubicBezTo>
                  <a:cubicBezTo>
                    <a:pt x="238" y="54"/>
                    <a:pt x="185" y="0"/>
                    <a:pt x="119" y="0"/>
                  </a:cubicBezTo>
                  <a:close/>
                  <a:moveTo>
                    <a:pt x="139" y="66"/>
                  </a:moveTo>
                  <a:cubicBezTo>
                    <a:pt x="166" y="66"/>
                    <a:pt x="166" y="66"/>
                    <a:pt x="166" y="66"/>
                  </a:cubicBezTo>
                  <a:cubicBezTo>
                    <a:pt x="166" y="78"/>
                    <a:pt x="166" y="78"/>
                    <a:pt x="166" y="78"/>
                  </a:cubicBezTo>
                  <a:cubicBezTo>
                    <a:pt x="139" y="78"/>
                    <a:pt x="139" y="78"/>
                    <a:pt x="139" y="78"/>
                  </a:cubicBezTo>
                  <a:lnTo>
                    <a:pt x="139" y="66"/>
                  </a:lnTo>
                  <a:close/>
                  <a:moveTo>
                    <a:pt x="182" y="186"/>
                  </a:moveTo>
                  <a:cubicBezTo>
                    <a:pt x="40" y="186"/>
                    <a:pt x="40" y="186"/>
                    <a:pt x="40" y="186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182" y="82"/>
                    <a:pt x="182" y="82"/>
                    <a:pt x="182" y="82"/>
                  </a:cubicBezTo>
                  <a:lnTo>
                    <a:pt x="182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33" name="Rectangle 44">
              <a:extLst>
                <a:ext uri="{FF2B5EF4-FFF2-40B4-BE49-F238E27FC236}">
                  <a16:creationId xmlns:a16="http://schemas.microsoft.com/office/drawing/2014/main" id="{CC5C0829-3A4A-4E59-9DF9-9FF133616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6" y="3860800"/>
              <a:ext cx="841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34" name="Freeform 45">
            <a:extLst>
              <a:ext uri="{FF2B5EF4-FFF2-40B4-BE49-F238E27FC236}">
                <a16:creationId xmlns:a16="http://schemas.microsoft.com/office/drawing/2014/main" id="{1B47AE43-0C75-438D-B912-C79BE28BD190}"/>
              </a:ext>
            </a:extLst>
          </p:cNvPr>
          <p:cNvSpPr>
            <a:spLocks noEditPoints="1"/>
          </p:cNvSpPr>
          <p:nvPr/>
        </p:nvSpPr>
        <p:spPr bwMode="auto">
          <a:xfrm>
            <a:off x="8159813" y="1157655"/>
            <a:ext cx="708408" cy="709734"/>
          </a:xfrm>
          <a:custGeom>
            <a:avLst/>
            <a:gdLst>
              <a:gd name="T0" fmla="*/ 0 w 342"/>
              <a:gd name="T1" fmla="*/ 171 h 342"/>
              <a:gd name="T2" fmla="*/ 342 w 342"/>
              <a:gd name="T3" fmla="*/ 171 h 342"/>
              <a:gd name="T4" fmla="*/ 48 w 342"/>
              <a:gd name="T5" fmla="*/ 140 h 342"/>
              <a:gd name="T6" fmla="*/ 108 w 342"/>
              <a:gd name="T7" fmla="*/ 164 h 342"/>
              <a:gd name="T8" fmla="*/ 48 w 342"/>
              <a:gd name="T9" fmla="*/ 140 h 342"/>
              <a:gd name="T10" fmla="*/ 109 w 342"/>
              <a:gd name="T11" fmla="*/ 171 h 342"/>
              <a:gd name="T12" fmla="*/ 66 w 342"/>
              <a:gd name="T13" fmla="*/ 209 h 342"/>
              <a:gd name="T14" fmla="*/ 95 w 342"/>
              <a:gd name="T15" fmla="*/ 283 h 342"/>
              <a:gd name="T16" fmla="*/ 95 w 342"/>
              <a:gd name="T17" fmla="*/ 245 h 342"/>
              <a:gd name="T18" fmla="*/ 95 w 342"/>
              <a:gd name="T19" fmla="*/ 283 h 342"/>
              <a:gd name="T20" fmla="*/ 67 w 342"/>
              <a:gd name="T21" fmla="*/ 216 h 342"/>
              <a:gd name="T22" fmla="*/ 114 w 342"/>
              <a:gd name="T23" fmla="*/ 239 h 342"/>
              <a:gd name="T24" fmla="*/ 169 w 342"/>
              <a:gd name="T25" fmla="*/ 239 h 342"/>
              <a:gd name="T26" fmla="*/ 120 w 342"/>
              <a:gd name="T27" fmla="*/ 216 h 342"/>
              <a:gd name="T28" fmla="*/ 169 w 342"/>
              <a:gd name="T29" fmla="*/ 239 h 342"/>
              <a:gd name="T30" fmla="*/ 119 w 342"/>
              <a:gd name="T31" fmla="*/ 209 h 342"/>
              <a:gd name="T32" fmla="*/ 175 w 342"/>
              <a:gd name="T33" fmla="*/ 171 h 342"/>
              <a:gd name="T34" fmla="*/ 116 w 342"/>
              <a:gd name="T35" fmla="*/ 164 h 342"/>
              <a:gd name="T36" fmla="*/ 177 w 342"/>
              <a:gd name="T37" fmla="*/ 140 h 342"/>
              <a:gd name="T38" fmla="*/ 116 w 342"/>
              <a:gd name="T39" fmla="*/ 164 h 342"/>
              <a:gd name="T40" fmla="*/ 177 w 342"/>
              <a:gd name="T41" fmla="*/ 264 h 342"/>
              <a:gd name="T42" fmla="*/ 215 w 342"/>
              <a:gd name="T43" fmla="*/ 264 h 342"/>
              <a:gd name="T44" fmla="*/ 217 w 342"/>
              <a:gd name="T45" fmla="*/ 239 h 342"/>
              <a:gd name="T46" fmla="*/ 178 w 342"/>
              <a:gd name="T47" fmla="*/ 216 h 342"/>
              <a:gd name="T48" fmla="*/ 217 w 342"/>
              <a:gd name="T49" fmla="*/ 239 h 342"/>
              <a:gd name="T50" fmla="*/ 179 w 342"/>
              <a:gd name="T51" fmla="*/ 209 h 342"/>
              <a:gd name="T52" fmla="*/ 235 w 342"/>
              <a:gd name="T53" fmla="*/ 171 h 342"/>
              <a:gd name="T54" fmla="*/ 283 w 342"/>
              <a:gd name="T55" fmla="*/ 126 h 342"/>
              <a:gd name="T56" fmla="*/ 241 w 342"/>
              <a:gd name="T57" fmla="*/ 149 h 342"/>
              <a:gd name="T58" fmla="*/ 182 w 342"/>
              <a:gd name="T59" fmla="*/ 164 h 342"/>
              <a:gd name="T60" fmla="*/ 220 w 342"/>
              <a:gd name="T61" fmla="*/ 140 h 342"/>
              <a:gd name="T62" fmla="*/ 252 w 342"/>
              <a:gd name="T63" fmla="*/ 107 h 342"/>
              <a:gd name="T64" fmla="*/ 260 w 342"/>
              <a:gd name="T65" fmla="*/ 103 h 342"/>
              <a:gd name="T66" fmla="*/ 283 w 342"/>
              <a:gd name="T67" fmla="*/ 126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2" h="342">
                <a:moveTo>
                  <a:pt x="171" y="0"/>
                </a:moveTo>
                <a:cubicBezTo>
                  <a:pt x="76" y="0"/>
                  <a:pt x="0" y="77"/>
                  <a:pt x="0" y="171"/>
                </a:cubicBezTo>
                <a:cubicBezTo>
                  <a:pt x="0" y="266"/>
                  <a:pt x="76" y="342"/>
                  <a:pt x="171" y="342"/>
                </a:cubicBezTo>
                <a:cubicBezTo>
                  <a:pt x="265" y="342"/>
                  <a:pt x="342" y="266"/>
                  <a:pt x="342" y="171"/>
                </a:cubicBezTo>
                <a:cubicBezTo>
                  <a:pt x="342" y="77"/>
                  <a:pt x="265" y="0"/>
                  <a:pt x="171" y="0"/>
                </a:cubicBezTo>
                <a:close/>
                <a:moveTo>
                  <a:pt x="48" y="140"/>
                </a:moveTo>
                <a:cubicBezTo>
                  <a:pt x="106" y="140"/>
                  <a:pt x="106" y="140"/>
                  <a:pt x="106" y="140"/>
                </a:cubicBezTo>
                <a:cubicBezTo>
                  <a:pt x="108" y="164"/>
                  <a:pt x="108" y="164"/>
                  <a:pt x="108" y="164"/>
                </a:cubicBezTo>
                <a:cubicBezTo>
                  <a:pt x="54" y="164"/>
                  <a:pt x="54" y="164"/>
                  <a:pt x="54" y="164"/>
                </a:cubicBezTo>
                <a:lnTo>
                  <a:pt x="48" y="140"/>
                </a:lnTo>
                <a:close/>
                <a:moveTo>
                  <a:pt x="56" y="171"/>
                </a:moveTo>
                <a:cubicBezTo>
                  <a:pt x="109" y="171"/>
                  <a:pt x="109" y="171"/>
                  <a:pt x="109" y="171"/>
                </a:cubicBezTo>
                <a:cubicBezTo>
                  <a:pt x="112" y="209"/>
                  <a:pt x="112" y="209"/>
                  <a:pt x="112" y="209"/>
                </a:cubicBezTo>
                <a:cubicBezTo>
                  <a:pt x="66" y="209"/>
                  <a:pt x="66" y="209"/>
                  <a:pt x="66" y="209"/>
                </a:cubicBezTo>
                <a:lnTo>
                  <a:pt x="56" y="171"/>
                </a:lnTo>
                <a:close/>
                <a:moveTo>
                  <a:pt x="95" y="283"/>
                </a:moveTo>
                <a:cubicBezTo>
                  <a:pt x="85" y="283"/>
                  <a:pt x="76" y="275"/>
                  <a:pt x="76" y="264"/>
                </a:cubicBezTo>
                <a:cubicBezTo>
                  <a:pt x="76" y="254"/>
                  <a:pt x="85" y="245"/>
                  <a:pt x="95" y="245"/>
                </a:cubicBezTo>
                <a:cubicBezTo>
                  <a:pt x="106" y="245"/>
                  <a:pt x="114" y="254"/>
                  <a:pt x="114" y="264"/>
                </a:cubicBezTo>
                <a:cubicBezTo>
                  <a:pt x="114" y="275"/>
                  <a:pt x="106" y="283"/>
                  <a:pt x="95" y="283"/>
                </a:cubicBezTo>
                <a:close/>
                <a:moveTo>
                  <a:pt x="73" y="239"/>
                </a:moveTo>
                <a:cubicBezTo>
                  <a:pt x="67" y="216"/>
                  <a:pt x="67" y="216"/>
                  <a:pt x="67" y="216"/>
                </a:cubicBezTo>
                <a:cubicBezTo>
                  <a:pt x="113" y="216"/>
                  <a:pt x="113" y="216"/>
                  <a:pt x="113" y="216"/>
                </a:cubicBezTo>
                <a:cubicBezTo>
                  <a:pt x="114" y="239"/>
                  <a:pt x="114" y="239"/>
                  <a:pt x="114" y="239"/>
                </a:cubicBezTo>
                <a:lnTo>
                  <a:pt x="73" y="239"/>
                </a:lnTo>
                <a:close/>
                <a:moveTo>
                  <a:pt x="169" y="239"/>
                </a:moveTo>
                <a:cubicBezTo>
                  <a:pt x="122" y="239"/>
                  <a:pt x="122" y="239"/>
                  <a:pt x="122" y="239"/>
                </a:cubicBezTo>
                <a:cubicBezTo>
                  <a:pt x="120" y="216"/>
                  <a:pt x="120" y="216"/>
                  <a:pt x="120" y="216"/>
                </a:cubicBezTo>
                <a:cubicBezTo>
                  <a:pt x="171" y="216"/>
                  <a:pt x="171" y="216"/>
                  <a:pt x="171" y="216"/>
                </a:cubicBezTo>
                <a:lnTo>
                  <a:pt x="169" y="239"/>
                </a:lnTo>
                <a:close/>
                <a:moveTo>
                  <a:pt x="171" y="209"/>
                </a:moveTo>
                <a:cubicBezTo>
                  <a:pt x="119" y="209"/>
                  <a:pt x="119" y="209"/>
                  <a:pt x="119" y="209"/>
                </a:cubicBezTo>
                <a:cubicBezTo>
                  <a:pt x="116" y="171"/>
                  <a:pt x="116" y="171"/>
                  <a:pt x="116" y="171"/>
                </a:cubicBezTo>
                <a:cubicBezTo>
                  <a:pt x="175" y="171"/>
                  <a:pt x="175" y="171"/>
                  <a:pt x="175" y="171"/>
                </a:cubicBezTo>
                <a:lnTo>
                  <a:pt x="171" y="209"/>
                </a:lnTo>
                <a:close/>
                <a:moveTo>
                  <a:pt x="116" y="164"/>
                </a:moveTo>
                <a:cubicBezTo>
                  <a:pt x="114" y="140"/>
                  <a:pt x="114" y="140"/>
                  <a:pt x="114" y="140"/>
                </a:cubicBezTo>
                <a:cubicBezTo>
                  <a:pt x="177" y="140"/>
                  <a:pt x="177" y="140"/>
                  <a:pt x="177" y="140"/>
                </a:cubicBezTo>
                <a:cubicBezTo>
                  <a:pt x="175" y="164"/>
                  <a:pt x="175" y="164"/>
                  <a:pt x="175" y="164"/>
                </a:cubicBezTo>
                <a:lnTo>
                  <a:pt x="116" y="164"/>
                </a:lnTo>
                <a:close/>
                <a:moveTo>
                  <a:pt x="196" y="283"/>
                </a:moveTo>
                <a:cubicBezTo>
                  <a:pt x="185" y="283"/>
                  <a:pt x="177" y="275"/>
                  <a:pt x="177" y="264"/>
                </a:cubicBezTo>
                <a:cubicBezTo>
                  <a:pt x="177" y="254"/>
                  <a:pt x="185" y="245"/>
                  <a:pt x="196" y="245"/>
                </a:cubicBezTo>
                <a:cubicBezTo>
                  <a:pt x="206" y="245"/>
                  <a:pt x="215" y="254"/>
                  <a:pt x="215" y="264"/>
                </a:cubicBezTo>
                <a:cubicBezTo>
                  <a:pt x="215" y="275"/>
                  <a:pt x="206" y="283"/>
                  <a:pt x="196" y="283"/>
                </a:cubicBezTo>
                <a:close/>
                <a:moveTo>
                  <a:pt x="217" y="239"/>
                </a:moveTo>
                <a:cubicBezTo>
                  <a:pt x="176" y="239"/>
                  <a:pt x="176" y="239"/>
                  <a:pt x="176" y="239"/>
                </a:cubicBezTo>
                <a:cubicBezTo>
                  <a:pt x="178" y="216"/>
                  <a:pt x="178" y="216"/>
                  <a:pt x="178" y="216"/>
                </a:cubicBezTo>
                <a:cubicBezTo>
                  <a:pt x="223" y="216"/>
                  <a:pt x="223" y="216"/>
                  <a:pt x="223" y="216"/>
                </a:cubicBezTo>
                <a:lnTo>
                  <a:pt x="217" y="239"/>
                </a:lnTo>
                <a:close/>
                <a:moveTo>
                  <a:pt x="225" y="209"/>
                </a:moveTo>
                <a:cubicBezTo>
                  <a:pt x="179" y="209"/>
                  <a:pt x="179" y="209"/>
                  <a:pt x="179" y="209"/>
                </a:cubicBezTo>
                <a:cubicBezTo>
                  <a:pt x="182" y="171"/>
                  <a:pt x="182" y="171"/>
                  <a:pt x="182" y="171"/>
                </a:cubicBezTo>
                <a:cubicBezTo>
                  <a:pt x="235" y="171"/>
                  <a:pt x="235" y="171"/>
                  <a:pt x="235" y="171"/>
                </a:cubicBezTo>
                <a:lnTo>
                  <a:pt x="225" y="209"/>
                </a:lnTo>
                <a:close/>
                <a:moveTo>
                  <a:pt x="283" y="126"/>
                </a:moveTo>
                <a:cubicBezTo>
                  <a:pt x="264" y="126"/>
                  <a:pt x="264" y="126"/>
                  <a:pt x="264" y="126"/>
                </a:cubicBezTo>
                <a:cubicBezTo>
                  <a:pt x="256" y="133"/>
                  <a:pt x="249" y="141"/>
                  <a:pt x="241" y="149"/>
                </a:cubicBezTo>
                <a:cubicBezTo>
                  <a:pt x="237" y="164"/>
                  <a:pt x="237" y="164"/>
                  <a:pt x="237" y="164"/>
                </a:cubicBezTo>
                <a:cubicBezTo>
                  <a:pt x="182" y="164"/>
                  <a:pt x="182" y="164"/>
                  <a:pt x="182" y="164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1" y="139"/>
                  <a:pt x="221" y="138"/>
                  <a:pt x="222" y="137"/>
                </a:cubicBezTo>
                <a:cubicBezTo>
                  <a:pt x="232" y="127"/>
                  <a:pt x="242" y="117"/>
                  <a:pt x="252" y="107"/>
                </a:cubicBezTo>
                <a:cubicBezTo>
                  <a:pt x="252" y="107"/>
                  <a:pt x="253" y="106"/>
                  <a:pt x="254" y="105"/>
                </a:cubicBezTo>
                <a:cubicBezTo>
                  <a:pt x="256" y="104"/>
                  <a:pt x="258" y="103"/>
                  <a:pt x="260" y="103"/>
                </a:cubicBezTo>
                <a:cubicBezTo>
                  <a:pt x="283" y="103"/>
                  <a:pt x="283" y="103"/>
                  <a:pt x="283" y="103"/>
                </a:cubicBezTo>
                <a:cubicBezTo>
                  <a:pt x="297" y="103"/>
                  <a:pt x="297" y="126"/>
                  <a:pt x="283" y="126"/>
                </a:cubicBezTo>
                <a:close/>
              </a:path>
            </a:pathLst>
          </a:custGeom>
          <a:solidFill>
            <a:srgbClr val="92AF27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CC7B3D-95FA-4A88-85D9-9173A310AEF9}"/>
              </a:ext>
            </a:extLst>
          </p:cNvPr>
          <p:cNvGrpSpPr/>
          <p:nvPr/>
        </p:nvGrpSpPr>
        <p:grpSpPr>
          <a:xfrm>
            <a:off x="10669781" y="4448441"/>
            <a:ext cx="731260" cy="731450"/>
            <a:chOff x="8089901" y="4441825"/>
            <a:chExt cx="1016000" cy="1016000"/>
          </a:xfrm>
          <a:solidFill>
            <a:srgbClr val="C42A13">
              <a:lumMod val="60000"/>
              <a:lumOff val="40000"/>
            </a:srgbClr>
          </a:solidFill>
        </p:grpSpPr>
        <p:sp>
          <p:nvSpPr>
            <p:cNvPr id="36" name="Rectangle 46">
              <a:extLst>
                <a:ext uri="{FF2B5EF4-FFF2-40B4-BE49-F238E27FC236}">
                  <a16:creationId xmlns:a16="http://schemas.microsoft.com/office/drawing/2014/main" id="{B225B9C2-F79A-44FB-8AFA-FF8162DA3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7413" y="4703763"/>
              <a:ext cx="25558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F45353BF-4879-4E93-B1FF-3A66BD8C9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9901" y="4441825"/>
              <a:ext cx="1016000" cy="1016000"/>
            </a:xfrm>
            <a:custGeom>
              <a:avLst/>
              <a:gdLst>
                <a:gd name="T0" fmla="*/ 176 w 353"/>
                <a:gd name="T1" fmla="*/ 0 h 353"/>
                <a:gd name="T2" fmla="*/ 0 w 353"/>
                <a:gd name="T3" fmla="*/ 176 h 353"/>
                <a:gd name="T4" fmla="*/ 176 w 353"/>
                <a:gd name="T5" fmla="*/ 353 h 353"/>
                <a:gd name="T6" fmla="*/ 353 w 353"/>
                <a:gd name="T7" fmla="*/ 176 h 353"/>
                <a:gd name="T8" fmla="*/ 176 w 353"/>
                <a:gd name="T9" fmla="*/ 0 h 353"/>
                <a:gd name="T10" fmla="*/ 271 w 353"/>
                <a:gd name="T11" fmla="*/ 280 h 353"/>
                <a:gd name="T12" fmla="*/ 107 w 353"/>
                <a:gd name="T13" fmla="*/ 280 h 353"/>
                <a:gd name="T14" fmla="*/ 107 w 353"/>
                <a:gd name="T15" fmla="*/ 257 h 353"/>
                <a:gd name="T16" fmla="*/ 98 w 353"/>
                <a:gd name="T17" fmla="*/ 259 h 353"/>
                <a:gd name="T18" fmla="*/ 93 w 353"/>
                <a:gd name="T19" fmla="*/ 278 h 353"/>
                <a:gd name="T20" fmla="*/ 82 w 353"/>
                <a:gd name="T21" fmla="*/ 278 h 353"/>
                <a:gd name="T22" fmla="*/ 89 w 353"/>
                <a:gd name="T23" fmla="*/ 251 h 353"/>
                <a:gd name="T24" fmla="*/ 107 w 353"/>
                <a:gd name="T25" fmla="*/ 245 h 353"/>
                <a:gd name="T26" fmla="*/ 107 w 353"/>
                <a:gd name="T27" fmla="*/ 213 h 353"/>
                <a:gd name="T28" fmla="*/ 98 w 353"/>
                <a:gd name="T29" fmla="*/ 215 h 353"/>
                <a:gd name="T30" fmla="*/ 93 w 353"/>
                <a:gd name="T31" fmla="*/ 234 h 353"/>
                <a:gd name="T32" fmla="*/ 82 w 353"/>
                <a:gd name="T33" fmla="*/ 234 h 353"/>
                <a:gd name="T34" fmla="*/ 89 w 353"/>
                <a:gd name="T35" fmla="*/ 207 h 353"/>
                <a:gd name="T36" fmla="*/ 107 w 353"/>
                <a:gd name="T37" fmla="*/ 201 h 353"/>
                <a:gd name="T38" fmla="*/ 107 w 353"/>
                <a:gd name="T39" fmla="*/ 169 h 353"/>
                <a:gd name="T40" fmla="*/ 98 w 353"/>
                <a:gd name="T41" fmla="*/ 171 h 353"/>
                <a:gd name="T42" fmla="*/ 93 w 353"/>
                <a:gd name="T43" fmla="*/ 190 h 353"/>
                <a:gd name="T44" fmla="*/ 82 w 353"/>
                <a:gd name="T45" fmla="*/ 190 h 353"/>
                <a:gd name="T46" fmla="*/ 89 w 353"/>
                <a:gd name="T47" fmla="*/ 163 h 353"/>
                <a:gd name="T48" fmla="*/ 107 w 353"/>
                <a:gd name="T49" fmla="*/ 157 h 353"/>
                <a:gd name="T50" fmla="*/ 107 w 353"/>
                <a:gd name="T51" fmla="*/ 125 h 353"/>
                <a:gd name="T52" fmla="*/ 98 w 353"/>
                <a:gd name="T53" fmla="*/ 127 h 353"/>
                <a:gd name="T54" fmla="*/ 93 w 353"/>
                <a:gd name="T55" fmla="*/ 146 h 353"/>
                <a:gd name="T56" fmla="*/ 82 w 353"/>
                <a:gd name="T57" fmla="*/ 146 h 353"/>
                <a:gd name="T58" fmla="*/ 89 w 353"/>
                <a:gd name="T59" fmla="*/ 119 h 353"/>
                <a:gd name="T60" fmla="*/ 107 w 353"/>
                <a:gd name="T61" fmla="*/ 113 h 353"/>
                <a:gd name="T62" fmla="*/ 107 w 353"/>
                <a:gd name="T63" fmla="*/ 81 h 353"/>
                <a:gd name="T64" fmla="*/ 98 w 353"/>
                <a:gd name="T65" fmla="*/ 83 h 353"/>
                <a:gd name="T66" fmla="*/ 93 w 353"/>
                <a:gd name="T67" fmla="*/ 102 h 353"/>
                <a:gd name="T68" fmla="*/ 82 w 353"/>
                <a:gd name="T69" fmla="*/ 102 h 353"/>
                <a:gd name="T70" fmla="*/ 89 w 353"/>
                <a:gd name="T71" fmla="*/ 75 h 353"/>
                <a:gd name="T72" fmla="*/ 107 w 353"/>
                <a:gd name="T73" fmla="*/ 69 h 353"/>
                <a:gd name="T74" fmla="*/ 107 w 353"/>
                <a:gd name="T75" fmla="*/ 69 h 353"/>
                <a:gd name="T76" fmla="*/ 271 w 353"/>
                <a:gd name="T77" fmla="*/ 69 h 353"/>
                <a:gd name="T78" fmla="*/ 271 w 353"/>
                <a:gd name="T79" fmla="*/ 28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3" h="353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6"/>
                  </a:cubicBezTo>
                  <a:cubicBezTo>
                    <a:pt x="353" y="79"/>
                    <a:pt x="274" y="0"/>
                    <a:pt x="176" y="0"/>
                  </a:cubicBezTo>
                  <a:close/>
                  <a:moveTo>
                    <a:pt x="271" y="280"/>
                  </a:moveTo>
                  <a:cubicBezTo>
                    <a:pt x="107" y="280"/>
                    <a:pt x="107" y="280"/>
                    <a:pt x="107" y="280"/>
                  </a:cubicBezTo>
                  <a:cubicBezTo>
                    <a:pt x="107" y="257"/>
                    <a:pt x="107" y="257"/>
                    <a:pt x="107" y="257"/>
                  </a:cubicBezTo>
                  <a:cubicBezTo>
                    <a:pt x="104" y="257"/>
                    <a:pt x="100" y="257"/>
                    <a:pt x="98" y="259"/>
                  </a:cubicBezTo>
                  <a:cubicBezTo>
                    <a:pt x="92" y="263"/>
                    <a:pt x="93" y="272"/>
                    <a:pt x="93" y="278"/>
                  </a:cubicBezTo>
                  <a:cubicBezTo>
                    <a:pt x="94" y="285"/>
                    <a:pt x="82" y="285"/>
                    <a:pt x="82" y="278"/>
                  </a:cubicBezTo>
                  <a:cubicBezTo>
                    <a:pt x="81" y="268"/>
                    <a:pt x="82" y="258"/>
                    <a:pt x="89" y="251"/>
                  </a:cubicBezTo>
                  <a:cubicBezTo>
                    <a:pt x="94" y="247"/>
                    <a:pt x="101" y="245"/>
                    <a:pt x="107" y="245"/>
                  </a:cubicBezTo>
                  <a:cubicBezTo>
                    <a:pt x="107" y="213"/>
                    <a:pt x="107" y="213"/>
                    <a:pt x="107" y="213"/>
                  </a:cubicBezTo>
                  <a:cubicBezTo>
                    <a:pt x="104" y="213"/>
                    <a:pt x="100" y="213"/>
                    <a:pt x="98" y="215"/>
                  </a:cubicBezTo>
                  <a:cubicBezTo>
                    <a:pt x="92" y="219"/>
                    <a:pt x="93" y="228"/>
                    <a:pt x="93" y="234"/>
                  </a:cubicBezTo>
                  <a:cubicBezTo>
                    <a:pt x="94" y="241"/>
                    <a:pt x="82" y="241"/>
                    <a:pt x="82" y="234"/>
                  </a:cubicBezTo>
                  <a:cubicBezTo>
                    <a:pt x="81" y="224"/>
                    <a:pt x="82" y="214"/>
                    <a:pt x="89" y="207"/>
                  </a:cubicBezTo>
                  <a:cubicBezTo>
                    <a:pt x="94" y="202"/>
                    <a:pt x="101" y="201"/>
                    <a:pt x="107" y="201"/>
                  </a:cubicBezTo>
                  <a:cubicBezTo>
                    <a:pt x="107" y="169"/>
                    <a:pt x="107" y="169"/>
                    <a:pt x="107" y="169"/>
                  </a:cubicBezTo>
                  <a:cubicBezTo>
                    <a:pt x="104" y="169"/>
                    <a:pt x="100" y="169"/>
                    <a:pt x="98" y="171"/>
                  </a:cubicBezTo>
                  <a:cubicBezTo>
                    <a:pt x="92" y="175"/>
                    <a:pt x="93" y="184"/>
                    <a:pt x="93" y="190"/>
                  </a:cubicBezTo>
                  <a:cubicBezTo>
                    <a:pt x="94" y="197"/>
                    <a:pt x="82" y="197"/>
                    <a:pt x="82" y="190"/>
                  </a:cubicBezTo>
                  <a:cubicBezTo>
                    <a:pt x="81" y="180"/>
                    <a:pt x="82" y="170"/>
                    <a:pt x="89" y="163"/>
                  </a:cubicBezTo>
                  <a:cubicBezTo>
                    <a:pt x="94" y="158"/>
                    <a:pt x="101" y="157"/>
                    <a:pt x="107" y="157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4" y="125"/>
                    <a:pt x="100" y="125"/>
                    <a:pt x="98" y="127"/>
                  </a:cubicBezTo>
                  <a:cubicBezTo>
                    <a:pt x="92" y="131"/>
                    <a:pt x="93" y="140"/>
                    <a:pt x="93" y="146"/>
                  </a:cubicBezTo>
                  <a:cubicBezTo>
                    <a:pt x="94" y="153"/>
                    <a:pt x="82" y="153"/>
                    <a:pt x="82" y="146"/>
                  </a:cubicBezTo>
                  <a:cubicBezTo>
                    <a:pt x="81" y="136"/>
                    <a:pt x="82" y="126"/>
                    <a:pt x="89" y="119"/>
                  </a:cubicBezTo>
                  <a:cubicBezTo>
                    <a:pt x="94" y="114"/>
                    <a:pt x="101" y="113"/>
                    <a:pt x="107" y="113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4" y="81"/>
                    <a:pt x="100" y="81"/>
                    <a:pt x="98" y="83"/>
                  </a:cubicBezTo>
                  <a:cubicBezTo>
                    <a:pt x="92" y="87"/>
                    <a:pt x="93" y="96"/>
                    <a:pt x="93" y="102"/>
                  </a:cubicBezTo>
                  <a:cubicBezTo>
                    <a:pt x="94" y="109"/>
                    <a:pt x="82" y="109"/>
                    <a:pt x="82" y="102"/>
                  </a:cubicBezTo>
                  <a:cubicBezTo>
                    <a:pt x="81" y="92"/>
                    <a:pt x="82" y="82"/>
                    <a:pt x="89" y="75"/>
                  </a:cubicBezTo>
                  <a:cubicBezTo>
                    <a:pt x="94" y="70"/>
                    <a:pt x="101" y="69"/>
                    <a:pt x="107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271" y="69"/>
                    <a:pt x="271" y="69"/>
                    <a:pt x="271" y="69"/>
                  </a:cubicBezTo>
                  <a:lnTo>
                    <a:pt x="271" y="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FE3D0C-BCEB-4C90-A595-C93DCF6B9E9A}"/>
              </a:ext>
            </a:extLst>
          </p:cNvPr>
          <p:cNvGrpSpPr/>
          <p:nvPr/>
        </p:nvGrpSpPr>
        <p:grpSpPr>
          <a:xfrm>
            <a:off x="9803347" y="2503823"/>
            <a:ext cx="594149" cy="593160"/>
            <a:chOff x="7116763" y="2187575"/>
            <a:chExt cx="825500" cy="823913"/>
          </a:xfrm>
          <a:solidFill>
            <a:srgbClr val="C42A13"/>
          </a:solidFill>
        </p:grpSpPr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354BA0A6-FDDD-4D16-A342-222DAC466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951" y="2566988"/>
              <a:ext cx="71438" cy="98425"/>
            </a:xfrm>
            <a:custGeom>
              <a:avLst/>
              <a:gdLst>
                <a:gd name="T0" fmla="*/ 0 w 25"/>
                <a:gd name="T1" fmla="*/ 32 h 34"/>
                <a:gd name="T2" fmla="*/ 3 w 25"/>
                <a:gd name="T3" fmla="*/ 34 h 34"/>
                <a:gd name="T4" fmla="*/ 25 w 25"/>
                <a:gd name="T5" fmla="*/ 0 h 34"/>
                <a:gd name="T6" fmla="*/ 13 w 25"/>
                <a:gd name="T7" fmla="*/ 4 h 34"/>
                <a:gd name="T8" fmla="*/ 0 w 25"/>
                <a:gd name="T9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0" y="32"/>
                  </a:moveTo>
                  <a:cubicBezTo>
                    <a:pt x="0" y="34"/>
                    <a:pt x="2" y="34"/>
                    <a:pt x="3" y="34"/>
                  </a:cubicBezTo>
                  <a:cubicBezTo>
                    <a:pt x="9" y="34"/>
                    <a:pt x="18" y="28"/>
                    <a:pt x="25" y="0"/>
                  </a:cubicBezTo>
                  <a:cubicBezTo>
                    <a:pt x="20" y="0"/>
                    <a:pt x="15" y="2"/>
                    <a:pt x="13" y="4"/>
                  </a:cubicBezTo>
                  <a:cubicBezTo>
                    <a:pt x="6" y="11"/>
                    <a:pt x="0" y="23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06342DF7-80A6-4F1F-BCAA-74FF88235E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763" y="2187575"/>
              <a:ext cx="825500" cy="823913"/>
            </a:xfrm>
            <a:custGeom>
              <a:avLst/>
              <a:gdLst>
                <a:gd name="T0" fmla="*/ 143 w 287"/>
                <a:gd name="T1" fmla="*/ 0 h 286"/>
                <a:gd name="T2" fmla="*/ 0 w 287"/>
                <a:gd name="T3" fmla="*/ 143 h 286"/>
                <a:gd name="T4" fmla="*/ 143 w 287"/>
                <a:gd name="T5" fmla="*/ 286 h 286"/>
                <a:gd name="T6" fmla="*/ 287 w 287"/>
                <a:gd name="T7" fmla="*/ 143 h 286"/>
                <a:gd name="T8" fmla="*/ 143 w 287"/>
                <a:gd name="T9" fmla="*/ 0 h 286"/>
                <a:gd name="T10" fmla="*/ 222 w 287"/>
                <a:gd name="T11" fmla="*/ 171 h 286"/>
                <a:gd name="T12" fmla="*/ 180 w 287"/>
                <a:gd name="T13" fmla="*/ 194 h 286"/>
                <a:gd name="T14" fmla="*/ 154 w 287"/>
                <a:gd name="T15" fmla="*/ 184 h 286"/>
                <a:gd name="T16" fmla="*/ 125 w 287"/>
                <a:gd name="T17" fmla="*/ 194 h 286"/>
                <a:gd name="T18" fmla="*/ 91 w 287"/>
                <a:gd name="T19" fmla="*/ 165 h 286"/>
                <a:gd name="T20" fmla="*/ 110 w 287"/>
                <a:gd name="T21" fmla="*/ 120 h 286"/>
                <a:gd name="T22" fmla="*/ 170 w 287"/>
                <a:gd name="T23" fmla="*/ 103 h 286"/>
                <a:gd name="T24" fmla="*/ 180 w 287"/>
                <a:gd name="T25" fmla="*/ 103 h 286"/>
                <a:gd name="T26" fmla="*/ 187 w 287"/>
                <a:gd name="T27" fmla="*/ 104 h 286"/>
                <a:gd name="T28" fmla="*/ 185 w 287"/>
                <a:gd name="T29" fmla="*/ 110 h 286"/>
                <a:gd name="T30" fmla="*/ 178 w 287"/>
                <a:gd name="T31" fmla="*/ 149 h 286"/>
                <a:gd name="T32" fmla="*/ 177 w 287"/>
                <a:gd name="T33" fmla="*/ 151 h 286"/>
                <a:gd name="T34" fmla="*/ 175 w 287"/>
                <a:gd name="T35" fmla="*/ 162 h 286"/>
                <a:gd name="T36" fmla="*/ 181 w 287"/>
                <a:gd name="T37" fmla="*/ 166 h 286"/>
                <a:gd name="T38" fmla="*/ 196 w 287"/>
                <a:gd name="T39" fmla="*/ 154 h 286"/>
                <a:gd name="T40" fmla="*/ 201 w 287"/>
                <a:gd name="T41" fmla="*/ 131 h 286"/>
                <a:gd name="T42" fmla="*/ 186 w 287"/>
                <a:gd name="T43" fmla="*/ 94 h 286"/>
                <a:gd name="T44" fmla="*/ 146 w 287"/>
                <a:gd name="T45" fmla="*/ 80 h 286"/>
                <a:gd name="T46" fmla="*/ 79 w 287"/>
                <a:gd name="T47" fmla="*/ 161 h 286"/>
                <a:gd name="T48" fmla="*/ 94 w 287"/>
                <a:gd name="T49" fmla="*/ 199 h 286"/>
                <a:gd name="T50" fmla="*/ 135 w 287"/>
                <a:gd name="T51" fmla="*/ 213 h 286"/>
                <a:gd name="T52" fmla="*/ 201 w 287"/>
                <a:gd name="T53" fmla="*/ 193 h 286"/>
                <a:gd name="T54" fmla="*/ 206 w 287"/>
                <a:gd name="T55" fmla="*/ 191 h 286"/>
                <a:gd name="T56" fmla="*/ 208 w 287"/>
                <a:gd name="T57" fmla="*/ 196 h 286"/>
                <a:gd name="T58" fmla="*/ 216 w 287"/>
                <a:gd name="T59" fmla="*/ 212 h 286"/>
                <a:gd name="T60" fmla="*/ 218 w 287"/>
                <a:gd name="T61" fmla="*/ 217 h 286"/>
                <a:gd name="T62" fmla="*/ 214 w 287"/>
                <a:gd name="T63" fmla="*/ 219 h 286"/>
                <a:gd name="T64" fmla="*/ 133 w 287"/>
                <a:gd name="T65" fmla="*/ 240 h 286"/>
                <a:gd name="T66" fmla="*/ 74 w 287"/>
                <a:gd name="T67" fmla="*/ 221 h 286"/>
                <a:gd name="T68" fmla="*/ 46 w 287"/>
                <a:gd name="T69" fmla="*/ 160 h 286"/>
                <a:gd name="T70" fmla="*/ 71 w 287"/>
                <a:gd name="T71" fmla="*/ 88 h 286"/>
                <a:gd name="T72" fmla="*/ 148 w 287"/>
                <a:gd name="T73" fmla="*/ 52 h 286"/>
                <a:gd name="T74" fmla="*/ 204 w 287"/>
                <a:gd name="T75" fmla="*/ 70 h 286"/>
                <a:gd name="T76" fmla="*/ 234 w 287"/>
                <a:gd name="T77" fmla="*/ 129 h 286"/>
                <a:gd name="T78" fmla="*/ 222 w 287"/>
                <a:gd name="T79" fmla="*/ 171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87" h="286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6"/>
                    <a:pt x="143" y="286"/>
                  </a:cubicBezTo>
                  <a:cubicBezTo>
                    <a:pt x="223" y="286"/>
                    <a:pt x="287" y="222"/>
                    <a:pt x="287" y="143"/>
                  </a:cubicBezTo>
                  <a:cubicBezTo>
                    <a:pt x="287" y="64"/>
                    <a:pt x="223" y="0"/>
                    <a:pt x="143" y="0"/>
                  </a:cubicBezTo>
                  <a:close/>
                  <a:moveTo>
                    <a:pt x="222" y="171"/>
                  </a:moveTo>
                  <a:cubicBezTo>
                    <a:pt x="212" y="186"/>
                    <a:pt x="198" y="194"/>
                    <a:pt x="180" y="194"/>
                  </a:cubicBezTo>
                  <a:cubicBezTo>
                    <a:pt x="167" y="194"/>
                    <a:pt x="161" y="190"/>
                    <a:pt x="154" y="184"/>
                  </a:cubicBezTo>
                  <a:cubicBezTo>
                    <a:pt x="146" y="190"/>
                    <a:pt x="138" y="194"/>
                    <a:pt x="125" y="194"/>
                  </a:cubicBezTo>
                  <a:cubicBezTo>
                    <a:pt x="105" y="194"/>
                    <a:pt x="91" y="182"/>
                    <a:pt x="91" y="165"/>
                  </a:cubicBezTo>
                  <a:cubicBezTo>
                    <a:pt x="91" y="150"/>
                    <a:pt x="99" y="132"/>
                    <a:pt x="110" y="120"/>
                  </a:cubicBezTo>
                  <a:cubicBezTo>
                    <a:pt x="119" y="110"/>
                    <a:pt x="133" y="103"/>
                    <a:pt x="170" y="103"/>
                  </a:cubicBezTo>
                  <a:cubicBezTo>
                    <a:pt x="173" y="103"/>
                    <a:pt x="177" y="103"/>
                    <a:pt x="180" y="103"/>
                  </a:cubicBezTo>
                  <a:cubicBezTo>
                    <a:pt x="187" y="104"/>
                    <a:pt x="187" y="104"/>
                    <a:pt x="187" y="104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78" y="149"/>
                    <a:pt x="178" y="149"/>
                    <a:pt x="178" y="149"/>
                  </a:cubicBezTo>
                  <a:cubicBezTo>
                    <a:pt x="177" y="149"/>
                    <a:pt x="177" y="150"/>
                    <a:pt x="177" y="151"/>
                  </a:cubicBezTo>
                  <a:cubicBezTo>
                    <a:pt x="177" y="154"/>
                    <a:pt x="175" y="159"/>
                    <a:pt x="175" y="162"/>
                  </a:cubicBezTo>
                  <a:cubicBezTo>
                    <a:pt x="175" y="165"/>
                    <a:pt x="177" y="166"/>
                    <a:pt x="181" y="166"/>
                  </a:cubicBezTo>
                  <a:cubicBezTo>
                    <a:pt x="187" y="166"/>
                    <a:pt x="192" y="162"/>
                    <a:pt x="196" y="154"/>
                  </a:cubicBezTo>
                  <a:cubicBezTo>
                    <a:pt x="200" y="146"/>
                    <a:pt x="201" y="136"/>
                    <a:pt x="201" y="131"/>
                  </a:cubicBezTo>
                  <a:cubicBezTo>
                    <a:pt x="201" y="116"/>
                    <a:pt x="196" y="103"/>
                    <a:pt x="186" y="94"/>
                  </a:cubicBezTo>
                  <a:cubicBezTo>
                    <a:pt x="176" y="84"/>
                    <a:pt x="162" y="80"/>
                    <a:pt x="146" y="80"/>
                  </a:cubicBezTo>
                  <a:cubicBezTo>
                    <a:pt x="112" y="80"/>
                    <a:pt x="79" y="107"/>
                    <a:pt x="79" y="161"/>
                  </a:cubicBezTo>
                  <a:cubicBezTo>
                    <a:pt x="79" y="177"/>
                    <a:pt x="84" y="190"/>
                    <a:pt x="94" y="199"/>
                  </a:cubicBezTo>
                  <a:cubicBezTo>
                    <a:pt x="104" y="208"/>
                    <a:pt x="118" y="213"/>
                    <a:pt x="135" y="213"/>
                  </a:cubicBezTo>
                  <a:cubicBezTo>
                    <a:pt x="161" y="213"/>
                    <a:pt x="182" y="203"/>
                    <a:pt x="201" y="193"/>
                  </a:cubicBezTo>
                  <a:cubicBezTo>
                    <a:pt x="206" y="191"/>
                    <a:pt x="206" y="191"/>
                    <a:pt x="206" y="191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16" y="212"/>
                    <a:pt x="216" y="212"/>
                    <a:pt x="216" y="212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214" y="219"/>
                    <a:pt x="214" y="219"/>
                    <a:pt x="214" y="219"/>
                  </a:cubicBezTo>
                  <a:cubicBezTo>
                    <a:pt x="189" y="233"/>
                    <a:pt x="161" y="240"/>
                    <a:pt x="133" y="240"/>
                  </a:cubicBezTo>
                  <a:cubicBezTo>
                    <a:pt x="111" y="240"/>
                    <a:pt x="90" y="233"/>
                    <a:pt x="74" y="221"/>
                  </a:cubicBezTo>
                  <a:cubicBezTo>
                    <a:pt x="55" y="207"/>
                    <a:pt x="46" y="186"/>
                    <a:pt x="46" y="160"/>
                  </a:cubicBezTo>
                  <a:cubicBezTo>
                    <a:pt x="46" y="134"/>
                    <a:pt x="55" y="108"/>
                    <a:pt x="71" y="88"/>
                  </a:cubicBezTo>
                  <a:cubicBezTo>
                    <a:pt x="84" y="72"/>
                    <a:pt x="108" y="52"/>
                    <a:pt x="148" y="52"/>
                  </a:cubicBezTo>
                  <a:cubicBezTo>
                    <a:pt x="167" y="52"/>
                    <a:pt x="188" y="59"/>
                    <a:pt x="204" y="70"/>
                  </a:cubicBezTo>
                  <a:cubicBezTo>
                    <a:pt x="217" y="80"/>
                    <a:pt x="234" y="98"/>
                    <a:pt x="234" y="129"/>
                  </a:cubicBezTo>
                  <a:cubicBezTo>
                    <a:pt x="234" y="144"/>
                    <a:pt x="229" y="159"/>
                    <a:pt x="222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41" name="Freeform 50">
            <a:extLst>
              <a:ext uri="{FF2B5EF4-FFF2-40B4-BE49-F238E27FC236}">
                <a16:creationId xmlns:a16="http://schemas.microsoft.com/office/drawing/2014/main" id="{2A661375-D3DA-4C4F-9984-0EF6A6F65D9E}"/>
              </a:ext>
            </a:extLst>
          </p:cNvPr>
          <p:cNvSpPr>
            <a:spLocks noEditPoints="1"/>
          </p:cNvSpPr>
          <p:nvPr/>
        </p:nvSpPr>
        <p:spPr bwMode="auto">
          <a:xfrm>
            <a:off x="8771043" y="2009453"/>
            <a:ext cx="601004" cy="598874"/>
          </a:xfrm>
          <a:custGeom>
            <a:avLst/>
            <a:gdLst>
              <a:gd name="T0" fmla="*/ 145 w 290"/>
              <a:gd name="T1" fmla="*/ 0 h 289"/>
              <a:gd name="T2" fmla="*/ 0 w 290"/>
              <a:gd name="T3" fmla="*/ 144 h 289"/>
              <a:gd name="T4" fmla="*/ 145 w 290"/>
              <a:gd name="T5" fmla="*/ 289 h 289"/>
              <a:gd name="T6" fmla="*/ 290 w 290"/>
              <a:gd name="T7" fmla="*/ 144 h 289"/>
              <a:gd name="T8" fmla="*/ 145 w 290"/>
              <a:gd name="T9" fmla="*/ 0 h 289"/>
              <a:gd name="T10" fmla="*/ 173 w 290"/>
              <a:gd name="T11" fmla="*/ 144 h 289"/>
              <a:gd name="T12" fmla="*/ 173 w 290"/>
              <a:gd name="T13" fmla="*/ 236 h 289"/>
              <a:gd name="T14" fmla="*/ 79 w 290"/>
              <a:gd name="T15" fmla="*/ 197 h 289"/>
              <a:gd name="T16" fmla="*/ 79 w 290"/>
              <a:gd name="T17" fmla="*/ 183 h 289"/>
              <a:gd name="T18" fmla="*/ 46 w 290"/>
              <a:gd name="T19" fmla="*/ 183 h 289"/>
              <a:gd name="T20" fmla="*/ 46 w 290"/>
              <a:gd name="T21" fmla="*/ 106 h 289"/>
              <a:gd name="T22" fmla="*/ 79 w 290"/>
              <a:gd name="T23" fmla="*/ 106 h 289"/>
              <a:gd name="T24" fmla="*/ 79 w 290"/>
              <a:gd name="T25" fmla="*/ 91 h 289"/>
              <a:gd name="T26" fmla="*/ 173 w 290"/>
              <a:gd name="T27" fmla="*/ 53 h 289"/>
              <a:gd name="T28" fmla="*/ 173 w 290"/>
              <a:gd name="T29" fmla="*/ 144 h 289"/>
              <a:gd name="T30" fmla="*/ 182 w 290"/>
              <a:gd name="T31" fmla="*/ 196 h 289"/>
              <a:gd name="T32" fmla="*/ 194 w 290"/>
              <a:gd name="T33" fmla="*/ 144 h 289"/>
              <a:gd name="T34" fmla="*/ 182 w 290"/>
              <a:gd name="T35" fmla="*/ 93 h 289"/>
              <a:gd name="T36" fmla="*/ 197 w 290"/>
              <a:gd name="T37" fmla="*/ 84 h 289"/>
              <a:gd name="T38" fmla="*/ 211 w 290"/>
              <a:gd name="T39" fmla="*/ 144 h 289"/>
              <a:gd name="T40" fmla="*/ 197 w 290"/>
              <a:gd name="T41" fmla="*/ 204 h 289"/>
              <a:gd name="T42" fmla="*/ 182 w 290"/>
              <a:gd name="T43" fmla="*/ 196 h 289"/>
              <a:gd name="T44" fmla="*/ 225 w 290"/>
              <a:gd name="T45" fmla="*/ 225 h 289"/>
              <a:gd name="T46" fmla="*/ 210 w 290"/>
              <a:gd name="T47" fmla="*/ 216 h 289"/>
              <a:gd name="T48" fmla="*/ 227 w 290"/>
              <a:gd name="T49" fmla="*/ 144 h 289"/>
              <a:gd name="T50" fmla="*/ 210 w 290"/>
              <a:gd name="T51" fmla="*/ 72 h 289"/>
              <a:gd name="T52" fmla="*/ 225 w 290"/>
              <a:gd name="T53" fmla="*/ 64 h 289"/>
              <a:gd name="T54" fmla="*/ 244 w 290"/>
              <a:gd name="T55" fmla="*/ 144 h 289"/>
              <a:gd name="T56" fmla="*/ 225 w 290"/>
              <a:gd name="T57" fmla="*/ 225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0" h="289">
                <a:moveTo>
                  <a:pt x="145" y="0"/>
                </a:moveTo>
                <a:cubicBezTo>
                  <a:pt x="65" y="0"/>
                  <a:pt x="0" y="64"/>
                  <a:pt x="0" y="144"/>
                </a:cubicBezTo>
                <a:cubicBezTo>
                  <a:pt x="0" y="224"/>
                  <a:pt x="65" y="289"/>
                  <a:pt x="145" y="289"/>
                </a:cubicBezTo>
                <a:cubicBezTo>
                  <a:pt x="225" y="289"/>
                  <a:pt x="290" y="224"/>
                  <a:pt x="290" y="144"/>
                </a:cubicBezTo>
                <a:cubicBezTo>
                  <a:pt x="290" y="64"/>
                  <a:pt x="225" y="0"/>
                  <a:pt x="145" y="0"/>
                </a:cubicBezTo>
                <a:close/>
                <a:moveTo>
                  <a:pt x="173" y="144"/>
                </a:moveTo>
                <a:cubicBezTo>
                  <a:pt x="173" y="236"/>
                  <a:pt x="173" y="236"/>
                  <a:pt x="173" y="236"/>
                </a:cubicBezTo>
                <a:cubicBezTo>
                  <a:pt x="79" y="197"/>
                  <a:pt x="79" y="197"/>
                  <a:pt x="79" y="197"/>
                </a:cubicBezTo>
                <a:cubicBezTo>
                  <a:pt x="79" y="183"/>
                  <a:pt x="79" y="183"/>
                  <a:pt x="79" y="183"/>
                </a:cubicBezTo>
                <a:cubicBezTo>
                  <a:pt x="46" y="183"/>
                  <a:pt x="46" y="183"/>
                  <a:pt x="46" y="183"/>
                </a:cubicBezTo>
                <a:cubicBezTo>
                  <a:pt x="46" y="106"/>
                  <a:pt x="46" y="106"/>
                  <a:pt x="46" y="106"/>
                </a:cubicBezTo>
                <a:cubicBezTo>
                  <a:pt x="79" y="106"/>
                  <a:pt x="79" y="106"/>
                  <a:pt x="79" y="106"/>
                </a:cubicBezTo>
                <a:cubicBezTo>
                  <a:pt x="79" y="91"/>
                  <a:pt x="79" y="91"/>
                  <a:pt x="79" y="91"/>
                </a:cubicBezTo>
                <a:cubicBezTo>
                  <a:pt x="173" y="53"/>
                  <a:pt x="173" y="53"/>
                  <a:pt x="173" y="53"/>
                </a:cubicBezTo>
                <a:lnTo>
                  <a:pt x="173" y="144"/>
                </a:lnTo>
                <a:close/>
                <a:moveTo>
                  <a:pt x="182" y="196"/>
                </a:moveTo>
                <a:cubicBezTo>
                  <a:pt x="190" y="182"/>
                  <a:pt x="194" y="163"/>
                  <a:pt x="194" y="144"/>
                </a:cubicBezTo>
                <a:cubicBezTo>
                  <a:pt x="194" y="125"/>
                  <a:pt x="190" y="107"/>
                  <a:pt x="182" y="93"/>
                </a:cubicBezTo>
                <a:cubicBezTo>
                  <a:pt x="197" y="84"/>
                  <a:pt x="197" y="84"/>
                  <a:pt x="197" y="84"/>
                </a:cubicBezTo>
                <a:cubicBezTo>
                  <a:pt x="206" y="101"/>
                  <a:pt x="211" y="123"/>
                  <a:pt x="211" y="144"/>
                </a:cubicBezTo>
                <a:cubicBezTo>
                  <a:pt x="211" y="166"/>
                  <a:pt x="206" y="187"/>
                  <a:pt x="197" y="204"/>
                </a:cubicBezTo>
                <a:lnTo>
                  <a:pt x="182" y="196"/>
                </a:lnTo>
                <a:close/>
                <a:moveTo>
                  <a:pt x="225" y="225"/>
                </a:moveTo>
                <a:cubicBezTo>
                  <a:pt x="210" y="216"/>
                  <a:pt x="210" y="216"/>
                  <a:pt x="210" y="216"/>
                </a:cubicBezTo>
                <a:cubicBezTo>
                  <a:pt x="221" y="196"/>
                  <a:pt x="227" y="171"/>
                  <a:pt x="227" y="144"/>
                </a:cubicBezTo>
                <a:cubicBezTo>
                  <a:pt x="227" y="118"/>
                  <a:pt x="221" y="93"/>
                  <a:pt x="210" y="72"/>
                </a:cubicBezTo>
                <a:cubicBezTo>
                  <a:pt x="225" y="64"/>
                  <a:pt x="225" y="64"/>
                  <a:pt x="225" y="64"/>
                </a:cubicBezTo>
                <a:cubicBezTo>
                  <a:pt x="237" y="87"/>
                  <a:pt x="244" y="115"/>
                  <a:pt x="244" y="144"/>
                </a:cubicBezTo>
                <a:cubicBezTo>
                  <a:pt x="244" y="174"/>
                  <a:pt x="237" y="202"/>
                  <a:pt x="225" y="225"/>
                </a:cubicBezTo>
                <a:close/>
              </a:path>
            </a:pathLst>
          </a:custGeom>
          <a:solidFill>
            <a:srgbClr val="92AF27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67AE1EF-6AF4-420E-8D04-366BD37C6EC0}"/>
              </a:ext>
            </a:extLst>
          </p:cNvPr>
          <p:cNvGrpSpPr/>
          <p:nvPr/>
        </p:nvGrpSpPr>
        <p:grpSpPr>
          <a:xfrm>
            <a:off x="10999733" y="3482979"/>
            <a:ext cx="731260" cy="729164"/>
            <a:chOff x="8472488" y="3322638"/>
            <a:chExt cx="1016000" cy="1012825"/>
          </a:xfrm>
          <a:solidFill>
            <a:srgbClr val="F9711C"/>
          </a:solidFill>
        </p:grpSpPr>
        <p:sp>
          <p:nvSpPr>
            <p:cNvPr id="43" name="Oval 51">
              <a:extLst>
                <a:ext uri="{FF2B5EF4-FFF2-40B4-BE49-F238E27FC236}">
                  <a16:creationId xmlns:a16="http://schemas.microsoft.com/office/drawing/2014/main" id="{4037E60E-A833-4D46-9B41-7A4597400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0663" y="3733800"/>
              <a:ext cx="55563" cy="5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5B90922F-BAF9-4132-9881-E7D3382B2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72488" y="3322638"/>
              <a:ext cx="1016000" cy="1012825"/>
            </a:xfrm>
            <a:custGeom>
              <a:avLst/>
              <a:gdLst>
                <a:gd name="T0" fmla="*/ 176 w 353"/>
                <a:gd name="T1" fmla="*/ 0 h 352"/>
                <a:gd name="T2" fmla="*/ 0 w 353"/>
                <a:gd name="T3" fmla="*/ 176 h 352"/>
                <a:gd name="T4" fmla="*/ 176 w 353"/>
                <a:gd name="T5" fmla="*/ 352 h 352"/>
                <a:gd name="T6" fmla="*/ 353 w 353"/>
                <a:gd name="T7" fmla="*/ 176 h 352"/>
                <a:gd name="T8" fmla="*/ 176 w 353"/>
                <a:gd name="T9" fmla="*/ 0 h 352"/>
                <a:gd name="T10" fmla="*/ 287 w 353"/>
                <a:gd name="T11" fmla="*/ 162 h 352"/>
                <a:gd name="T12" fmla="*/ 268 w 353"/>
                <a:gd name="T13" fmla="*/ 183 h 352"/>
                <a:gd name="T14" fmla="*/ 160 w 353"/>
                <a:gd name="T15" fmla="*/ 289 h 352"/>
                <a:gd name="T16" fmla="*/ 63 w 353"/>
                <a:gd name="T17" fmla="*/ 191 h 352"/>
                <a:gd name="T18" fmla="*/ 84 w 353"/>
                <a:gd name="T19" fmla="*/ 202 h 352"/>
                <a:gd name="T20" fmla="*/ 140 w 353"/>
                <a:gd name="T21" fmla="*/ 175 h 352"/>
                <a:gd name="T22" fmla="*/ 139 w 353"/>
                <a:gd name="T23" fmla="*/ 164 h 352"/>
                <a:gd name="T24" fmla="*/ 197 w 353"/>
                <a:gd name="T25" fmla="*/ 97 h 352"/>
                <a:gd name="T26" fmla="*/ 259 w 353"/>
                <a:gd name="T27" fmla="*/ 137 h 352"/>
                <a:gd name="T28" fmla="*/ 287 w 353"/>
                <a:gd name="T29" fmla="*/ 150 h 352"/>
                <a:gd name="T30" fmla="*/ 290 w 353"/>
                <a:gd name="T31" fmla="*/ 156 h 352"/>
                <a:gd name="T32" fmla="*/ 287 w 353"/>
                <a:gd name="T33" fmla="*/ 16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3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4"/>
                    <a:pt x="79" y="352"/>
                    <a:pt x="176" y="352"/>
                  </a:cubicBezTo>
                  <a:cubicBezTo>
                    <a:pt x="274" y="352"/>
                    <a:pt x="353" y="274"/>
                    <a:pt x="353" y="176"/>
                  </a:cubicBezTo>
                  <a:cubicBezTo>
                    <a:pt x="353" y="79"/>
                    <a:pt x="274" y="0"/>
                    <a:pt x="176" y="0"/>
                  </a:cubicBezTo>
                  <a:close/>
                  <a:moveTo>
                    <a:pt x="287" y="162"/>
                  </a:moveTo>
                  <a:cubicBezTo>
                    <a:pt x="268" y="183"/>
                    <a:pt x="268" y="183"/>
                    <a:pt x="268" y="183"/>
                  </a:cubicBezTo>
                  <a:cubicBezTo>
                    <a:pt x="268" y="249"/>
                    <a:pt x="224" y="289"/>
                    <a:pt x="160" y="289"/>
                  </a:cubicBezTo>
                  <a:cubicBezTo>
                    <a:pt x="106" y="289"/>
                    <a:pt x="63" y="231"/>
                    <a:pt x="63" y="191"/>
                  </a:cubicBezTo>
                  <a:cubicBezTo>
                    <a:pt x="63" y="173"/>
                    <a:pt x="70" y="193"/>
                    <a:pt x="84" y="202"/>
                  </a:cubicBezTo>
                  <a:cubicBezTo>
                    <a:pt x="99" y="212"/>
                    <a:pt x="141" y="218"/>
                    <a:pt x="140" y="175"/>
                  </a:cubicBezTo>
                  <a:cubicBezTo>
                    <a:pt x="139" y="171"/>
                    <a:pt x="139" y="167"/>
                    <a:pt x="139" y="164"/>
                  </a:cubicBezTo>
                  <a:cubicBezTo>
                    <a:pt x="139" y="128"/>
                    <a:pt x="161" y="97"/>
                    <a:pt x="197" y="97"/>
                  </a:cubicBezTo>
                  <a:cubicBezTo>
                    <a:pt x="229" y="97"/>
                    <a:pt x="253" y="116"/>
                    <a:pt x="259" y="137"/>
                  </a:cubicBezTo>
                  <a:cubicBezTo>
                    <a:pt x="287" y="150"/>
                    <a:pt x="287" y="150"/>
                    <a:pt x="287" y="150"/>
                  </a:cubicBezTo>
                  <a:cubicBezTo>
                    <a:pt x="289" y="152"/>
                    <a:pt x="290" y="154"/>
                    <a:pt x="290" y="156"/>
                  </a:cubicBezTo>
                  <a:cubicBezTo>
                    <a:pt x="290" y="158"/>
                    <a:pt x="289" y="160"/>
                    <a:pt x="287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45" name="Freeform 53">
            <a:extLst>
              <a:ext uri="{FF2B5EF4-FFF2-40B4-BE49-F238E27FC236}">
                <a16:creationId xmlns:a16="http://schemas.microsoft.com/office/drawing/2014/main" id="{3607C13A-C1AE-4400-8248-3574F2F05882}"/>
              </a:ext>
            </a:extLst>
          </p:cNvPr>
          <p:cNvSpPr>
            <a:spLocks noEditPoints="1"/>
          </p:cNvSpPr>
          <p:nvPr/>
        </p:nvSpPr>
        <p:spPr bwMode="auto">
          <a:xfrm>
            <a:off x="10260660" y="1615052"/>
            <a:ext cx="725547" cy="725735"/>
          </a:xfrm>
          <a:custGeom>
            <a:avLst/>
            <a:gdLst>
              <a:gd name="T0" fmla="*/ 175 w 350"/>
              <a:gd name="T1" fmla="*/ 0 h 350"/>
              <a:gd name="T2" fmla="*/ 0 w 350"/>
              <a:gd name="T3" fmla="*/ 175 h 350"/>
              <a:gd name="T4" fmla="*/ 175 w 350"/>
              <a:gd name="T5" fmla="*/ 350 h 350"/>
              <a:gd name="T6" fmla="*/ 350 w 350"/>
              <a:gd name="T7" fmla="*/ 175 h 350"/>
              <a:gd name="T8" fmla="*/ 175 w 350"/>
              <a:gd name="T9" fmla="*/ 0 h 350"/>
              <a:gd name="T10" fmla="*/ 277 w 350"/>
              <a:gd name="T11" fmla="*/ 257 h 350"/>
              <a:gd name="T12" fmla="*/ 268 w 350"/>
              <a:gd name="T13" fmla="*/ 261 h 350"/>
              <a:gd name="T14" fmla="*/ 255 w 350"/>
              <a:gd name="T15" fmla="*/ 264 h 350"/>
              <a:gd name="T16" fmla="*/ 248 w 350"/>
              <a:gd name="T17" fmla="*/ 270 h 350"/>
              <a:gd name="T18" fmla="*/ 230 w 350"/>
              <a:gd name="T19" fmla="*/ 270 h 350"/>
              <a:gd name="T20" fmla="*/ 223 w 350"/>
              <a:gd name="T21" fmla="*/ 264 h 350"/>
              <a:gd name="T22" fmla="*/ 223 w 350"/>
              <a:gd name="T23" fmla="*/ 175 h 350"/>
              <a:gd name="T24" fmla="*/ 230 w 350"/>
              <a:gd name="T25" fmla="*/ 169 h 350"/>
              <a:gd name="T26" fmla="*/ 248 w 350"/>
              <a:gd name="T27" fmla="*/ 169 h 350"/>
              <a:gd name="T28" fmla="*/ 255 w 350"/>
              <a:gd name="T29" fmla="*/ 175 h 350"/>
              <a:gd name="T30" fmla="*/ 262 w 350"/>
              <a:gd name="T31" fmla="*/ 176 h 350"/>
              <a:gd name="T32" fmla="*/ 175 w 350"/>
              <a:gd name="T33" fmla="*/ 96 h 350"/>
              <a:gd name="T34" fmla="*/ 88 w 350"/>
              <a:gd name="T35" fmla="*/ 176 h 350"/>
              <a:gd name="T36" fmla="*/ 95 w 350"/>
              <a:gd name="T37" fmla="*/ 175 h 350"/>
              <a:gd name="T38" fmla="*/ 101 w 350"/>
              <a:gd name="T39" fmla="*/ 169 h 350"/>
              <a:gd name="T40" fmla="*/ 120 w 350"/>
              <a:gd name="T41" fmla="*/ 169 h 350"/>
              <a:gd name="T42" fmla="*/ 126 w 350"/>
              <a:gd name="T43" fmla="*/ 175 h 350"/>
              <a:gd name="T44" fmla="*/ 126 w 350"/>
              <a:gd name="T45" fmla="*/ 264 h 350"/>
              <a:gd name="T46" fmla="*/ 120 w 350"/>
              <a:gd name="T47" fmla="*/ 270 h 350"/>
              <a:gd name="T48" fmla="*/ 101 w 350"/>
              <a:gd name="T49" fmla="*/ 270 h 350"/>
              <a:gd name="T50" fmla="*/ 95 w 350"/>
              <a:gd name="T51" fmla="*/ 264 h 350"/>
              <a:gd name="T52" fmla="*/ 52 w 350"/>
              <a:gd name="T53" fmla="*/ 219 h 350"/>
              <a:gd name="T54" fmla="*/ 71 w 350"/>
              <a:gd name="T55" fmla="*/ 183 h 350"/>
              <a:gd name="T56" fmla="*/ 175 w 350"/>
              <a:gd name="T57" fmla="*/ 80 h 350"/>
              <a:gd name="T58" fmla="*/ 279 w 350"/>
              <a:gd name="T59" fmla="*/ 183 h 350"/>
              <a:gd name="T60" fmla="*/ 298 w 350"/>
              <a:gd name="T61" fmla="*/ 219 h 350"/>
              <a:gd name="T62" fmla="*/ 277 w 350"/>
              <a:gd name="T63" fmla="*/ 257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0" h="350">
                <a:moveTo>
                  <a:pt x="175" y="0"/>
                </a:moveTo>
                <a:cubicBezTo>
                  <a:pt x="78" y="0"/>
                  <a:pt x="0" y="78"/>
                  <a:pt x="0" y="175"/>
                </a:cubicBezTo>
                <a:cubicBezTo>
                  <a:pt x="0" y="272"/>
                  <a:pt x="78" y="350"/>
                  <a:pt x="175" y="350"/>
                </a:cubicBezTo>
                <a:cubicBezTo>
                  <a:pt x="271" y="350"/>
                  <a:pt x="350" y="272"/>
                  <a:pt x="350" y="175"/>
                </a:cubicBezTo>
                <a:cubicBezTo>
                  <a:pt x="350" y="78"/>
                  <a:pt x="271" y="0"/>
                  <a:pt x="175" y="0"/>
                </a:cubicBezTo>
                <a:close/>
                <a:moveTo>
                  <a:pt x="277" y="257"/>
                </a:moveTo>
                <a:cubicBezTo>
                  <a:pt x="268" y="261"/>
                  <a:pt x="268" y="261"/>
                  <a:pt x="268" y="261"/>
                </a:cubicBezTo>
                <a:cubicBezTo>
                  <a:pt x="264" y="263"/>
                  <a:pt x="260" y="264"/>
                  <a:pt x="255" y="264"/>
                </a:cubicBezTo>
                <a:cubicBezTo>
                  <a:pt x="255" y="267"/>
                  <a:pt x="252" y="270"/>
                  <a:pt x="248" y="270"/>
                </a:cubicBezTo>
                <a:cubicBezTo>
                  <a:pt x="230" y="270"/>
                  <a:pt x="230" y="270"/>
                  <a:pt x="230" y="270"/>
                </a:cubicBezTo>
                <a:cubicBezTo>
                  <a:pt x="226" y="270"/>
                  <a:pt x="223" y="267"/>
                  <a:pt x="223" y="264"/>
                </a:cubicBezTo>
                <a:cubicBezTo>
                  <a:pt x="223" y="175"/>
                  <a:pt x="223" y="175"/>
                  <a:pt x="223" y="175"/>
                </a:cubicBezTo>
                <a:cubicBezTo>
                  <a:pt x="223" y="171"/>
                  <a:pt x="226" y="169"/>
                  <a:pt x="230" y="169"/>
                </a:cubicBezTo>
                <a:cubicBezTo>
                  <a:pt x="248" y="169"/>
                  <a:pt x="248" y="169"/>
                  <a:pt x="248" y="169"/>
                </a:cubicBezTo>
                <a:cubicBezTo>
                  <a:pt x="252" y="169"/>
                  <a:pt x="255" y="171"/>
                  <a:pt x="255" y="175"/>
                </a:cubicBezTo>
                <a:cubicBezTo>
                  <a:pt x="257" y="175"/>
                  <a:pt x="259" y="175"/>
                  <a:pt x="262" y="176"/>
                </a:cubicBezTo>
                <a:cubicBezTo>
                  <a:pt x="258" y="131"/>
                  <a:pt x="220" y="96"/>
                  <a:pt x="175" y="96"/>
                </a:cubicBezTo>
                <a:cubicBezTo>
                  <a:pt x="129" y="96"/>
                  <a:pt x="92" y="131"/>
                  <a:pt x="88" y="176"/>
                </a:cubicBezTo>
                <a:cubicBezTo>
                  <a:pt x="90" y="175"/>
                  <a:pt x="92" y="175"/>
                  <a:pt x="95" y="175"/>
                </a:cubicBezTo>
                <a:cubicBezTo>
                  <a:pt x="95" y="171"/>
                  <a:pt x="98" y="169"/>
                  <a:pt x="101" y="169"/>
                </a:cubicBezTo>
                <a:cubicBezTo>
                  <a:pt x="120" y="169"/>
                  <a:pt x="120" y="169"/>
                  <a:pt x="120" y="169"/>
                </a:cubicBezTo>
                <a:cubicBezTo>
                  <a:pt x="123" y="169"/>
                  <a:pt x="126" y="171"/>
                  <a:pt x="126" y="175"/>
                </a:cubicBezTo>
                <a:cubicBezTo>
                  <a:pt x="126" y="264"/>
                  <a:pt x="126" y="264"/>
                  <a:pt x="126" y="264"/>
                </a:cubicBezTo>
                <a:cubicBezTo>
                  <a:pt x="126" y="267"/>
                  <a:pt x="123" y="270"/>
                  <a:pt x="120" y="270"/>
                </a:cubicBezTo>
                <a:cubicBezTo>
                  <a:pt x="101" y="270"/>
                  <a:pt x="101" y="270"/>
                  <a:pt x="101" y="270"/>
                </a:cubicBezTo>
                <a:cubicBezTo>
                  <a:pt x="98" y="270"/>
                  <a:pt x="95" y="267"/>
                  <a:pt x="95" y="264"/>
                </a:cubicBezTo>
                <a:cubicBezTo>
                  <a:pt x="71" y="263"/>
                  <a:pt x="52" y="243"/>
                  <a:pt x="52" y="219"/>
                </a:cubicBezTo>
                <a:cubicBezTo>
                  <a:pt x="52" y="204"/>
                  <a:pt x="59" y="191"/>
                  <a:pt x="71" y="183"/>
                </a:cubicBezTo>
                <a:cubicBezTo>
                  <a:pt x="71" y="126"/>
                  <a:pt x="118" y="80"/>
                  <a:pt x="175" y="80"/>
                </a:cubicBezTo>
                <a:cubicBezTo>
                  <a:pt x="232" y="80"/>
                  <a:pt x="278" y="126"/>
                  <a:pt x="279" y="183"/>
                </a:cubicBezTo>
                <a:cubicBezTo>
                  <a:pt x="290" y="191"/>
                  <a:pt x="298" y="204"/>
                  <a:pt x="298" y="219"/>
                </a:cubicBezTo>
                <a:cubicBezTo>
                  <a:pt x="298" y="235"/>
                  <a:pt x="290" y="249"/>
                  <a:pt x="277" y="257"/>
                </a:cubicBezTo>
                <a:close/>
              </a:path>
            </a:pathLst>
          </a:custGeom>
          <a:solidFill>
            <a:srgbClr val="16749F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sp>
        <p:nvSpPr>
          <p:cNvPr id="46" name="Freeform 54">
            <a:extLst>
              <a:ext uri="{FF2B5EF4-FFF2-40B4-BE49-F238E27FC236}">
                <a16:creationId xmlns:a16="http://schemas.microsoft.com/office/drawing/2014/main" id="{9DA8BAA8-7C4E-403A-9D9F-9EBE39E160CC}"/>
              </a:ext>
            </a:extLst>
          </p:cNvPr>
          <p:cNvSpPr>
            <a:spLocks noEditPoints="1"/>
          </p:cNvSpPr>
          <p:nvPr/>
        </p:nvSpPr>
        <p:spPr bwMode="auto">
          <a:xfrm>
            <a:off x="7753353" y="2479174"/>
            <a:ext cx="598718" cy="598874"/>
          </a:xfrm>
          <a:custGeom>
            <a:avLst/>
            <a:gdLst>
              <a:gd name="T0" fmla="*/ 145 w 289"/>
              <a:gd name="T1" fmla="*/ 0 h 289"/>
              <a:gd name="T2" fmla="*/ 0 w 289"/>
              <a:gd name="T3" fmla="*/ 145 h 289"/>
              <a:gd name="T4" fmla="*/ 145 w 289"/>
              <a:gd name="T5" fmla="*/ 289 h 289"/>
              <a:gd name="T6" fmla="*/ 289 w 289"/>
              <a:gd name="T7" fmla="*/ 145 h 289"/>
              <a:gd name="T8" fmla="*/ 145 w 289"/>
              <a:gd name="T9" fmla="*/ 0 h 289"/>
              <a:gd name="T10" fmla="*/ 145 w 289"/>
              <a:gd name="T11" fmla="*/ 227 h 289"/>
              <a:gd name="T12" fmla="*/ 121 w 289"/>
              <a:gd name="T13" fmla="*/ 204 h 289"/>
              <a:gd name="T14" fmla="*/ 145 w 289"/>
              <a:gd name="T15" fmla="*/ 181 h 289"/>
              <a:gd name="T16" fmla="*/ 168 w 289"/>
              <a:gd name="T17" fmla="*/ 204 h 289"/>
              <a:gd name="T18" fmla="*/ 145 w 289"/>
              <a:gd name="T19" fmla="*/ 227 h 289"/>
              <a:gd name="T20" fmla="*/ 206 w 289"/>
              <a:gd name="T21" fmla="*/ 174 h 289"/>
              <a:gd name="T22" fmla="*/ 185 w 289"/>
              <a:gd name="T23" fmla="*/ 174 h 289"/>
              <a:gd name="T24" fmla="*/ 180 w 289"/>
              <a:gd name="T25" fmla="*/ 168 h 289"/>
              <a:gd name="T26" fmla="*/ 113 w 289"/>
              <a:gd name="T27" fmla="*/ 168 h 289"/>
              <a:gd name="T28" fmla="*/ 105 w 289"/>
              <a:gd name="T29" fmla="*/ 176 h 289"/>
              <a:gd name="T30" fmla="*/ 85 w 289"/>
              <a:gd name="T31" fmla="*/ 176 h 289"/>
              <a:gd name="T32" fmla="*/ 85 w 289"/>
              <a:gd name="T33" fmla="*/ 156 h 289"/>
              <a:gd name="T34" fmla="*/ 89 w 289"/>
              <a:gd name="T35" fmla="*/ 151 h 289"/>
              <a:gd name="T36" fmla="*/ 93 w 289"/>
              <a:gd name="T37" fmla="*/ 148 h 289"/>
              <a:gd name="T38" fmla="*/ 198 w 289"/>
              <a:gd name="T39" fmla="*/ 145 h 289"/>
              <a:gd name="T40" fmla="*/ 198 w 289"/>
              <a:gd name="T41" fmla="*/ 146 h 289"/>
              <a:gd name="T42" fmla="*/ 199 w 289"/>
              <a:gd name="T43" fmla="*/ 147 h 289"/>
              <a:gd name="T44" fmla="*/ 200 w 289"/>
              <a:gd name="T45" fmla="*/ 148 h 289"/>
              <a:gd name="T46" fmla="*/ 206 w 289"/>
              <a:gd name="T47" fmla="*/ 154 h 289"/>
              <a:gd name="T48" fmla="*/ 210 w 289"/>
              <a:gd name="T49" fmla="*/ 164 h 289"/>
              <a:gd name="T50" fmla="*/ 206 w 289"/>
              <a:gd name="T51" fmla="*/ 174 h 289"/>
              <a:gd name="T52" fmla="*/ 240 w 289"/>
              <a:gd name="T53" fmla="*/ 138 h 289"/>
              <a:gd name="T54" fmla="*/ 221 w 289"/>
              <a:gd name="T55" fmla="*/ 138 h 289"/>
              <a:gd name="T56" fmla="*/ 214 w 289"/>
              <a:gd name="T57" fmla="*/ 131 h 289"/>
              <a:gd name="T58" fmla="*/ 76 w 289"/>
              <a:gd name="T59" fmla="*/ 132 h 289"/>
              <a:gd name="T60" fmla="*/ 76 w 289"/>
              <a:gd name="T61" fmla="*/ 132 h 289"/>
              <a:gd name="T62" fmla="*/ 67 w 289"/>
              <a:gd name="T63" fmla="*/ 141 h 289"/>
              <a:gd name="T64" fmla="*/ 49 w 289"/>
              <a:gd name="T65" fmla="*/ 141 h 289"/>
              <a:gd name="T66" fmla="*/ 48 w 289"/>
              <a:gd name="T67" fmla="*/ 122 h 289"/>
              <a:gd name="T68" fmla="*/ 57 w 289"/>
              <a:gd name="T69" fmla="*/ 113 h 289"/>
              <a:gd name="T70" fmla="*/ 58 w 289"/>
              <a:gd name="T71" fmla="*/ 112 h 289"/>
              <a:gd name="T72" fmla="*/ 229 w 289"/>
              <a:gd name="T73" fmla="*/ 109 h 289"/>
              <a:gd name="T74" fmla="*/ 231 w 289"/>
              <a:gd name="T75" fmla="*/ 110 h 289"/>
              <a:gd name="T76" fmla="*/ 235 w 289"/>
              <a:gd name="T77" fmla="*/ 114 h 289"/>
              <a:gd name="T78" fmla="*/ 235 w 289"/>
              <a:gd name="T79" fmla="*/ 114 h 289"/>
              <a:gd name="T80" fmla="*/ 240 w 289"/>
              <a:gd name="T81" fmla="*/ 119 h 289"/>
              <a:gd name="T82" fmla="*/ 240 w 289"/>
              <a:gd name="T83" fmla="*/ 13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9" h="289">
                <a:moveTo>
                  <a:pt x="145" y="0"/>
                </a:moveTo>
                <a:cubicBezTo>
                  <a:pt x="65" y="0"/>
                  <a:pt x="0" y="65"/>
                  <a:pt x="0" y="145"/>
                </a:cubicBezTo>
                <a:cubicBezTo>
                  <a:pt x="0" y="224"/>
                  <a:pt x="65" y="289"/>
                  <a:pt x="145" y="289"/>
                </a:cubicBezTo>
                <a:cubicBezTo>
                  <a:pt x="225" y="289"/>
                  <a:pt x="289" y="224"/>
                  <a:pt x="289" y="145"/>
                </a:cubicBezTo>
                <a:cubicBezTo>
                  <a:pt x="289" y="65"/>
                  <a:pt x="225" y="0"/>
                  <a:pt x="145" y="0"/>
                </a:cubicBezTo>
                <a:close/>
                <a:moveTo>
                  <a:pt x="145" y="227"/>
                </a:moveTo>
                <a:cubicBezTo>
                  <a:pt x="132" y="227"/>
                  <a:pt x="121" y="217"/>
                  <a:pt x="121" y="204"/>
                </a:cubicBezTo>
                <a:cubicBezTo>
                  <a:pt x="121" y="191"/>
                  <a:pt x="132" y="181"/>
                  <a:pt x="145" y="181"/>
                </a:cubicBezTo>
                <a:cubicBezTo>
                  <a:pt x="158" y="181"/>
                  <a:pt x="168" y="191"/>
                  <a:pt x="168" y="204"/>
                </a:cubicBezTo>
                <a:cubicBezTo>
                  <a:pt x="168" y="217"/>
                  <a:pt x="158" y="227"/>
                  <a:pt x="145" y="227"/>
                </a:cubicBezTo>
                <a:close/>
                <a:moveTo>
                  <a:pt x="206" y="174"/>
                </a:moveTo>
                <a:cubicBezTo>
                  <a:pt x="200" y="180"/>
                  <a:pt x="191" y="180"/>
                  <a:pt x="185" y="174"/>
                </a:cubicBezTo>
                <a:cubicBezTo>
                  <a:pt x="180" y="168"/>
                  <a:pt x="180" y="168"/>
                  <a:pt x="180" y="168"/>
                </a:cubicBezTo>
                <a:cubicBezTo>
                  <a:pt x="161" y="150"/>
                  <a:pt x="132" y="150"/>
                  <a:pt x="113" y="168"/>
                </a:cubicBezTo>
                <a:cubicBezTo>
                  <a:pt x="105" y="176"/>
                  <a:pt x="105" y="176"/>
                  <a:pt x="105" y="176"/>
                </a:cubicBezTo>
                <a:cubicBezTo>
                  <a:pt x="100" y="182"/>
                  <a:pt x="90" y="182"/>
                  <a:pt x="85" y="176"/>
                </a:cubicBezTo>
                <a:cubicBezTo>
                  <a:pt x="79" y="171"/>
                  <a:pt x="79" y="161"/>
                  <a:pt x="85" y="156"/>
                </a:cubicBezTo>
                <a:cubicBezTo>
                  <a:pt x="89" y="151"/>
                  <a:pt x="89" y="151"/>
                  <a:pt x="89" y="151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121" y="119"/>
                  <a:pt x="167" y="118"/>
                  <a:pt x="198" y="145"/>
                </a:cubicBezTo>
                <a:cubicBezTo>
                  <a:pt x="198" y="145"/>
                  <a:pt x="198" y="146"/>
                  <a:pt x="198" y="146"/>
                </a:cubicBezTo>
                <a:cubicBezTo>
                  <a:pt x="199" y="147"/>
                  <a:pt x="199" y="147"/>
                  <a:pt x="199" y="147"/>
                </a:cubicBezTo>
                <a:cubicBezTo>
                  <a:pt x="200" y="147"/>
                  <a:pt x="200" y="147"/>
                  <a:pt x="200" y="148"/>
                </a:cubicBezTo>
                <a:cubicBezTo>
                  <a:pt x="206" y="154"/>
                  <a:pt x="206" y="154"/>
                  <a:pt x="206" y="154"/>
                </a:cubicBezTo>
                <a:cubicBezTo>
                  <a:pt x="209" y="156"/>
                  <a:pt x="210" y="160"/>
                  <a:pt x="210" y="164"/>
                </a:cubicBezTo>
                <a:cubicBezTo>
                  <a:pt x="210" y="168"/>
                  <a:pt x="209" y="171"/>
                  <a:pt x="206" y="174"/>
                </a:cubicBezTo>
                <a:close/>
                <a:moveTo>
                  <a:pt x="240" y="138"/>
                </a:moveTo>
                <a:cubicBezTo>
                  <a:pt x="235" y="143"/>
                  <a:pt x="226" y="143"/>
                  <a:pt x="221" y="138"/>
                </a:cubicBezTo>
                <a:cubicBezTo>
                  <a:pt x="214" y="131"/>
                  <a:pt x="214" y="131"/>
                  <a:pt x="214" y="131"/>
                </a:cubicBezTo>
                <a:cubicBezTo>
                  <a:pt x="176" y="94"/>
                  <a:pt x="115" y="95"/>
                  <a:pt x="76" y="132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67" y="141"/>
                  <a:pt x="67" y="141"/>
                  <a:pt x="67" y="141"/>
                </a:cubicBezTo>
                <a:cubicBezTo>
                  <a:pt x="62" y="146"/>
                  <a:pt x="54" y="146"/>
                  <a:pt x="49" y="141"/>
                </a:cubicBezTo>
                <a:cubicBezTo>
                  <a:pt x="43" y="135"/>
                  <a:pt x="43" y="127"/>
                  <a:pt x="48" y="122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57" y="113"/>
                  <a:pt x="58" y="113"/>
                  <a:pt x="58" y="112"/>
                </a:cubicBezTo>
                <a:cubicBezTo>
                  <a:pt x="105" y="67"/>
                  <a:pt x="180" y="65"/>
                  <a:pt x="229" y="109"/>
                </a:cubicBezTo>
                <a:cubicBezTo>
                  <a:pt x="230" y="109"/>
                  <a:pt x="231" y="110"/>
                  <a:pt x="231" y="110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40" y="119"/>
                  <a:pt x="240" y="119"/>
                  <a:pt x="240" y="119"/>
                </a:cubicBezTo>
                <a:cubicBezTo>
                  <a:pt x="245" y="124"/>
                  <a:pt x="245" y="133"/>
                  <a:pt x="240" y="138"/>
                </a:cubicBezTo>
                <a:close/>
              </a:path>
            </a:pathLst>
          </a:custGeom>
          <a:solidFill>
            <a:srgbClr val="38B28A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2A069FD-3B5F-4FBA-8189-DACC4DAB3328}"/>
              </a:ext>
            </a:extLst>
          </p:cNvPr>
          <p:cNvGrpSpPr/>
          <p:nvPr/>
        </p:nvGrpSpPr>
        <p:grpSpPr>
          <a:xfrm>
            <a:off x="10078011" y="3355620"/>
            <a:ext cx="639853" cy="640019"/>
            <a:chOff x="7424738" y="3175000"/>
            <a:chExt cx="889000" cy="889000"/>
          </a:xfrm>
          <a:solidFill>
            <a:srgbClr val="38B28A"/>
          </a:solidFill>
        </p:grpSpPr>
        <p:sp>
          <p:nvSpPr>
            <p:cNvPr id="48" name="Rectangle 55">
              <a:extLst>
                <a:ext uri="{FF2B5EF4-FFF2-40B4-BE49-F238E27FC236}">
                  <a16:creationId xmlns:a16="http://schemas.microsoft.com/office/drawing/2014/main" id="{507B9450-3892-4B22-9F2A-01778BED2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2063" y="3603625"/>
              <a:ext cx="74613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AF5DC9CD-B1B3-4D14-B3AB-58E9169DA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5563" y="3738563"/>
              <a:ext cx="76200" cy="76200"/>
            </a:xfrm>
            <a:custGeom>
              <a:avLst/>
              <a:gdLst>
                <a:gd name="T0" fmla="*/ 0 w 48"/>
                <a:gd name="T1" fmla="*/ 33 h 48"/>
                <a:gd name="T2" fmla="*/ 14 w 48"/>
                <a:gd name="T3" fmla="*/ 48 h 48"/>
                <a:gd name="T4" fmla="*/ 48 w 48"/>
                <a:gd name="T5" fmla="*/ 15 h 48"/>
                <a:gd name="T6" fmla="*/ 34 w 48"/>
                <a:gd name="T7" fmla="*/ 0 h 48"/>
                <a:gd name="T8" fmla="*/ 0 w 48"/>
                <a:gd name="T9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0" y="33"/>
                  </a:moveTo>
                  <a:lnTo>
                    <a:pt x="14" y="48"/>
                  </a:lnTo>
                  <a:lnTo>
                    <a:pt x="48" y="15"/>
                  </a:lnTo>
                  <a:lnTo>
                    <a:pt x="34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71638E62-1384-4CAE-8512-7031DC869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5563" y="3425825"/>
              <a:ext cx="76200" cy="77788"/>
            </a:xfrm>
            <a:custGeom>
              <a:avLst/>
              <a:gdLst>
                <a:gd name="T0" fmla="*/ 0 w 48"/>
                <a:gd name="T1" fmla="*/ 14 h 49"/>
                <a:gd name="T2" fmla="*/ 34 w 48"/>
                <a:gd name="T3" fmla="*/ 49 h 49"/>
                <a:gd name="T4" fmla="*/ 48 w 48"/>
                <a:gd name="T5" fmla="*/ 34 h 49"/>
                <a:gd name="T6" fmla="*/ 14 w 48"/>
                <a:gd name="T7" fmla="*/ 0 h 49"/>
                <a:gd name="T8" fmla="*/ 0 w 48"/>
                <a:gd name="T9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0" y="14"/>
                  </a:moveTo>
                  <a:lnTo>
                    <a:pt x="34" y="49"/>
                  </a:lnTo>
                  <a:lnTo>
                    <a:pt x="48" y="3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51" name="Rectangle 58">
              <a:extLst>
                <a:ext uri="{FF2B5EF4-FFF2-40B4-BE49-F238E27FC236}">
                  <a16:creationId xmlns:a16="http://schemas.microsoft.com/office/drawing/2014/main" id="{1AE6E076-676B-43FB-BBDB-D232EA51B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3363" y="3362325"/>
              <a:ext cx="31750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52" name="Freeform 59">
              <a:extLst>
                <a:ext uri="{FF2B5EF4-FFF2-40B4-BE49-F238E27FC236}">
                  <a16:creationId xmlns:a16="http://schemas.microsoft.com/office/drawing/2014/main" id="{05C86A70-0875-4A3D-A528-254A0CEB3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301" y="3425825"/>
              <a:ext cx="74613" cy="77788"/>
            </a:xfrm>
            <a:custGeom>
              <a:avLst/>
              <a:gdLst>
                <a:gd name="T0" fmla="*/ 47 w 47"/>
                <a:gd name="T1" fmla="*/ 14 h 49"/>
                <a:gd name="T2" fmla="*/ 33 w 47"/>
                <a:gd name="T3" fmla="*/ 0 h 49"/>
                <a:gd name="T4" fmla="*/ 0 w 47"/>
                <a:gd name="T5" fmla="*/ 34 h 49"/>
                <a:gd name="T6" fmla="*/ 15 w 47"/>
                <a:gd name="T7" fmla="*/ 49 h 49"/>
                <a:gd name="T8" fmla="*/ 47 w 47"/>
                <a:gd name="T9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9">
                  <a:moveTo>
                    <a:pt x="47" y="14"/>
                  </a:moveTo>
                  <a:lnTo>
                    <a:pt x="33" y="0"/>
                  </a:lnTo>
                  <a:lnTo>
                    <a:pt x="0" y="34"/>
                  </a:lnTo>
                  <a:lnTo>
                    <a:pt x="15" y="49"/>
                  </a:lnTo>
                  <a:lnTo>
                    <a:pt x="4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53" name="Rectangle 60">
              <a:extLst>
                <a:ext uri="{FF2B5EF4-FFF2-40B4-BE49-F238E27FC236}">
                  <a16:creationId xmlns:a16="http://schemas.microsoft.com/office/drawing/2014/main" id="{8170CC28-3211-4667-9FEB-5E42B750B7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1801" y="3603625"/>
              <a:ext cx="74613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54" name="Freeform 61">
              <a:extLst>
                <a:ext uri="{FF2B5EF4-FFF2-40B4-BE49-F238E27FC236}">
                  <a16:creationId xmlns:a16="http://schemas.microsoft.com/office/drawing/2014/main" id="{98DA9215-9738-489B-A02F-1D78541F2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301" y="3738563"/>
              <a:ext cx="74613" cy="76200"/>
            </a:xfrm>
            <a:custGeom>
              <a:avLst/>
              <a:gdLst>
                <a:gd name="T0" fmla="*/ 0 w 47"/>
                <a:gd name="T1" fmla="*/ 15 h 48"/>
                <a:gd name="T2" fmla="*/ 33 w 47"/>
                <a:gd name="T3" fmla="*/ 48 h 48"/>
                <a:gd name="T4" fmla="*/ 47 w 47"/>
                <a:gd name="T5" fmla="*/ 33 h 48"/>
                <a:gd name="T6" fmla="*/ 15 w 47"/>
                <a:gd name="T7" fmla="*/ 0 h 48"/>
                <a:gd name="T8" fmla="*/ 0 w 47"/>
                <a:gd name="T9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0" y="15"/>
                  </a:moveTo>
                  <a:lnTo>
                    <a:pt x="33" y="48"/>
                  </a:lnTo>
                  <a:lnTo>
                    <a:pt x="47" y="33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55" name="Freeform 62">
              <a:extLst>
                <a:ext uri="{FF2B5EF4-FFF2-40B4-BE49-F238E27FC236}">
                  <a16:creationId xmlns:a16="http://schemas.microsoft.com/office/drawing/2014/main" id="{C0047262-C642-414D-AF19-B5D1E3262C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4738" y="3175000"/>
              <a:ext cx="889000" cy="889000"/>
            </a:xfrm>
            <a:custGeom>
              <a:avLst/>
              <a:gdLst>
                <a:gd name="T0" fmla="*/ 155 w 309"/>
                <a:gd name="T1" fmla="*/ 0 h 309"/>
                <a:gd name="T2" fmla="*/ 0 w 309"/>
                <a:gd name="T3" fmla="*/ 155 h 309"/>
                <a:gd name="T4" fmla="*/ 155 w 309"/>
                <a:gd name="T5" fmla="*/ 309 h 309"/>
                <a:gd name="T6" fmla="*/ 309 w 309"/>
                <a:gd name="T7" fmla="*/ 155 h 309"/>
                <a:gd name="T8" fmla="*/ 155 w 309"/>
                <a:gd name="T9" fmla="*/ 0 h 309"/>
                <a:gd name="T10" fmla="*/ 155 w 309"/>
                <a:gd name="T11" fmla="*/ 253 h 309"/>
                <a:gd name="T12" fmla="*/ 56 w 309"/>
                <a:gd name="T13" fmla="*/ 155 h 309"/>
                <a:gd name="T14" fmla="*/ 155 w 309"/>
                <a:gd name="T15" fmla="*/ 57 h 309"/>
                <a:gd name="T16" fmla="*/ 253 w 309"/>
                <a:gd name="T17" fmla="*/ 155 h 309"/>
                <a:gd name="T18" fmla="*/ 155 w 309"/>
                <a:gd name="T19" fmla="*/ 253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" h="309">
                  <a:moveTo>
                    <a:pt x="155" y="0"/>
                  </a:moveTo>
                  <a:cubicBezTo>
                    <a:pt x="69" y="0"/>
                    <a:pt x="0" y="70"/>
                    <a:pt x="0" y="155"/>
                  </a:cubicBezTo>
                  <a:cubicBezTo>
                    <a:pt x="0" y="240"/>
                    <a:pt x="69" y="309"/>
                    <a:pt x="155" y="309"/>
                  </a:cubicBezTo>
                  <a:cubicBezTo>
                    <a:pt x="240" y="309"/>
                    <a:pt x="309" y="240"/>
                    <a:pt x="309" y="155"/>
                  </a:cubicBezTo>
                  <a:cubicBezTo>
                    <a:pt x="309" y="70"/>
                    <a:pt x="240" y="0"/>
                    <a:pt x="155" y="0"/>
                  </a:cubicBezTo>
                  <a:close/>
                  <a:moveTo>
                    <a:pt x="155" y="253"/>
                  </a:moveTo>
                  <a:cubicBezTo>
                    <a:pt x="100" y="253"/>
                    <a:pt x="56" y="209"/>
                    <a:pt x="56" y="155"/>
                  </a:cubicBezTo>
                  <a:cubicBezTo>
                    <a:pt x="56" y="101"/>
                    <a:pt x="100" y="57"/>
                    <a:pt x="155" y="57"/>
                  </a:cubicBezTo>
                  <a:cubicBezTo>
                    <a:pt x="209" y="57"/>
                    <a:pt x="253" y="101"/>
                    <a:pt x="253" y="155"/>
                  </a:cubicBezTo>
                  <a:cubicBezTo>
                    <a:pt x="253" y="209"/>
                    <a:pt x="209" y="253"/>
                    <a:pt x="155" y="2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56" name="Rectangle 63">
              <a:extLst>
                <a:ext uri="{FF2B5EF4-FFF2-40B4-BE49-F238E27FC236}">
                  <a16:creationId xmlns:a16="http://schemas.microsoft.com/office/drawing/2014/main" id="{8AEA9399-91D3-4D2F-93F7-3AFB6B6415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3363" y="3805238"/>
              <a:ext cx="31750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57" name="Freeform 64">
              <a:extLst>
                <a:ext uri="{FF2B5EF4-FFF2-40B4-BE49-F238E27FC236}">
                  <a16:creationId xmlns:a16="http://schemas.microsoft.com/office/drawing/2014/main" id="{C625BD4C-AF4B-4BF5-AD7A-C0BA5203E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976" y="3514725"/>
              <a:ext cx="182563" cy="131763"/>
            </a:xfrm>
            <a:custGeom>
              <a:avLst/>
              <a:gdLst>
                <a:gd name="T0" fmla="*/ 46 w 115"/>
                <a:gd name="T1" fmla="*/ 54 h 83"/>
                <a:gd name="T2" fmla="*/ 15 w 115"/>
                <a:gd name="T3" fmla="*/ 25 h 83"/>
                <a:gd name="T4" fmla="*/ 0 w 115"/>
                <a:gd name="T5" fmla="*/ 40 h 83"/>
                <a:gd name="T6" fmla="*/ 46 w 115"/>
                <a:gd name="T7" fmla="*/ 83 h 83"/>
                <a:gd name="T8" fmla="*/ 115 w 115"/>
                <a:gd name="T9" fmla="*/ 15 h 83"/>
                <a:gd name="T10" fmla="*/ 100 w 115"/>
                <a:gd name="T11" fmla="*/ 0 h 83"/>
                <a:gd name="T12" fmla="*/ 46 w 115"/>
                <a:gd name="T13" fmla="*/ 5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83">
                  <a:moveTo>
                    <a:pt x="46" y="54"/>
                  </a:moveTo>
                  <a:lnTo>
                    <a:pt x="15" y="25"/>
                  </a:lnTo>
                  <a:lnTo>
                    <a:pt x="0" y="40"/>
                  </a:lnTo>
                  <a:lnTo>
                    <a:pt x="46" y="83"/>
                  </a:lnTo>
                  <a:lnTo>
                    <a:pt x="115" y="15"/>
                  </a:lnTo>
                  <a:lnTo>
                    <a:pt x="100" y="0"/>
                  </a:ln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6D47D3-25E5-4281-9ED0-6E0CF44B3414}"/>
              </a:ext>
            </a:extLst>
          </p:cNvPr>
          <p:cNvGrpSpPr/>
          <p:nvPr/>
        </p:nvGrpSpPr>
        <p:grpSpPr>
          <a:xfrm>
            <a:off x="9669796" y="4217007"/>
            <a:ext cx="638710" cy="638876"/>
            <a:chOff x="6951663" y="4173538"/>
            <a:chExt cx="887413" cy="887413"/>
          </a:xfrm>
          <a:solidFill>
            <a:srgbClr val="92AF27"/>
          </a:solidFill>
        </p:grpSpPr>
        <p:sp>
          <p:nvSpPr>
            <p:cNvPr id="59" name="Freeform 65">
              <a:extLst>
                <a:ext uri="{FF2B5EF4-FFF2-40B4-BE49-F238E27FC236}">
                  <a16:creationId xmlns:a16="http://schemas.microsoft.com/office/drawing/2014/main" id="{1F7C6B9B-40CF-45A2-A144-FFABCD902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7776" y="4640263"/>
              <a:ext cx="77788" cy="114300"/>
            </a:xfrm>
            <a:custGeom>
              <a:avLst/>
              <a:gdLst>
                <a:gd name="T0" fmla="*/ 9 w 27"/>
                <a:gd name="T1" fmla="*/ 0 h 40"/>
                <a:gd name="T2" fmla="*/ 9 w 27"/>
                <a:gd name="T3" fmla="*/ 0 h 40"/>
                <a:gd name="T4" fmla="*/ 0 w 27"/>
                <a:gd name="T5" fmla="*/ 39 h 40"/>
                <a:gd name="T6" fmla="*/ 6 w 27"/>
                <a:gd name="T7" fmla="*/ 40 h 40"/>
                <a:gd name="T8" fmla="*/ 27 w 27"/>
                <a:gd name="T9" fmla="*/ 20 h 40"/>
                <a:gd name="T10" fmla="*/ 9 w 27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4"/>
                    <a:pt x="6" y="27"/>
                    <a:pt x="0" y="39"/>
                  </a:cubicBezTo>
                  <a:cubicBezTo>
                    <a:pt x="2" y="40"/>
                    <a:pt x="4" y="40"/>
                    <a:pt x="6" y="40"/>
                  </a:cubicBezTo>
                  <a:cubicBezTo>
                    <a:pt x="17" y="40"/>
                    <a:pt x="27" y="31"/>
                    <a:pt x="27" y="20"/>
                  </a:cubicBezTo>
                  <a:cubicBezTo>
                    <a:pt x="27" y="10"/>
                    <a:pt x="19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60" name="Freeform 66">
              <a:extLst>
                <a:ext uri="{FF2B5EF4-FFF2-40B4-BE49-F238E27FC236}">
                  <a16:creationId xmlns:a16="http://schemas.microsoft.com/office/drawing/2014/main" id="{6D6B7A88-31D6-488B-AA46-915ABEB5F3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51663" y="4173538"/>
              <a:ext cx="887413" cy="887413"/>
            </a:xfrm>
            <a:custGeom>
              <a:avLst/>
              <a:gdLst>
                <a:gd name="T0" fmla="*/ 154 w 308"/>
                <a:gd name="T1" fmla="*/ 0 h 308"/>
                <a:gd name="T2" fmla="*/ 0 w 308"/>
                <a:gd name="T3" fmla="*/ 154 h 308"/>
                <a:gd name="T4" fmla="*/ 154 w 308"/>
                <a:gd name="T5" fmla="*/ 308 h 308"/>
                <a:gd name="T6" fmla="*/ 308 w 308"/>
                <a:gd name="T7" fmla="*/ 154 h 308"/>
                <a:gd name="T8" fmla="*/ 154 w 308"/>
                <a:gd name="T9" fmla="*/ 0 h 308"/>
                <a:gd name="T10" fmla="*/ 165 w 308"/>
                <a:gd name="T11" fmla="*/ 62 h 308"/>
                <a:gd name="T12" fmla="*/ 174 w 308"/>
                <a:gd name="T13" fmla="*/ 77 h 308"/>
                <a:gd name="T14" fmla="*/ 174 w 308"/>
                <a:gd name="T15" fmla="*/ 90 h 308"/>
                <a:gd name="T16" fmla="*/ 182 w 308"/>
                <a:gd name="T17" fmla="*/ 107 h 308"/>
                <a:gd name="T18" fmla="*/ 169 w 308"/>
                <a:gd name="T19" fmla="*/ 136 h 308"/>
                <a:gd name="T20" fmla="*/ 164 w 308"/>
                <a:gd name="T21" fmla="*/ 120 h 308"/>
                <a:gd name="T22" fmla="*/ 156 w 308"/>
                <a:gd name="T23" fmla="*/ 91 h 308"/>
                <a:gd name="T24" fmla="*/ 165 w 308"/>
                <a:gd name="T25" fmla="*/ 62 h 308"/>
                <a:gd name="T26" fmla="*/ 117 w 308"/>
                <a:gd name="T27" fmla="*/ 62 h 308"/>
                <a:gd name="T28" fmla="*/ 125 w 308"/>
                <a:gd name="T29" fmla="*/ 77 h 308"/>
                <a:gd name="T30" fmla="*/ 126 w 308"/>
                <a:gd name="T31" fmla="*/ 90 h 308"/>
                <a:gd name="T32" fmla="*/ 134 w 308"/>
                <a:gd name="T33" fmla="*/ 107 h 308"/>
                <a:gd name="T34" fmla="*/ 120 w 308"/>
                <a:gd name="T35" fmla="*/ 136 h 308"/>
                <a:gd name="T36" fmla="*/ 116 w 308"/>
                <a:gd name="T37" fmla="*/ 120 h 308"/>
                <a:gd name="T38" fmla="*/ 108 w 308"/>
                <a:gd name="T39" fmla="*/ 91 h 308"/>
                <a:gd name="T40" fmla="*/ 117 w 308"/>
                <a:gd name="T41" fmla="*/ 62 h 308"/>
                <a:gd name="T42" fmla="*/ 230 w 308"/>
                <a:gd name="T43" fmla="*/ 218 h 308"/>
                <a:gd name="T44" fmla="*/ 215 w 308"/>
                <a:gd name="T45" fmla="*/ 215 h 308"/>
                <a:gd name="T46" fmla="*/ 147 w 308"/>
                <a:gd name="T47" fmla="*/ 247 h 308"/>
                <a:gd name="T48" fmla="*/ 62 w 308"/>
                <a:gd name="T49" fmla="*/ 162 h 308"/>
                <a:gd name="T50" fmla="*/ 63 w 308"/>
                <a:gd name="T51" fmla="*/ 146 h 308"/>
                <a:gd name="T52" fmla="*/ 232 w 308"/>
                <a:gd name="T53" fmla="*/ 146 h 308"/>
                <a:gd name="T54" fmla="*/ 232 w 308"/>
                <a:gd name="T55" fmla="*/ 146 h 308"/>
                <a:gd name="T56" fmla="*/ 266 w 308"/>
                <a:gd name="T57" fmla="*/ 182 h 308"/>
                <a:gd name="T58" fmla="*/ 230 w 308"/>
                <a:gd name="T59" fmla="*/ 21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08" h="308">
                  <a:moveTo>
                    <a:pt x="154" y="0"/>
                  </a:moveTo>
                  <a:cubicBezTo>
                    <a:pt x="69" y="0"/>
                    <a:pt x="0" y="69"/>
                    <a:pt x="0" y="154"/>
                  </a:cubicBezTo>
                  <a:cubicBezTo>
                    <a:pt x="0" y="239"/>
                    <a:pt x="69" y="308"/>
                    <a:pt x="154" y="308"/>
                  </a:cubicBezTo>
                  <a:cubicBezTo>
                    <a:pt x="239" y="308"/>
                    <a:pt x="308" y="239"/>
                    <a:pt x="308" y="154"/>
                  </a:cubicBezTo>
                  <a:cubicBezTo>
                    <a:pt x="308" y="69"/>
                    <a:pt x="239" y="0"/>
                    <a:pt x="154" y="0"/>
                  </a:cubicBezTo>
                  <a:close/>
                  <a:moveTo>
                    <a:pt x="165" y="62"/>
                  </a:moveTo>
                  <a:cubicBezTo>
                    <a:pt x="174" y="56"/>
                    <a:pt x="183" y="71"/>
                    <a:pt x="174" y="77"/>
                  </a:cubicBezTo>
                  <a:cubicBezTo>
                    <a:pt x="169" y="79"/>
                    <a:pt x="172" y="86"/>
                    <a:pt x="174" y="90"/>
                  </a:cubicBezTo>
                  <a:cubicBezTo>
                    <a:pt x="177" y="95"/>
                    <a:pt x="181" y="101"/>
                    <a:pt x="182" y="107"/>
                  </a:cubicBezTo>
                  <a:cubicBezTo>
                    <a:pt x="185" y="119"/>
                    <a:pt x="181" y="132"/>
                    <a:pt x="169" y="136"/>
                  </a:cubicBezTo>
                  <a:cubicBezTo>
                    <a:pt x="158" y="140"/>
                    <a:pt x="153" y="123"/>
                    <a:pt x="164" y="120"/>
                  </a:cubicBezTo>
                  <a:cubicBezTo>
                    <a:pt x="172" y="117"/>
                    <a:pt x="157" y="95"/>
                    <a:pt x="156" y="91"/>
                  </a:cubicBezTo>
                  <a:cubicBezTo>
                    <a:pt x="152" y="80"/>
                    <a:pt x="154" y="68"/>
                    <a:pt x="165" y="62"/>
                  </a:cubicBezTo>
                  <a:close/>
                  <a:moveTo>
                    <a:pt x="117" y="62"/>
                  </a:moveTo>
                  <a:cubicBezTo>
                    <a:pt x="126" y="56"/>
                    <a:pt x="135" y="71"/>
                    <a:pt x="125" y="77"/>
                  </a:cubicBezTo>
                  <a:cubicBezTo>
                    <a:pt x="121" y="79"/>
                    <a:pt x="124" y="86"/>
                    <a:pt x="126" y="90"/>
                  </a:cubicBezTo>
                  <a:cubicBezTo>
                    <a:pt x="129" y="95"/>
                    <a:pt x="133" y="101"/>
                    <a:pt x="134" y="107"/>
                  </a:cubicBezTo>
                  <a:cubicBezTo>
                    <a:pt x="137" y="119"/>
                    <a:pt x="133" y="132"/>
                    <a:pt x="120" y="136"/>
                  </a:cubicBezTo>
                  <a:cubicBezTo>
                    <a:pt x="110" y="140"/>
                    <a:pt x="105" y="123"/>
                    <a:pt x="116" y="120"/>
                  </a:cubicBezTo>
                  <a:cubicBezTo>
                    <a:pt x="124" y="117"/>
                    <a:pt x="109" y="95"/>
                    <a:pt x="108" y="91"/>
                  </a:cubicBezTo>
                  <a:cubicBezTo>
                    <a:pt x="104" y="80"/>
                    <a:pt x="106" y="68"/>
                    <a:pt x="117" y="62"/>
                  </a:cubicBezTo>
                  <a:close/>
                  <a:moveTo>
                    <a:pt x="230" y="218"/>
                  </a:moveTo>
                  <a:cubicBezTo>
                    <a:pt x="225" y="218"/>
                    <a:pt x="219" y="217"/>
                    <a:pt x="215" y="215"/>
                  </a:cubicBezTo>
                  <a:cubicBezTo>
                    <a:pt x="199" y="235"/>
                    <a:pt x="175" y="247"/>
                    <a:pt x="147" y="247"/>
                  </a:cubicBezTo>
                  <a:cubicBezTo>
                    <a:pt x="100" y="247"/>
                    <a:pt x="62" y="209"/>
                    <a:pt x="62" y="162"/>
                  </a:cubicBezTo>
                  <a:cubicBezTo>
                    <a:pt x="62" y="156"/>
                    <a:pt x="62" y="151"/>
                    <a:pt x="63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32" y="146"/>
                    <a:pt x="232" y="146"/>
                    <a:pt x="232" y="146"/>
                  </a:cubicBezTo>
                  <a:cubicBezTo>
                    <a:pt x="251" y="147"/>
                    <a:pt x="266" y="162"/>
                    <a:pt x="266" y="182"/>
                  </a:cubicBezTo>
                  <a:cubicBezTo>
                    <a:pt x="266" y="202"/>
                    <a:pt x="250" y="218"/>
                    <a:pt x="230" y="2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0C20B40-4582-4A18-91DB-8E7C6CB961C8}"/>
              </a:ext>
            </a:extLst>
          </p:cNvPr>
          <p:cNvGrpSpPr/>
          <p:nvPr/>
        </p:nvGrpSpPr>
        <p:grpSpPr>
          <a:xfrm>
            <a:off x="7819914" y="4195093"/>
            <a:ext cx="644423" cy="642305"/>
            <a:chOff x="4805363" y="4148138"/>
            <a:chExt cx="895350" cy="892175"/>
          </a:xfrm>
          <a:solidFill>
            <a:srgbClr val="041B31"/>
          </a:solidFill>
        </p:grpSpPr>
        <p:sp>
          <p:nvSpPr>
            <p:cNvPr id="62" name="Freeform 67">
              <a:extLst>
                <a:ext uri="{FF2B5EF4-FFF2-40B4-BE49-F238E27FC236}">
                  <a16:creationId xmlns:a16="http://schemas.microsoft.com/office/drawing/2014/main" id="{1ED5DB1E-6218-47DF-BF21-7FFE8CBB5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2413" y="4371975"/>
              <a:ext cx="103188" cy="66675"/>
            </a:xfrm>
            <a:custGeom>
              <a:avLst/>
              <a:gdLst>
                <a:gd name="T0" fmla="*/ 36 w 36"/>
                <a:gd name="T1" fmla="*/ 2 h 23"/>
                <a:gd name="T2" fmla="*/ 34 w 36"/>
                <a:gd name="T3" fmla="*/ 1 h 23"/>
                <a:gd name="T4" fmla="*/ 0 w 36"/>
                <a:gd name="T5" fmla="*/ 23 h 23"/>
                <a:gd name="T6" fmla="*/ 22 w 36"/>
                <a:gd name="T7" fmla="*/ 15 h 23"/>
                <a:gd name="T8" fmla="*/ 32 w 36"/>
                <a:gd name="T9" fmla="*/ 6 h 23"/>
                <a:gd name="T10" fmla="*/ 36 w 36"/>
                <a:gd name="T1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36" y="2"/>
                  </a:moveTo>
                  <a:cubicBezTo>
                    <a:pt x="35" y="2"/>
                    <a:pt x="35" y="1"/>
                    <a:pt x="34" y="1"/>
                  </a:cubicBezTo>
                  <a:cubicBezTo>
                    <a:pt x="19" y="0"/>
                    <a:pt x="5" y="9"/>
                    <a:pt x="0" y="23"/>
                  </a:cubicBezTo>
                  <a:cubicBezTo>
                    <a:pt x="8" y="22"/>
                    <a:pt x="15" y="19"/>
                    <a:pt x="22" y="15"/>
                  </a:cubicBezTo>
                  <a:cubicBezTo>
                    <a:pt x="25" y="12"/>
                    <a:pt x="29" y="10"/>
                    <a:pt x="32" y="6"/>
                  </a:cubicBezTo>
                  <a:cubicBezTo>
                    <a:pt x="32" y="6"/>
                    <a:pt x="35" y="3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63" name="Freeform 68">
              <a:extLst>
                <a:ext uri="{FF2B5EF4-FFF2-40B4-BE49-F238E27FC236}">
                  <a16:creationId xmlns:a16="http://schemas.microsoft.com/office/drawing/2014/main" id="{4BF6D07A-7241-4D7B-A0E3-5D1C2B4F8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4371975"/>
              <a:ext cx="103188" cy="66675"/>
            </a:xfrm>
            <a:custGeom>
              <a:avLst/>
              <a:gdLst>
                <a:gd name="T0" fmla="*/ 4 w 36"/>
                <a:gd name="T1" fmla="*/ 6 h 23"/>
                <a:gd name="T2" fmla="*/ 14 w 36"/>
                <a:gd name="T3" fmla="*/ 15 h 23"/>
                <a:gd name="T4" fmla="*/ 36 w 36"/>
                <a:gd name="T5" fmla="*/ 23 h 23"/>
                <a:gd name="T6" fmla="*/ 2 w 36"/>
                <a:gd name="T7" fmla="*/ 1 h 23"/>
                <a:gd name="T8" fmla="*/ 0 w 36"/>
                <a:gd name="T9" fmla="*/ 2 h 23"/>
                <a:gd name="T10" fmla="*/ 4 w 36"/>
                <a:gd name="T1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4" y="6"/>
                  </a:moveTo>
                  <a:cubicBezTo>
                    <a:pt x="7" y="10"/>
                    <a:pt x="10" y="12"/>
                    <a:pt x="14" y="15"/>
                  </a:cubicBezTo>
                  <a:cubicBezTo>
                    <a:pt x="21" y="19"/>
                    <a:pt x="28" y="22"/>
                    <a:pt x="36" y="23"/>
                  </a:cubicBezTo>
                  <a:cubicBezTo>
                    <a:pt x="31" y="9"/>
                    <a:pt x="17" y="0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3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64" name="Freeform 69">
              <a:extLst>
                <a:ext uri="{FF2B5EF4-FFF2-40B4-BE49-F238E27FC236}">
                  <a16:creationId xmlns:a16="http://schemas.microsoft.com/office/drawing/2014/main" id="{84CF33A7-979B-4163-A39A-A2F9459A6B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5363" y="4148138"/>
              <a:ext cx="895350" cy="892175"/>
            </a:xfrm>
            <a:custGeom>
              <a:avLst/>
              <a:gdLst>
                <a:gd name="T0" fmla="*/ 155 w 311"/>
                <a:gd name="T1" fmla="*/ 0 h 310"/>
                <a:gd name="T2" fmla="*/ 0 w 311"/>
                <a:gd name="T3" fmla="*/ 155 h 310"/>
                <a:gd name="T4" fmla="*/ 155 w 311"/>
                <a:gd name="T5" fmla="*/ 310 h 310"/>
                <a:gd name="T6" fmla="*/ 311 w 311"/>
                <a:gd name="T7" fmla="*/ 155 h 310"/>
                <a:gd name="T8" fmla="*/ 155 w 311"/>
                <a:gd name="T9" fmla="*/ 0 h 310"/>
                <a:gd name="T10" fmla="*/ 187 w 311"/>
                <a:gd name="T11" fmla="*/ 73 h 310"/>
                <a:gd name="T12" fmla="*/ 208 w 311"/>
                <a:gd name="T13" fmla="*/ 65 h 310"/>
                <a:gd name="T14" fmla="*/ 227 w 311"/>
                <a:gd name="T15" fmla="*/ 67 h 310"/>
                <a:gd name="T16" fmla="*/ 217 w 311"/>
                <a:gd name="T17" fmla="*/ 102 h 310"/>
                <a:gd name="T18" fmla="*/ 208 w 311"/>
                <a:gd name="T19" fmla="*/ 108 h 310"/>
                <a:gd name="T20" fmla="*/ 166 w 311"/>
                <a:gd name="T21" fmla="*/ 108 h 310"/>
                <a:gd name="T22" fmla="*/ 187 w 311"/>
                <a:gd name="T23" fmla="*/ 73 h 310"/>
                <a:gd name="T24" fmla="*/ 148 w 311"/>
                <a:gd name="T25" fmla="*/ 92 h 310"/>
                <a:gd name="T26" fmla="*/ 163 w 311"/>
                <a:gd name="T27" fmla="*/ 92 h 310"/>
                <a:gd name="T28" fmla="*/ 163 w 311"/>
                <a:gd name="T29" fmla="*/ 108 h 310"/>
                <a:gd name="T30" fmla="*/ 148 w 311"/>
                <a:gd name="T31" fmla="*/ 108 h 310"/>
                <a:gd name="T32" fmla="*/ 148 w 311"/>
                <a:gd name="T33" fmla="*/ 92 h 310"/>
                <a:gd name="T34" fmla="*/ 83 w 311"/>
                <a:gd name="T35" fmla="*/ 67 h 310"/>
                <a:gd name="T36" fmla="*/ 102 w 311"/>
                <a:gd name="T37" fmla="*/ 65 h 310"/>
                <a:gd name="T38" fmla="*/ 123 w 311"/>
                <a:gd name="T39" fmla="*/ 73 h 310"/>
                <a:gd name="T40" fmla="*/ 143 w 311"/>
                <a:gd name="T41" fmla="*/ 108 h 310"/>
                <a:gd name="T42" fmla="*/ 102 w 311"/>
                <a:gd name="T43" fmla="*/ 108 h 310"/>
                <a:gd name="T44" fmla="*/ 92 w 311"/>
                <a:gd name="T45" fmla="*/ 102 h 310"/>
                <a:gd name="T46" fmla="*/ 83 w 311"/>
                <a:gd name="T47" fmla="*/ 67 h 310"/>
                <a:gd name="T48" fmla="*/ 238 w 311"/>
                <a:gd name="T49" fmla="*/ 245 h 310"/>
                <a:gd name="T50" fmla="*/ 73 w 311"/>
                <a:gd name="T51" fmla="*/ 245 h 310"/>
                <a:gd name="T52" fmla="*/ 73 w 311"/>
                <a:gd name="T53" fmla="*/ 114 h 310"/>
                <a:gd name="T54" fmla="*/ 116 w 311"/>
                <a:gd name="T55" fmla="*/ 114 h 310"/>
                <a:gd name="T56" fmla="*/ 137 w 311"/>
                <a:gd name="T57" fmla="*/ 114 h 310"/>
                <a:gd name="T58" fmla="*/ 137 w 311"/>
                <a:gd name="T59" fmla="*/ 118 h 310"/>
                <a:gd name="T60" fmla="*/ 137 w 311"/>
                <a:gd name="T61" fmla="*/ 183 h 310"/>
                <a:gd name="T62" fmla="*/ 156 w 311"/>
                <a:gd name="T63" fmla="*/ 167 h 310"/>
                <a:gd name="T64" fmla="*/ 175 w 311"/>
                <a:gd name="T65" fmla="*/ 183 h 310"/>
                <a:gd name="T66" fmla="*/ 175 w 311"/>
                <a:gd name="T67" fmla="*/ 117 h 310"/>
                <a:gd name="T68" fmla="*/ 175 w 311"/>
                <a:gd name="T69" fmla="*/ 114 h 310"/>
                <a:gd name="T70" fmla="*/ 194 w 311"/>
                <a:gd name="T71" fmla="*/ 114 h 310"/>
                <a:gd name="T72" fmla="*/ 238 w 311"/>
                <a:gd name="T73" fmla="*/ 114 h 310"/>
                <a:gd name="T74" fmla="*/ 238 w 311"/>
                <a:gd name="T75" fmla="*/ 24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10">
                  <a:moveTo>
                    <a:pt x="155" y="0"/>
                  </a:moveTo>
                  <a:cubicBezTo>
                    <a:pt x="70" y="0"/>
                    <a:pt x="0" y="69"/>
                    <a:pt x="0" y="155"/>
                  </a:cubicBezTo>
                  <a:cubicBezTo>
                    <a:pt x="0" y="240"/>
                    <a:pt x="70" y="310"/>
                    <a:pt x="155" y="310"/>
                  </a:cubicBezTo>
                  <a:cubicBezTo>
                    <a:pt x="241" y="310"/>
                    <a:pt x="311" y="240"/>
                    <a:pt x="311" y="155"/>
                  </a:cubicBezTo>
                  <a:cubicBezTo>
                    <a:pt x="311" y="69"/>
                    <a:pt x="241" y="0"/>
                    <a:pt x="155" y="0"/>
                  </a:cubicBezTo>
                  <a:close/>
                  <a:moveTo>
                    <a:pt x="187" y="73"/>
                  </a:moveTo>
                  <a:cubicBezTo>
                    <a:pt x="193" y="68"/>
                    <a:pt x="200" y="66"/>
                    <a:pt x="208" y="65"/>
                  </a:cubicBezTo>
                  <a:cubicBezTo>
                    <a:pt x="214" y="64"/>
                    <a:pt x="222" y="64"/>
                    <a:pt x="227" y="67"/>
                  </a:cubicBezTo>
                  <a:cubicBezTo>
                    <a:pt x="242" y="78"/>
                    <a:pt x="227" y="94"/>
                    <a:pt x="217" y="102"/>
                  </a:cubicBezTo>
                  <a:cubicBezTo>
                    <a:pt x="214" y="104"/>
                    <a:pt x="211" y="106"/>
                    <a:pt x="208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8" y="94"/>
                    <a:pt x="175" y="80"/>
                    <a:pt x="187" y="73"/>
                  </a:cubicBezTo>
                  <a:close/>
                  <a:moveTo>
                    <a:pt x="148" y="92"/>
                  </a:moveTo>
                  <a:cubicBezTo>
                    <a:pt x="148" y="82"/>
                    <a:pt x="163" y="82"/>
                    <a:pt x="163" y="92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48" y="108"/>
                    <a:pt x="148" y="108"/>
                    <a:pt x="148" y="108"/>
                  </a:cubicBezTo>
                  <a:lnTo>
                    <a:pt x="148" y="92"/>
                  </a:lnTo>
                  <a:close/>
                  <a:moveTo>
                    <a:pt x="83" y="67"/>
                  </a:moveTo>
                  <a:cubicBezTo>
                    <a:pt x="88" y="64"/>
                    <a:pt x="96" y="64"/>
                    <a:pt x="102" y="65"/>
                  </a:cubicBezTo>
                  <a:cubicBezTo>
                    <a:pt x="109" y="66"/>
                    <a:pt x="116" y="68"/>
                    <a:pt x="123" y="73"/>
                  </a:cubicBezTo>
                  <a:cubicBezTo>
                    <a:pt x="135" y="80"/>
                    <a:pt x="142" y="94"/>
                    <a:pt x="143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99" y="106"/>
                    <a:pt x="96" y="104"/>
                    <a:pt x="92" y="102"/>
                  </a:cubicBezTo>
                  <a:cubicBezTo>
                    <a:pt x="82" y="94"/>
                    <a:pt x="67" y="78"/>
                    <a:pt x="83" y="67"/>
                  </a:cubicBezTo>
                  <a:close/>
                  <a:moveTo>
                    <a:pt x="238" y="245"/>
                  </a:moveTo>
                  <a:cubicBezTo>
                    <a:pt x="73" y="245"/>
                    <a:pt x="73" y="245"/>
                    <a:pt x="73" y="245"/>
                  </a:cubicBezTo>
                  <a:cubicBezTo>
                    <a:pt x="73" y="114"/>
                    <a:pt x="73" y="114"/>
                    <a:pt x="73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94" y="114"/>
                    <a:pt x="194" y="114"/>
                    <a:pt x="194" y="114"/>
                  </a:cubicBezTo>
                  <a:cubicBezTo>
                    <a:pt x="238" y="114"/>
                    <a:pt x="238" y="114"/>
                    <a:pt x="238" y="114"/>
                  </a:cubicBezTo>
                  <a:lnTo>
                    <a:pt x="238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65" name="Freeform 145">
            <a:extLst>
              <a:ext uri="{FF2B5EF4-FFF2-40B4-BE49-F238E27FC236}">
                <a16:creationId xmlns:a16="http://schemas.microsoft.com/office/drawing/2014/main" id="{B0F6376D-217C-47E4-84E9-1C40579A21BC}"/>
              </a:ext>
            </a:extLst>
          </p:cNvPr>
          <p:cNvSpPr>
            <a:spLocks noEditPoints="1"/>
          </p:cNvSpPr>
          <p:nvPr/>
        </p:nvSpPr>
        <p:spPr bwMode="auto">
          <a:xfrm>
            <a:off x="8214456" y="3728852"/>
            <a:ext cx="292971" cy="232508"/>
          </a:xfrm>
          <a:custGeom>
            <a:avLst/>
            <a:gdLst>
              <a:gd name="T0" fmla="*/ 141 w 141"/>
              <a:gd name="T1" fmla="*/ 41 h 112"/>
              <a:gd name="T2" fmla="*/ 127 w 141"/>
              <a:gd name="T3" fmla="*/ 26 h 112"/>
              <a:gd name="T4" fmla="*/ 114 w 141"/>
              <a:gd name="T5" fmla="*/ 0 h 112"/>
              <a:gd name="T6" fmla="*/ 28 w 141"/>
              <a:gd name="T7" fmla="*/ 0 h 112"/>
              <a:gd name="T8" fmla="*/ 14 w 141"/>
              <a:gd name="T9" fmla="*/ 26 h 112"/>
              <a:gd name="T10" fmla="*/ 0 w 141"/>
              <a:gd name="T11" fmla="*/ 41 h 112"/>
              <a:gd name="T12" fmla="*/ 0 w 141"/>
              <a:gd name="T13" fmla="*/ 86 h 112"/>
              <a:gd name="T14" fmla="*/ 0 w 141"/>
              <a:gd name="T15" fmla="*/ 90 h 112"/>
              <a:gd name="T16" fmla="*/ 0 w 141"/>
              <a:gd name="T17" fmla="*/ 106 h 112"/>
              <a:gd name="T18" fmla="*/ 7 w 141"/>
              <a:gd name="T19" fmla="*/ 112 h 112"/>
              <a:gd name="T20" fmla="*/ 27 w 141"/>
              <a:gd name="T21" fmla="*/ 112 h 112"/>
              <a:gd name="T22" fmla="*/ 34 w 141"/>
              <a:gd name="T23" fmla="*/ 106 h 112"/>
              <a:gd name="T24" fmla="*/ 34 w 141"/>
              <a:gd name="T25" fmla="*/ 90 h 112"/>
              <a:gd name="T26" fmla="*/ 108 w 141"/>
              <a:gd name="T27" fmla="*/ 90 h 112"/>
              <a:gd name="T28" fmla="*/ 108 w 141"/>
              <a:gd name="T29" fmla="*/ 106 h 112"/>
              <a:gd name="T30" fmla="*/ 114 w 141"/>
              <a:gd name="T31" fmla="*/ 112 h 112"/>
              <a:gd name="T32" fmla="*/ 135 w 141"/>
              <a:gd name="T33" fmla="*/ 112 h 112"/>
              <a:gd name="T34" fmla="*/ 141 w 141"/>
              <a:gd name="T35" fmla="*/ 106 h 112"/>
              <a:gd name="T36" fmla="*/ 141 w 141"/>
              <a:gd name="T37" fmla="*/ 90 h 112"/>
              <a:gd name="T38" fmla="*/ 141 w 141"/>
              <a:gd name="T39" fmla="*/ 41 h 112"/>
              <a:gd name="T40" fmla="*/ 35 w 141"/>
              <a:gd name="T41" fmla="*/ 10 h 112"/>
              <a:gd name="T42" fmla="*/ 106 w 141"/>
              <a:gd name="T43" fmla="*/ 10 h 112"/>
              <a:gd name="T44" fmla="*/ 118 w 141"/>
              <a:gd name="T45" fmla="*/ 32 h 112"/>
              <a:gd name="T46" fmla="*/ 24 w 141"/>
              <a:gd name="T47" fmla="*/ 32 h 112"/>
              <a:gd name="T48" fmla="*/ 35 w 141"/>
              <a:gd name="T49" fmla="*/ 10 h 112"/>
              <a:gd name="T50" fmla="*/ 41 w 141"/>
              <a:gd name="T51" fmla="*/ 79 h 112"/>
              <a:gd name="T52" fmla="*/ 13 w 141"/>
              <a:gd name="T53" fmla="*/ 79 h 112"/>
              <a:gd name="T54" fmla="*/ 13 w 141"/>
              <a:gd name="T55" fmla="*/ 64 h 112"/>
              <a:gd name="T56" fmla="*/ 41 w 141"/>
              <a:gd name="T57" fmla="*/ 64 h 112"/>
              <a:gd name="T58" fmla="*/ 41 w 141"/>
              <a:gd name="T59" fmla="*/ 79 h 112"/>
              <a:gd name="T60" fmla="*/ 129 w 141"/>
              <a:gd name="T61" fmla="*/ 79 h 112"/>
              <a:gd name="T62" fmla="*/ 100 w 141"/>
              <a:gd name="T63" fmla="*/ 79 h 112"/>
              <a:gd name="T64" fmla="*/ 100 w 141"/>
              <a:gd name="T65" fmla="*/ 64 h 112"/>
              <a:gd name="T66" fmla="*/ 129 w 141"/>
              <a:gd name="T67" fmla="*/ 64 h 112"/>
              <a:gd name="T68" fmla="*/ 129 w 141"/>
              <a:gd name="T69" fmla="*/ 7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1" h="112">
                <a:moveTo>
                  <a:pt x="141" y="41"/>
                </a:moveTo>
                <a:cubicBezTo>
                  <a:pt x="127" y="26"/>
                  <a:pt x="127" y="26"/>
                  <a:pt x="127" y="26"/>
                </a:cubicBezTo>
                <a:cubicBezTo>
                  <a:pt x="114" y="0"/>
                  <a:pt x="114" y="0"/>
                  <a:pt x="11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4" y="26"/>
                  <a:pt x="14" y="26"/>
                  <a:pt x="14" y="26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10"/>
                  <a:pt x="3" y="112"/>
                  <a:pt x="7" y="112"/>
                </a:cubicBezTo>
                <a:cubicBezTo>
                  <a:pt x="27" y="112"/>
                  <a:pt x="27" y="112"/>
                  <a:pt x="27" y="112"/>
                </a:cubicBezTo>
                <a:cubicBezTo>
                  <a:pt x="31" y="112"/>
                  <a:pt x="34" y="110"/>
                  <a:pt x="34" y="106"/>
                </a:cubicBezTo>
                <a:cubicBezTo>
                  <a:pt x="34" y="90"/>
                  <a:pt x="34" y="90"/>
                  <a:pt x="34" y="90"/>
                </a:cubicBezTo>
                <a:cubicBezTo>
                  <a:pt x="108" y="90"/>
                  <a:pt x="108" y="90"/>
                  <a:pt x="108" y="90"/>
                </a:cubicBezTo>
                <a:cubicBezTo>
                  <a:pt x="108" y="106"/>
                  <a:pt x="108" y="106"/>
                  <a:pt x="108" y="106"/>
                </a:cubicBezTo>
                <a:cubicBezTo>
                  <a:pt x="108" y="110"/>
                  <a:pt x="111" y="112"/>
                  <a:pt x="114" y="112"/>
                </a:cubicBezTo>
                <a:cubicBezTo>
                  <a:pt x="135" y="112"/>
                  <a:pt x="135" y="112"/>
                  <a:pt x="135" y="112"/>
                </a:cubicBezTo>
                <a:cubicBezTo>
                  <a:pt x="138" y="112"/>
                  <a:pt x="141" y="110"/>
                  <a:pt x="141" y="106"/>
                </a:cubicBezTo>
                <a:cubicBezTo>
                  <a:pt x="141" y="90"/>
                  <a:pt x="141" y="90"/>
                  <a:pt x="141" y="90"/>
                </a:cubicBezTo>
                <a:lnTo>
                  <a:pt x="141" y="41"/>
                </a:lnTo>
                <a:close/>
                <a:moveTo>
                  <a:pt x="35" y="10"/>
                </a:moveTo>
                <a:cubicBezTo>
                  <a:pt x="106" y="10"/>
                  <a:pt x="106" y="10"/>
                  <a:pt x="106" y="10"/>
                </a:cubicBezTo>
                <a:cubicBezTo>
                  <a:pt x="118" y="32"/>
                  <a:pt x="118" y="32"/>
                  <a:pt x="118" y="32"/>
                </a:cubicBezTo>
                <a:cubicBezTo>
                  <a:pt x="24" y="32"/>
                  <a:pt x="24" y="32"/>
                  <a:pt x="24" y="32"/>
                </a:cubicBezTo>
                <a:lnTo>
                  <a:pt x="35" y="10"/>
                </a:lnTo>
                <a:close/>
                <a:moveTo>
                  <a:pt x="41" y="79"/>
                </a:moveTo>
                <a:cubicBezTo>
                  <a:pt x="13" y="79"/>
                  <a:pt x="13" y="79"/>
                  <a:pt x="13" y="79"/>
                </a:cubicBezTo>
                <a:cubicBezTo>
                  <a:pt x="13" y="64"/>
                  <a:pt x="13" y="64"/>
                  <a:pt x="13" y="64"/>
                </a:cubicBezTo>
                <a:cubicBezTo>
                  <a:pt x="41" y="64"/>
                  <a:pt x="41" y="64"/>
                  <a:pt x="41" y="64"/>
                </a:cubicBezTo>
                <a:lnTo>
                  <a:pt x="41" y="79"/>
                </a:lnTo>
                <a:close/>
                <a:moveTo>
                  <a:pt x="129" y="79"/>
                </a:moveTo>
                <a:cubicBezTo>
                  <a:pt x="100" y="79"/>
                  <a:pt x="100" y="79"/>
                  <a:pt x="100" y="79"/>
                </a:cubicBezTo>
                <a:cubicBezTo>
                  <a:pt x="100" y="64"/>
                  <a:pt x="100" y="64"/>
                  <a:pt x="100" y="64"/>
                </a:cubicBezTo>
                <a:cubicBezTo>
                  <a:pt x="129" y="64"/>
                  <a:pt x="129" y="64"/>
                  <a:pt x="129" y="64"/>
                </a:cubicBezTo>
                <a:lnTo>
                  <a:pt x="129" y="79"/>
                </a:lnTo>
                <a:close/>
              </a:path>
            </a:pathLst>
          </a:custGeom>
          <a:solidFill>
            <a:srgbClr val="16749F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9324CAB-6311-4875-AAD7-1895BA8392E4}"/>
              </a:ext>
            </a:extLst>
          </p:cNvPr>
          <p:cNvGrpSpPr/>
          <p:nvPr/>
        </p:nvGrpSpPr>
        <p:grpSpPr>
          <a:xfrm>
            <a:off x="9599523" y="3821369"/>
            <a:ext cx="313147" cy="203554"/>
            <a:chOff x="7145338" y="3587750"/>
            <a:chExt cx="566738" cy="368300"/>
          </a:xfrm>
          <a:solidFill>
            <a:srgbClr val="041B31"/>
          </a:solidFill>
        </p:grpSpPr>
        <p:sp>
          <p:nvSpPr>
            <p:cNvPr id="67" name="Freeform 146">
              <a:extLst>
                <a:ext uri="{FF2B5EF4-FFF2-40B4-BE49-F238E27FC236}">
                  <a16:creationId xmlns:a16="http://schemas.microsoft.com/office/drawing/2014/main" id="{A00E7C54-A4EF-4085-B22A-5DC456E5C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113" y="3816350"/>
              <a:ext cx="153988" cy="139700"/>
            </a:xfrm>
            <a:custGeom>
              <a:avLst/>
              <a:gdLst>
                <a:gd name="T0" fmla="*/ 33 w 41"/>
                <a:gd name="T1" fmla="*/ 0 h 37"/>
                <a:gd name="T2" fmla="*/ 15 w 41"/>
                <a:gd name="T3" fmla="*/ 6 h 37"/>
                <a:gd name="T4" fmla="*/ 10 w 41"/>
                <a:gd name="T5" fmla="*/ 5 h 37"/>
                <a:gd name="T6" fmla="*/ 10 w 41"/>
                <a:gd name="T7" fmla="*/ 6 h 37"/>
                <a:gd name="T8" fmla="*/ 6 w 41"/>
                <a:gd name="T9" fmla="*/ 31 h 37"/>
                <a:gd name="T10" fmla="*/ 32 w 41"/>
                <a:gd name="T11" fmla="*/ 28 h 37"/>
                <a:gd name="T12" fmla="*/ 35 w 41"/>
                <a:gd name="T13" fmla="*/ 2 h 37"/>
                <a:gd name="T14" fmla="*/ 33 w 41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7">
                  <a:moveTo>
                    <a:pt x="33" y="0"/>
                  </a:moveTo>
                  <a:cubicBezTo>
                    <a:pt x="28" y="4"/>
                    <a:pt x="22" y="6"/>
                    <a:pt x="15" y="6"/>
                  </a:cubicBezTo>
                  <a:cubicBezTo>
                    <a:pt x="14" y="6"/>
                    <a:pt x="12" y="6"/>
                    <a:pt x="10" y="5"/>
                  </a:cubicBezTo>
                  <a:cubicBezTo>
                    <a:pt x="10" y="5"/>
                    <a:pt x="10" y="5"/>
                    <a:pt x="10" y="6"/>
                  </a:cubicBezTo>
                  <a:cubicBezTo>
                    <a:pt x="2" y="14"/>
                    <a:pt x="0" y="25"/>
                    <a:pt x="6" y="31"/>
                  </a:cubicBezTo>
                  <a:cubicBezTo>
                    <a:pt x="13" y="37"/>
                    <a:pt x="24" y="36"/>
                    <a:pt x="32" y="28"/>
                  </a:cubicBezTo>
                  <a:cubicBezTo>
                    <a:pt x="40" y="20"/>
                    <a:pt x="41" y="8"/>
                    <a:pt x="35" y="2"/>
                  </a:cubicBezTo>
                  <a:cubicBezTo>
                    <a:pt x="34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68" name="Freeform 147">
              <a:extLst>
                <a:ext uri="{FF2B5EF4-FFF2-40B4-BE49-F238E27FC236}">
                  <a16:creationId xmlns:a16="http://schemas.microsoft.com/office/drawing/2014/main" id="{2969953E-F441-45CF-94DF-84B616A84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338" y="3587750"/>
              <a:ext cx="266700" cy="236537"/>
            </a:xfrm>
            <a:custGeom>
              <a:avLst/>
              <a:gdLst>
                <a:gd name="T0" fmla="*/ 16 w 71"/>
                <a:gd name="T1" fmla="*/ 51 h 63"/>
                <a:gd name="T2" fmla="*/ 42 w 71"/>
                <a:gd name="T3" fmla="*/ 63 h 63"/>
                <a:gd name="T4" fmla="*/ 43 w 71"/>
                <a:gd name="T5" fmla="*/ 63 h 63"/>
                <a:gd name="T6" fmla="*/ 56 w 71"/>
                <a:gd name="T7" fmla="*/ 60 h 63"/>
                <a:gd name="T8" fmla="*/ 60 w 71"/>
                <a:gd name="T9" fmla="*/ 56 h 63"/>
                <a:gd name="T10" fmla="*/ 55 w 71"/>
                <a:gd name="T11" fmla="*/ 12 h 63"/>
                <a:gd name="T12" fmla="*/ 28 w 71"/>
                <a:gd name="T13" fmla="*/ 0 h 63"/>
                <a:gd name="T14" fmla="*/ 11 w 71"/>
                <a:gd name="T15" fmla="*/ 7 h 63"/>
                <a:gd name="T16" fmla="*/ 16 w 71"/>
                <a:gd name="T17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3">
                  <a:moveTo>
                    <a:pt x="16" y="51"/>
                  </a:moveTo>
                  <a:cubicBezTo>
                    <a:pt x="24" y="58"/>
                    <a:pt x="33" y="63"/>
                    <a:pt x="42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8" y="63"/>
                    <a:pt x="52" y="62"/>
                    <a:pt x="56" y="60"/>
                  </a:cubicBezTo>
                  <a:cubicBezTo>
                    <a:pt x="58" y="59"/>
                    <a:pt x="59" y="58"/>
                    <a:pt x="60" y="56"/>
                  </a:cubicBezTo>
                  <a:cubicBezTo>
                    <a:pt x="71" y="46"/>
                    <a:pt x="69" y="26"/>
                    <a:pt x="55" y="12"/>
                  </a:cubicBezTo>
                  <a:cubicBezTo>
                    <a:pt x="47" y="4"/>
                    <a:pt x="37" y="0"/>
                    <a:pt x="28" y="0"/>
                  </a:cubicBezTo>
                  <a:cubicBezTo>
                    <a:pt x="21" y="0"/>
                    <a:pt x="15" y="2"/>
                    <a:pt x="11" y="7"/>
                  </a:cubicBezTo>
                  <a:cubicBezTo>
                    <a:pt x="0" y="17"/>
                    <a:pt x="3" y="37"/>
                    <a:pt x="16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69" name="Freeform 148">
              <a:extLst>
                <a:ext uri="{FF2B5EF4-FFF2-40B4-BE49-F238E27FC236}">
                  <a16:creationId xmlns:a16="http://schemas.microsoft.com/office/drawing/2014/main" id="{D3D5AAB3-6083-4DF0-89DF-8A3A1F646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0138" y="3816350"/>
              <a:ext cx="157163" cy="139700"/>
            </a:xfrm>
            <a:custGeom>
              <a:avLst/>
              <a:gdLst>
                <a:gd name="T0" fmla="*/ 35 w 42"/>
                <a:gd name="T1" fmla="*/ 31 h 37"/>
                <a:gd name="T2" fmla="*/ 32 w 42"/>
                <a:gd name="T3" fmla="*/ 6 h 37"/>
                <a:gd name="T4" fmla="*/ 32 w 42"/>
                <a:gd name="T5" fmla="*/ 5 h 37"/>
                <a:gd name="T6" fmla="*/ 26 w 42"/>
                <a:gd name="T7" fmla="*/ 6 h 37"/>
                <a:gd name="T8" fmla="*/ 9 w 42"/>
                <a:gd name="T9" fmla="*/ 0 h 37"/>
                <a:gd name="T10" fmla="*/ 7 w 42"/>
                <a:gd name="T11" fmla="*/ 2 h 37"/>
                <a:gd name="T12" fmla="*/ 10 w 42"/>
                <a:gd name="T13" fmla="*/ 28 h 37"/>
                <a:gd name="T14" fmla="*/ 35 w 42"/>
                <a:gd name="T15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7">
                  <a:moveTo>
                    <a:pt x="35" y="31"/>
                  </a:moveTo>
                  <a:cubicBezTo>
                    <a:pt x="42" y="25"/>
                    <a:pt x="40" y="14"/>
                    <a:pt x="32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6"/>
                    <a:pt x="28" y="6"/>
                    <a:pt x="26" y="6"/>
                  </a:cubicBezTo>
                  <a:cubicBezTo>
                    <a:pt x="20" y="6"/>
                    <a:pt x="14" y="4"/>
                    <a:pt x="9" y="0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0" y="8"/>
                    <a:pt x="2" y="20"/>
                    <a:pt x="10" y="28"/>
                  </a:cubicBezTo>
                  <a:cubicBezTo>
                    <a:pt x="18" y="36"/>
                    <a:pt x="29" y="37"/>
                    <a:pt x="35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70" name="Freeform 149">
              <a:extLst>
                <a:ext uri="{FF2B5EF4-FFF2-40B4-BE49-F238E27FC236}">
                  <a16:creationId xmlns:a16="http://schemas.microsoft.com/office/drawing/2014/main" id="{0E6F08F6-2BE3-4FC3-B116-AB4EFBA87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376" y="3587750"/>
              <a:ext cx="266700" cy="236537"/>
            </a:xfrm>
            <a:custGeom>
              <a:avLst/>
              <a:gdLst>
                <a:gd name="T0" fmla="*/ 60 w 71"/>
                <a:gd name="T1" fmla="*/ 7 h 63"/>
                <a:gd name="T2" fmla="*/ 43 w 71"/>
                <a:gd name="T3" fmla="*/ 0 h 63"/>
                <a:gd name="T4" fmla="*/ 16 w 71"/>
                <a:gd name="T5" fmla="*/ 12 h 63"/>
                <a:gd name="T6" fmla="*/ 10 w 71"/>
                <a:gd name="T7" fmla="*/ 56 h 63"/>
                <a:gd name="T8" fmla="*/ 15 w 71"/>
                <a:gd name="T9" fmla="*/ 60 h 63"/>
                <a:gd name="T10" fmla="*/ 27 w 71"/>
                <a:gd name="T11" fmla="*/ 63 h 63"/>
                <a:gd name="T12" fmla="*/ 29 w 71"/>
                <a:gd name="T13" fmla="*/ 63 h 63"/>
                <a:gd name="T14" fmla="*/ 55 w 71"/>
                <a:gd name="T15" fmla="*/ 51 h 63"/>
                <a:gd name="T16" fmla="*/ 60 w 71"/>
                <a:gd name="T1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3">
                  <a:moveTo>
                    <a:pt x="60" y="7"/>
                  </a:moveTo>
                  <a:cubicBezTo>
                    <a:pt x="56" y="2"/>
                    <a:pt x="50" y="0"/>
                    <a:pt x="43" y="0"/>
                  </a:cubicBezTo>
                  <a:cubicBezTo>
                    <a:pt x="34" y="0"/>
                    <a:pt x="24" y="4"/>
                    <a:pt x="16" y="12"/>
                  </a:cubicBezTo>
                  <a:cubicBezTo>
                    <a:pt x="2" y="26"/>
                    <a:pt x="0" y="46"/>
                    <a:pt x="10" y="56"/>
                  </a:cubicBezTo>
                  <a:cubicBezTo>
                    <a:pt x="12" y="58"/>
                    <a:pt x="13" y="59"/>
                    <a:pt x="15" y="60"/>
                  </a:cubicBezTo>
                  <a:cubicBezTo>
                    <a:pt x="18" y="62"/>
                    <a:pt x="23" y="63"/>
                    <a:pt x="27" y="63"/>
                  </a:cubicBezTo>
                  <a:cubicBezTo>
                    <a:pt x="28" y="63"/>
                    <a:pt x="28" y="63"/>
                    <a:pt x="29" y="63"/>
                  </a:cubicBezTo>
                  <a:cubicBezTo>
                    <a:pt x="37" y="63"/>
                    <a:pt x="47" y="58"/>
                    <a:pt x="55" y="51"/>
                  </a:cubicBezTo>
                  <a:cubicBezTo>
                    <a:pt x="68" y="37"/>
                    <a:pt x="71" y="17"/>
                    <a:pt x="6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71" name="Freeform 150">
              <a:extLst>
                <a:ext uri="{FF2B5EF4-FFF2-40B4-BE49-F238E27FC236}">
                  <a16:creationId xmlns:a16="http://schemas.microsoft.com/office/drawing/2014/main" id="{C0F4A263-84EC-4C05-8C33-DE4F9932F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1876" y="3606800"/>
              <a:ext cx="93663" cy="333375"/>
            </a:xfrm>
            <a:custGeom>
              <a:avLst/>
              <a:gdLst>
                <a:gd name="T0" fmla="*/ 23 w 25"/>
                <a:gd name="T1" fmla="*/ 4 h 89"/>
                <a:gd name="T2" fmla="*/ 20 w 25"/>
                <a:gd name="T3" fmla="*/ 1 h 89"/>
                <a:gd name="T4" fmla="*/ 14 w 25"/>
                <a:gd name="T5" fmla="*/ 10 h 89"/>
                <a:gd name="T6" fmla="*/ 12 w 25"/>
                <a:gd name="T7" fmla="*/ 10 h 89"/>
                <a:gd name="T8" fmla="*/ 11 w 25"/>
                <a:gd name="T9" fmla="*/ 10 h 89"/>
                <a:gd name="T10" fmla="*/ 5 w 25"/>
                <a:gd name="T11" fmla="*/ 1 h 89"/>
                <a:gd name="T12" fmla="*/ 2 w 25"/>
                <a:gd name="T13" fmla="*/ 4 h 89"/>
                <a:gd name="T14" fmla="*/ 8 w 25"/>
                <a:gd name="T15" fmla="*/ 13 h 89"/>
                <a:gd name="T16" fmla="*/ 7 w 25"/>
                <a:gd name="T17" fmla="*/ 15 h 89"/>
                <a:gd name="T18" fmla="*/ 7 w 25"/>
                <a:gd name="T19" fmla="*/ 27 h 89"/>
                <a:gd name="T20" fmla="*/ 7 w 25"/>
                <a:gd name="T21" fmla="*/ 41 h 89"/>
                <a:gd name="T22" fmla="*/ 7 w 25"/>
                <a:gd name="T23" fmla="*/ 83 h 89"/>
                <a:gd name="T24" fmla="*/ 12 w 25"/>
                <a:gd name="T25" fmla="*/ 89 h 89"/>
                <a:gd name="T26" fmla="*/ 18 w 25"/>
                <a:gd name="T27" fmla="*/ 83 h 89"/>
                <a:gd name="T28" fmla="*/ 18 w 25"/>
                <a:gd name="T29" fmla="*/ 41 h 89"/>
                <a:gd name="T30" fmla="*/ 18 w 25"/>
                <a:gd name="T31" fmla="*/ 27 h 89"/>
                <a:gd name="T32" fmla="*/ 18 w 25"/>
                <a:gd name="T33" fmla="*/ 15 h 89"/>
                <a:gd name="T34" fmla="*/ 17 w 25"/>
                <a:gd name="T35" fmla="*/ 13 h 89"/>
                <a:gd name="T36" fmla="*/ 23 w 25"/>
                <a:gd name="T37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89">
                  <a:moveTo>
                    <a:pt x="23" y="4"/>
                  </a:moveTo>
                  <a:cubicBezTo>
                    <a:pt x="25" y="2"/>
                    <a:pt x="22" y="0"/>
                    <a:pt x="20" y="1"/>
                  </a:cubicBezTo>
                  <a:cubicBezTo>
                    <a:pt x="18" y="4"/>
                    <a:pt x="16" y="7"/>
                    <a:pt x="14" y="10"/>
                  </a:cubicBezTo>
                  <a:cubicBezTo>
                    <a:pt x="14" y="10"/>
                    <a:pt x="13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9" y="7"/>
                    <a:pt x="7" y="4"/>
                    <a:pt x="5" y="1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9"/>
                    <a:pt x="8" y="13"/>
                  </a:cubicBezTo>
                  <a:cubicBezTo>
                    <a:pt x="7" y="13"/>
                    <a:pt x="7" y="14"/>
                    <a:pt x="7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7" y="86"/>
                    <a:pt x="9" y="89"/>
                    <a:pt x="12" y="89"/>
                  </a:cubicBezTo>
                  <a:cubicBezTo>
                    <a:pt x="15" y="89"/>
                    <a:pt x="18" y="86"/>
                    <a:pt x="18" y="83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3"/>
                    <a:pt x="17" y="13"/>
                  </a:cubicBezTo>
                  <a:cubicBezTo>
                    <a:pt x="19" y="9"/>
                    <a:pt x="20" y="7"/>
                    <a:pt x="23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A407369-3A0F-40B3-A4C6-AD313B3C0E7D}"/>
              </a:ext>
            </a:extLst>
          </p:cNvPr>
          <p:cNvGrpSpPr/>
          <p:nvPr/>
        </p:nvGrpSpPr>
        <p:grpSpPr>
          <a:xfrm>
            <a:off x="8234681" y="3228427"/>
            <a:ext cx="357882" cy="245670"/>
            <a:chOff x="5070476" y="2692400"/>
            <a:chExt cx="647700" cy="444500"/>
          </a:xfrm>
          <a:solidFill>
            <a:srgbClr val="38B28A">
              <a:lumMod val="75000"/>
            </a:srgbClr>
          </a:solidFill>
        </p:grpSpPr>
        <p:sp>
          <p:nvSpPr>
            <p:cNvPr id="73" name="Freeform 151">
              <a:extLst>
                <a:ext uri="{FF2B5EF4-FFF2-40B4-BE49-F238E27FC236}">
                  <a16:creationId xmlns:a16="http://schemas.microsoft.com/office/drawing/2014/main" id="{5D0EA213-1E18-4504-954F-CF35F327D2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0476" y="3076575"/>
              <a:ext cx="647700" cy="60325"/>
            </a:xfrm>
            <a:custGeom>
              <a:avLst/>
              <a:gdLst>
                <a:gd name="T0" fmla="*/ 408 w 408"/>
                <a:gd name="T1" fmla="*/ 0 h 38"/>
                <a:gd name="T2" fmla="*/ 0 w 408"/>
                <a:gd name="T3" fmla="*/ 0 h 38"/>
                <a:gd name="T4" fmla="*/ 0 w 408"/>
                <a:gd name="T5" fmla="*/ 38 h 38"/>
                <a:gd name="T6" fmla="*/ 408 w 408"/>
                <a:gd name="T7" fmla="*/ 38 h 38"/>
                <a:gd name="T8" fmla="*/ 408 w 408"/>
                <a:gd name="T9" fmla="*/ 0 h 38"/>
                <a:gd name="T10" fmla="*/ 389 w 408"/>
                <a:gd name="T11" fmla="*/ 24 h 38"/>
                <a:gd name="T12" fmla="*/ 355 w 408"/>
                <a:gd name="T13" fmla="*/ 24 h 38"/>
                <a:gd name="T14" fmla="*/ 355 w 408"/>
                <a:gd name="T15" fmla="*/ 14 h 38"/>
                <a:gd name="T16" fmla="*/ 389 w 408"/>
                <a:gd name="T17" fmla="*/ 14 h 38"/>
                <a:gd name="T18" fmla="*/ 389 w 408"/>
                <a:gd name="T19" fmla="*/ 2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8" h="38">
                  <a:moveTo>
                    <a:pt x="408" y="0"/>
                  </a:moveTo>
                  <a:lnTo>
                    <a:pt x="0" y="0"/>
                  </a:lnTo>
                  <a:lnTo>
                    <a:pt x="0" y="38"/>
                  </a:lnTo>
                  <a:lnTo>
                    <a:pt x="408" y="38"/>
                  </a:lnTo>
                  <a:lnTo>
                    <a:pt x="408" y="0"/>
                  </a:lnTo>
                  <a:close/>
                  <a:moveTo>
                    <a:pt x="389" y="24"/>
                  </a:moveTo>
                  <a:lnTo>
                    <a:pt x="355" y="24"/>
                  </a:lnTo>
                  <a:lnTo>
                    <a:pt x="355" y="14"/>
                  </a:lnTo>
                  <a:lnTo>
                    <a:pt x="389" y="14"/>
                  </a:lnTo>
                  <a:lnTo>
                    <a:pt x="38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74" name="Freeform 152">
              <a:extLst>
                <a:ext uri="{FF2B5EF4-FFF2-40B4-BE49-F238E27FC236}">
                  <a16:creationId xmlns:a16="http://schemas.microsoft.com/office/drawing/2014/main" id="{D7E1FD40-D80B-4F96-B74E-FCF538EAB8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0638" y="2692400"/>
              <a:ext cx="587375" cy="365125"/>
            </a:xfrm>
            <a:custGeom>
              <a:avLst/>
              <a:gdLst>
                <a:gd name="T0" fmla="*/ 370 w 370"/>
                <a:gd name="T1" fmla="*/ 0 h 230"/>
                <a:gd name="T2" fmla="*/ 0 w 370"/>
                <a:gd name="T3" fmla="*/ 0 h 230"/>
                <a:gd name="T4" fmla="*/ 0 w 370"/>
                <a:gd name="T5" fmla="*/ 230 h 230"/>
                <a:gd name="T6" fmla="*/ 370 w 370"/>
                <a:gd name="T7" fmla="*/ 230 h 230"/>
                <a:gd name="T8" fmla="*/ 370 w 370"/>
                <a:gd name="T9" fmla="*/ 0 h 230"/>
                <a:gd name="T10" fmla="*/ 329 w 370"/>
                <a:gd name="T11" fmla="*/ 197 h 230"/>
                <a:gd name="T12" fmla="*/ 41 w 370"/>
                <a:gd name="T13" fmla="*/ 197 h 230"/>
                <a:gd name="T14" fmla="*/ 41 w 370"/>
                <a:gd name="T15" fmla="*/ 34 h 230"/>
                <a:gd name="T16" fmla="*/ 329 w 370"/>
                <a:gd name="T17" fmla="*/ 34 h 230"/>
                <a:gd name="T18" fmla="*/ 329 w 370"/>
                <a:gd name="T19" fmla="*/ 19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0" h="230">
                  <a:moveTo>
                    <a:pt x="370" y="0"/>
                  </a:moveTo>
                  <a:lnTo>
                    <a:pt x="0" y="0"/>
                  </a:lnTo>
                  <a:lnTo>
                    <a:pt x="0" y="230"/>
                  </a:lnTo>
                  <a:lnTo>
                    <a:pt x="370" y="230"/>
                  </a:lnTo>
                  <a:lnTo>
                    <a:pt x="370" y="0"/>
                  </a:lnTo>
                  <a:close/>
                  <a:moveTo>
                    <a:pt x="329" y="197"/>
                  </a:moveTo>
                  <a:lnTo>
                    <a:pt x="41" y="197"/>
                  </a:lnTo>
                  <a:lnTo>
                    <a:pt x="41" y="34"/>
                  </a:lnTo>
                  <a:lnTo>
                    <a:pt x="329" y="34"/>
                  </a:lnTo>
                  <a:lnTo>
                    <a:pt x="329" y="1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75" name="Freeform 153">
            <a:extLst>
              <a:ext uri="{FF2B5EF4-FFF2-40B4-BE49-F238E27FC236}">
                <a16:creationId xmlns:a16="http://schemas.microsoft.com/office/drawing/2014/main" id="{95C724EC-EB56-4D93-A114-0E0FF2872955}"/>
              </a:ext>
            </a:extLst>
          </p:cNvPr>
          <p:cNvSpPr>
            <a:spLocks noEditPoints="1"/>
          </p:cNvSpPr>
          <p:nvPr/>
        </p:nvSpPr>
        <p:spPr bwMode="auto">
          <a:xfrm>
            <a:off x="9352099" y="4119941"/>
            <a:ext cx="247359" cy="270236"/>
          </a:xfrm>
          <a:custGeom>
            <a:avLst/>
            <a:gdLst>
              <a:gd name="T0" fmla="*/ 147 w 282"/>
              <a:gd name="T1" fmla="*/ 0 h 308"/>
              <a:gd name="T2" fmla="*/ 145 w 282"/>
              <a:gd name="T3" fmla="*/ 2 h 308"/>
              <a:gd name="T4" fmla="*/ 3 w 282"/>
              <a:gd name="T5" fmla="*/ 218 h 308"/>
              <a:gd name="T6" fmla="*/ 0 w 282"/>
              <a:gd name="T7" fmla="*/ 218 h 308"/>
              <a:gd name="T8" fmla="*/ 3 w 282"/>
              <a:gd name="T9" fmla="*/ 220 h 308"/>
              <a:gd name="T10" fmla="*/ 133 w 282"/>
              <a:gd name="T11" fmla="*/ 308 h 308"/>
              <a:gd name="T12" fmla="*/ 135 w 282"/>
              <a:gd name="T13" fmla="*/ 308 h 308"/>
              <a:gd name="T14" fmla="*/ 135 w 282"/>
              <a:gd name="T15" fmla="*/ 308 h 308"/>
              <a:gd name="T16" fmla="*/ 280 w 282"/>
              <a:gd name="T17" fmla="*/ 92 h 308"/>
              <a:gd name="T18" fmla="*/ 282 w 282"/>
              <a:gd name="T19" fmla="*/ 90 h 308"/>
              <a:gd name="T20" fmla="*/ 280 w 282"/>
              <a:gd name="T21" fmla="*/ 90 h 308"/>
              <a:gd name="T22" fmla="*/ 249 w 282"/>
              <a:gd name="T23" fmla="*/ 68 h 308"/>
              <a:gd name="T24" fmla="*/ 263 w 282"/>
              <a:gd name="T25" fmla="*/ 47 h 308"/>
              <a:gd name="T26" fmla="*/ 263 w 282"/>
              <a:gd name="T27" fmla="*/ 45 h 308"/>
              <a:gd name="T28" fmla="*/ 263 w 282"/>
              <a:gd name="T29" fmla="*/ 45 h 308"/>
              <a:gd name="T30" fmla="*/ 197 w 282"/>
              <a:gd name="T31" fmla="*/ 0 h 308"/>
              <a:gd name="T32" fmla="*/ 195 w 282"/>
              <a:gd name="T33" fmla="*/ 0 h 308"/>
              <a:gd name="T34" fmla="*/ 195 w 282"/>
              <a:gd name="T35" fmla="*/ 0 h 308"/>
              <a:gd name="T36" fmla="*/ 180 w 282"/>
              <a:gd name="T37" fmla="*/ 24 h 308"/>
              <a:gd name="T38" fmla="*/ 147 w 282"/>
              <a:gd name="T39" fmla="*/ 2 h 308"/>
              <a:gd name="T40" fmla="*/ 147 w 282"/>
              <a:gd name="T41" fmla="*/ 0 h 308"/>
              <a:gd name="T42" fmla="*/ 171 w 282"/>
              <a:gd name="T43" fmla="*/ 211 h 308"/>
              <a:gd name="T44" fmla="*/ 76 w 282"/>
              <a:gd name="T45" fmla="*/ 147 h 308"/>
              <a:gd name="T46" fmla="*/ 109 w 282"/>
              <a:gd name="T47" fmla="*/ 97 h 308"/>
              <a:gd name="T48" fmla="*/ 206 w 282"/>
              <a:gd name="T49" fmla="*/ 161 h 308"/>
              <a:gd name="T50" fmla="*/ 171 w 282"/>
              <a:gd name="T51" fmla="*/ 211 h 308"/>
              <a:gd name="T52" fmla="*/ 128 w 282"/>
              <a:gd name="T53" fmla="*/ 274 h 308"/>
              <a:gd name="T54" fmla="*/ 34 w 282"/>
              <a:gd name="T55" fmla="*/ 211 h 308"/>
              <a:gd name="T56" fmla="*/ 67 w 282"/>
              <a:gd name="T57" fmla="*/ 161 h 308"/>
              <a:gd name="T58" fmla="*/ 164 w 282"/>
              <a:gd name="T59" fmla="*/ 225 h 308"/>
              <a:gd name="T60" fmla="*/ 128 w 282"/>
              <a:gd name="T61" fmla="*/ 27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2" h="308">
                <a:moveTo>
                  <a:pt x="147" y="0"/>
                </a:moveTo>
                <a:lnTo>
                  <a:pt x="145" y="2"/>
                </a:lnTo>
                <a:lnTo>
                  <a:pt x="3" y="218"/>
                </a:lnTo>
                <a:lnTo>
                  <a:pt x="0" y="218"/>
                </a:lnTo>
                <a:lnTo>
                  <a:pt x="3" y="220"/>
                </a:lnTo>
                <a:lnTo>
                  <a:pt x="133" y="308"/>
                </a:lnTo>
                <a:lnTo>
                  <a:pt x="135" y="308"/>
                </a:lnTo>
                <a:lnTo>
                  <a:pt x="135" y="308"/>
                </a:lnTo>
                <a:lnTo>
                  <a:pt x="280" y="92"/>
                </a:lnTo>
                <a:lnTo>
                  <a:pt x="282" y="90"/>
                </a:lnTo>
                <a:lnTo>
                  <a:pt x="280" y="90"/>
                </a:lnTo>
                <a:lnTo>
                  <a:pt x="249" y="68"/>
                </a:lnTo>
                <a:lnTo>
                  <a:pt x="263" y="47"/>
                </a:lnTo>
                <a:lnTo>
                  <a:pt x="263" y="45"/>
                </a:lnTo>
                <a:lnTo>
                  <a:pt x="263" y="45"/>
                </a:lnTo>
                <a:lnTo>
                  <a:pt x="197" y="0"/>
                </a:lnTo>
                <a:lnTo>
                  <a:pt x="195" y="0"/>
                </a:lnTo>
                <a:lnTo>
                  <a:pt x="195" y="0"/>
                </a:lnTo>
                <a:lnTo>
                  <a:pt x="180" y="24"/>
                </a:lnTo>
                <a:lnTo>
                  <a:pt x="147" y="2"/>
                </a:lnTo>
                <a:lnTo>
                  <a:pt x="147" y="0"/>
                </a:lnTo>
                <a:close/>
                <a:moveTo>
                  <a:pt x="171" y="211"/>
                </a:moveTo>
                <a:lnTo>
                  <a:pt x="76" y="147"/>
                </a:lnTo>
                <a:lnTo>
                  <a:pt x="109" y="97"/>
                </a:lnTo>
                <a:lnTo>
                  <a:pt x="206" y="161"/>
                </a:lnTo>
                <a:lnTo>
                  <a:pt x="171" y="211"/>
                </a:lnTo>
                <a:close/>
                <a:moveTo>
                  <a:pt x="128" y="274"/>
                </a:moveTo>
                <a:lnTo>
                  <a:pt x="34" y="211"/>
                </a:lnTo>
                <a:lnTo>
                  <a:pt x="67" y="161"/>
                </a:lnTo>
                <a:lnTo>
                  <a:pt x="164" y="225"/>
                </a:lnTo>
                <a:lnTo>
                  <a:pt x="128" y="2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5AFE5D8-3F21-467A-85C9-C4AE2D338534}"/>
              </a:ext>
            </a:extLst>
          </p:cNvPr>
          <p:cNvGrpSpPr/>
          <p:nvPr/>
        </p:nvGrpSpPr>
        <p:grpSpPr>
          <a:xfrm>
            <a:off x="7280656" y="4145173"/>
            <a:ext cx="258762" cy="261462"/>
            <a:chOff x="3659188" y="4076700"/>
            <a:chExt cx="468313" cy="473075"/>
          </a:xfrm>
          <a:solidFill>
            <a:srgbClr val="C42A13"/>
          </a:solidFill>
        </p:grpSpPr>
        <p:sp>
          <p:nvSpPr>
            <p:cNvPr id="77" name="Freeform 154">
              <a:extLst>
                <a:ext uri="{FF2B5EF4-FFF2-40B4-BE49-F238E27FC236}">
                  <a16:creationId xmlns:a16="http://schemas.microsoft.com/office/drawing/2014/main" id="{90F1C4C2-E845-4737-B415-6C42E74687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9188" y="4076700"/>
              <a:ext cx="225425" cy="473075"/>
            </a:xfrm>
            <a:custGeom>
              <a:avLst/>
              <a:gdLst>
                <a:gd name="T0" fmla="*/ 1 w 60"/>
                <a:gd name="T1" fmla="*/ 122 h 126"/>
                <a:gd name="T2" fmla="*/ 30 w 60"/>
                <a:gd name="T3" fmla="*/ 108 h 126"/>
                <a:gd name="T4" fmla="*/ 59 w 60"/>
                <a:gd name="T5" fmla="*/ 122 h 126"/>
                <a:gd name="T6" fmla="*/ 60 w 60"/>
                <a:gd name="T7" fmla="*/ 122 h 126"/>
                <a:gd name="T8" fmla="*/ 60 w 60"/>
                <a:gd name="T9" fmla="*/ 27 h 126"/>
                <a:gd name="T10" fmla="*/ 59 w 60"/>
                <a:gd name="T11" fmla="*/ 13 h 126"/>
                <a:gd name="T12" fmla="*/ 30 w 60"/>
                <a:gd name="T13" fmla="*/ 0 h 126"/>
                <a:gd name="T14" fmla="*/ 1 w 60"/>
                <a:gd name="T15" fmla="*/ 13 h 126"/>
                <a:gd name="T16" fmla="*/ 0 w 60"/>
                <a:gd name="T17" fmla="*/ 27 h 126"/>
                <a:gd name="T18" fmla="*/ 0 w 60"/>
                <a:gd name="T19" fmla="*/ 122 h 126"/>
                <a:gd name="T20" fmla="*/ 1 w 60"/>
                <a:gd name="T21" fmla="*/ 122 h 126"/>
                <a:gd name="T22" fmla="*/ 9 w 60"/>
                <a:gd name="T23" fmla="*/ 21 h 126"/>
                <a:gd name="T24" fmla="*/ 30 w 60"/>
                <a:gd name="T25" fmla="*/ 17 h 126"/>
                <a:gd name="T26" fmla="*/ 50 w 60"/>
                <a:gd name="T27" fmla="*/ 21 h 126"/>
                <a:gd name="T28" fmla="*/ 51 w 60"/>
                <a:gd name="T29" fmla="*/ 23 h 126"/>
                <a:gd name="T30" fmla="*/ 50 w 60"/>
                <a:gd name="T31" fmla="*/ 24 h 126"/>
                <a:gd name="T32" fmla="*/ 49 w 60"/>
                <a:gd name="T33" fmla="*/ 24 h 126"/>
                <a:gd name="T34" fmla="*/ 45 w 60"/>
                <a:gd name="T35" fmla="*/ 22 h 126"/>
                <a:gd name="T36" fmla="*/ 30 w 60"/>
                <a:gd name="T37" fmla="*/ 20 h 126"/>
                <a:gd name="T38" fmla="*/ 15 w 60"/>
                <a:gd name="T39" fmla="*/ 22 h 126"/>
                <a:gd name="T40" fmla="*/ 11 w 60"/>
                <a:gd name="T41" fmla="*/ 24 h 126"/>
                <a:gd name="T42" fmla="*/ 9 w 60"/>
                <a:gd name="T43" fmla="*/ 23 h 126"/>
                <a:gd name="T44" fmla="*/ 9 w 60"/>
                <a:gd name="T45" fmla="*/ 21 h 126"/>
                <a:gd name="T46" fmla="*/ 9 w 60"/>
                <a:gd name="T47" fmla="*/ 38 h 126"/>
                <a:gd name="T48" fmla="*/ 30 w 60"/>
                <a:gd name="T49" fmla="*/ 34 h 126"/>
                <a:gd name="T50" fmla="*/ 50 w 60"/>
                <a:gd name="T51" fmla="*/ 38 h 126"/>
                <a:gd name="T52" fmla="*/ 51 w 60"/>
                <a:gd name="T53" fmla="*/ 40 h 126"/>
                <a:gd name="T54" fmla="*/ 50 w 60"/>
                <a:gd name="T55" fmla="*/ 41 h 126"/>
                <a:gd name="T56" fmla="*/ 49 w 60"/>
                <a:gd name="T57" fmla="*/ 41 h 126"/>
                <a:gd name="T58" fmla="*/ 45 w 60"/>
                <a:gd name="T59" fmla="*/ 39 h 126"/>
                <a:gd name="T60" fmla="*/ 30 w 60"/>
                <a:gd name="T61" fmla="*/ 37 h 126"/>
                <a:gd name="T62" fmla="*/ 15 w 60"/>
                <a:gd name="T63" fmla="*/ 39 h 126"/>
                <a:gd name="T64" fmla="*/ 11 w 60"/>
                <a:gd name="T65" fmla="*/ 41 h 126"/>
                <a:gd name="T66" fmla="*/ 9 w 60"/>
                <a:gd name="T67" fmla="*/ 40 h 126"/>
                <a:gd name="T68" fmla="*/ 9 w 60"/>
                <a:gd name="T69" fmla="*/ 38 h 126"/>
                <a:gd name="T70" fmla="*/ 9 w 60"/>
                <a:gd name="T71" fmla="*/ 55 h 126"/>
                <a:gd name="T72" fmla="*/ 30 w 60"/>
                <a:gd name="T73" fmla="*/ 51 h 126"/>
                <a:gd name="T74" fmla="*/ 50 w 60"/>
                <a:gd name="T75" fmla="*/ 55 h 126"/>
                <a:gd name="T76" fmla="*/ 51 w 60"/>
                <a:gd name="T77" fmla="*/ 57 h 126"/>
                <a:gd name="T78" fmla="*/ 50 w 60"/>
                <a:gd name="T79" fmla="*/ 58 h 126"/>
                <a:gd name="T80" fmla="*/ 49 w 60"/>
                <a:gd name="T81" fmla="*/ 58 h 126"/>
                <a:gd name="T82" fmla="*/ 45 w 60"/>
                <a:gd name="T83" fmla="*/ 56 h 126"/>
                <a:gd name="T84" fmla="*/ 30 w 60"/>
                <a:gd name="T85" fmla="*/ 54 h 126"/>
                <a:gd name="T86" fmla="*/ 15 w 60"/>
                <a:gd name="T87" fmla="*/ 56 h 126"/>
                <a:gd name="T88" fmla="*/ 11 w 60"/>
                <a:gd name="T89" fmla="*/ 58 h 126"/>
                <a:gd name="T90" fmla="*/ 9 w 60"/>
                <a:gd name="T91" fmla="*/ 57 h 126"/>
                <a:gd name="T92" fmla="*/ 9 w 60"/>
                <a:gd name="T93" fmla="*/ 5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" h="126">
                  <a:moveTo>
                    <a:pt x="1" y="122"/>
                  </a:moveTo>
                  <a:cubicBezTo>
                    <a:pt x="4" y="111"/>
                    <a:pt x="16" y="108"/>
                    <a:pt x="30" y="108"/>
                  </a:cubicBezTo>
                  <a:cubicBezTo>
                    <a:pt x="44" y="108"/>
                    <a:pt x="55" y="111"/>
                    <a:pt x="59" y="122"/>
                  </a:cubicBezTo>
                  <a:cubicBezTo>
                    <a:pt x="60" y="126"/>
                    <a:pt x="60" y="126"/>
                    <a:pt x="60" y="122"/>
                  </a:cubicBezTo>
                  <a:cubicBezTo>
                    <a:pt x="60" y="102"/>
                    <a:pt x="60" y="47"/>
                    <a:pt x="60" y="27"/>
                  </a:cubicBezTo>
                  <a:cubicBezTo>
                    <a:pt x="60" y="23"/>
                    <a:pt x="60" y="17"/>
                    <a:pt x="59" y="13"/>
                  </a:cubicBezTo>
                  <a:cubicBezTo>
                    <a:pt x="55" y="3"/>
                    <a:pt x="44" y="0"/>
                    <a:pt x="30" y="0"/>
                  </a:cubicBezTo>
                  <a:cubicBezTo>
                    <a:pt x="16" y="0"/>
                    <a:pt x="5" y="3"/>
                    <a:pt x="1" y="13"/>
                  </a:cubicBezTo>
                  <a:cubicBezTo>
                    <a:pt x="0" y="17"/>
                    <a:pt x="0" y="23"/>
                    <a:pt x="0" y="27"/>
                  </a:cubicBezTo>
                  <a:cubicBezTo>
                    <a:pt x="0" y="47"/>
                    <a:pt x="0" y="102"/>
                    <a:pt x="0" y="122"/>
                  </a:cubicBezTo>
                  <a:cubicBezTo>
                    <a:pt x="0" y="126"/>
                    <a:pt x="0" y="126"/>
                    <a:pt x="1" y="122"/>
                  </a:cubicBezTo>
                  <a:moveTo>
                    <a:pt x="9" y="21"/>
                  </a:moveTo>
                  <a:cubicBezTo>
                    <a:pt x="14" y="18"/>
                    <a:pt x="21" y="17"/>
                    <a:pt x="30" y="17"/>
                  </a:cubicBezTo>
                  <a:cubicBezTo>
                    <a:pt x="39" y="17"/>
                    <a:pt x="45" y="18"/>
                    <a:pt x="50" y="21"/>
                  </a:cubicBezTo>
                  <a:cubicBezTo>
                    <a:pt x="51" y="21"/>
                    <a:pt x="52" y="22"/>
                    <a:pt x="51" y="23"/>
                  </a:cubicBezTo>
                  <a:cubicBezTo>
                    <a:pt x="51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3"/>
                    <a:pt x="46" y="23"/>
                    <a:pt x="45" y="22"/>
                  </a:cubicBezTo>
                  <a:cubicBezTo>
                    <a:pt x="41" y="21"/>
                    <a:pt x="36" y="20"/>
                    <a:pt x="30" y="20"/>
                  </a:cubicBezTo>
                  <a:cubicBezTo>
                    <a:pt x="24" y="20"/>
                    <a:pt x="19" y="21"/>
                    <a:pt x="15" y="22"/>
                  </a:cubicBezTo>
                  <a:cubicBezTo>
                    <a:pt x="14" y="23"/>
                    <a:pt x="12" y="23"/>
                    <a:pt x="11" y="24"/>
                  </a:cubicBezTo>
                  <a:cubicBezTo>
                    <a:pt x="10" y="24"/>
                    <a:pt x="9" y="24"/>
                    <a:pt x="9" y="23"/>
                  </a:cubicBezTo>
                  <a:cubicBezTo>
                    <a:pt x="8" y="22"/>
                    <a:pt x="9" y="21"/>
                    <a:pt x="9" y="21"/>
                  </a:cubicBezTo>
                  <a:moveTo>
                    <a:pt x="9" y="38"/>
                  </a:moveTo>
                  <a:cubicBezTo>
                    <a:pt x="14" y="35"/>
                    <a:pt x="21" y="34"/>
                    <a:pt x="30" y="34"/>
                  </a:cubicBezTo>
                  <a:cubicBezTo>
                    <a:pt x="39" y="34"/>
                    <a:pt x="45" y="35"/>
                    <a:pt x="50" y="38"/>
                  </a:cubicBezTo>
                  <a:cubicBezTo>
                    <a:pt x="51" y="38"/>
                    <a:pt x="52" y="39"/>
                    <a:pt x="51" y="40"/>
                  </a:cubicBezTo>
                  <a:cubicBezTo>
                    <a:pt x="51" y="41"/>
                    <a:pt x="50" y="41"/>
                    <a:pt x="50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8" y="40"/>
                    <a:pt x="46" y="40"/>
                    <a:pt x="45" y="39"/>
                  </a:cubicBezTo>
                  <a:cubicBezTo>
                    <a:pt x="41" y="38"/>
                    <a:pt x="36" y="37"/>
                    <a:pt x="30" y="37"/>
                  </a:cubicBezTo>
                  <a:cubicBezTo>
                    <a:pt x="24" y="37"/>
                    <a:pt x="19" y="38"/>
                    <a:pt x="15" y="39"/>
                  </a:cubicBezTo>
                  <a:cubicBezTo>
                    <a:pt x="14" y="40"/>
                    <a:pt x="12" y="40"/>
                    <a:pt x="11" y="41"/>
                  </a:cubicBezTo>
                  <a:cubicBezTo>
                    <a:pt x="10" y="41"/>
                    <a:pt x="9" y="41"/>
                    <a:pt x="9" y="40"/>
                  </a:cubicBezTo>
                  <a:cubicBezTo>
                    <a:pt x="8" y="39"/>
                    <a:pt x="9" y="38"/>
                    <a:pt x="9" y="38"/>
                  </a:cubicBezTo>
                  <a:moveTo>
                    <a:pt x="9" y="55"/>
                  </a:moveTo>
                  <a:cubicBezTo>
                    <a:pt x="14" y="52"/>
                    <a:pt x="21" y="51"/>
                    <a:pt x="30" y="51"/>
                  </a:cubicBezTo>
                  <a:cubicBezTo>
                    <a:pt x="39" y="51"/>
                    <a:pt x="45" y="52"/>
                    <a:pt x="50" y="55"/>
                  </a:cubicBezTo>
                  <a:cubicBezTo>
                    <a:pt x="51" y="55"/>
                    <a:pt x="52" y="56"/>
                    <a:pt x="51" y="57"/>
                  </a:cubicBezTo>
                  <a:cubicBezTo>
                    <a:pt x="51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57"/>
                    <a:pt x="46" y="57"/>
                    <a:pt x="45" y="56"/>
                  </a:cubicBezTo>
                  <a:cubicBezTo>
                    <a:pt x="41" y="55"/>
                    <a:pt x="36" y="54"/>
                    <a:pt x="30" y="54"/>
                  </a:cubicBezTo>
                  <a:cubicBezTo>
                    <a:pt x="24" y="54"/>
                    <a:pt x="19" y="55"/>
                    <a:pt x="15" y="56"/>
                  </a:cubicBezTo>
                  <a:cubicBezTo>
                    <a:pt x="14" y="57"/>
                    <a:pt x="12" y="57"/>
                    <a:pt x="11" y="58"/>
                  </a:cubicBezTo>
                  <a:cubicBezTo>
                    <a:pt x="10" y="58"/>
                    <a:pt x="9" y="58"/>
                    <a:pt x="9" y="57"/>
                  </a:cubicBezTo>
                  <a:cubicBezTo>
                    <a:pt x="8" y="56"/>
                    <a:pt x="9" y="55"/>
                    <a:pt x="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78" name="Freeform 155">
              <a:extLst>
                <a:ext uri="{FF2B5EF4-FFF2-40B4-BE49-F238E27FC236}">
                  <a16:creationId xmlns:a16="http://schemas.microsoft.com/office/drawing/2014/main" id="{68D54610-E157-4063-84E2-4C8B433BEC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076" y="4076700"/>
              <a:ext cx="225425" cy="473075"/>
            </a:xfrm>
            <a:custGeom>
              <a:avLst/>
              <a:gdLst>
                <a:gd name="T0" fmla="*/ 59 w 60"/>
                <a:gd name="T1" fmla="*/ 122 h 126"/>
                <a:gd name="T2" fmla="*/ 60 w 60"/>
                <a:gd name="T3" fmla="*/ 122 h 126"/>
                <a:gd name="T4" fmla="*/ 60 w 60"/>
                <a:gd name="T5" fmla="*/ 27 h 126"/>
                <a:gd name="T6" fmla="*/ 59 w 60"/>
                <a:gd name="T7" fmla="*/ 13 h 126"/>
                <a:gd name="T8" fmla="*/ 30 w 60"/>
                <a:gd name="T9" fmla="*/ 0 h 126"/>
                <a:gd name="T10" fmla="*/ 1 w 60"/>
                <a:gd name="T11" fmla="*/ 13 h 126"/>
                <a:gd name="T12" fmla="*/ 0 w 60"/>
                <a:gd name="T13" fmla="*/ 27 h 126"/>
                <a:gd name="T14" fmla="*/ 0 w 60"/>
                <a:gd name="T15" fmla="*/ 122 h 126"/>
                <a:gd name="T16" fmla="*/ 1 w 60"/>
                <a:gd name="T17" fmla="*/ 122 h 126"/>
                <a:gd name="T18" fmla="*/ 30 w 60"/>
                <a:gd name="T19" fmla="*/ 108 h 126"/>
                <a:gd name="T20" fmla="*/ 59 w 60"/>
                <a:gd name="T21" fmla="*/ 122 h 126"/>
                <a:gd name="T22" fmla="*/ 51 w 60"/>
                <a:gd name="T23" fmla="*/ 57 h 126"/>
                <a:gd name="T24" fmla="*/ 50 w 60"/>
                <a:gd name="T25" fmla="*/ 58 h 126"/>
                <a:gd name="T26" fmla="*/ 49 w 60"/>
                <a:gd name="T27" fmla="*/ 58 h 126"/>
                <a:gd name="T28" fmla="*/ 45 w 60"/>
                <a:gd name="T29" fmla="*/ 56 h 126"/>
                <a:gd name="T30" fmla="*/ 30 w 60"/>
                <a:gd name="T31" fmla="*/ 54 h 126"/>
                <a:gd name="T32" fmla="*/ 15 w 60"/>
                <a:gd name="T33" fmla="*/ 56 h 126"/>
                <a:gd name="T34" fmla="*/ 11 w 60"/>
                <a:gd name="T35" fmla="*/ 58 h 126"/>
                <a:gd name="T36" fmla="*/ 9 w 60"/>
                <a:gd name="T37" fmla="*/ 57 h 126"/>
                <a:gd name="T38" fmla="*/ 10 w 60"/>
                <a:gd name="T39" fmla="*/ 55 h 126"/>
                <a:gd name="T40" fmla="*/ 30 w 60"/>
                <a:gd name="T41" fmla="*/ 51 h 126"/>
                <a:gd name="T42" fmla="*/ 51 w 60"/>
                <a:gd name="T43" fmla="*/ 55 h 126"/>
                <a:gd name="T44" fmla="*/ 51 w 60"/>
                <a:gd name="T45" fmla="*/ 57 h 126"/>
                <a:gd name="T46" fmla="*/ 51 w 60"/>
                <a:gd name="T47" fmla="*/ 40 h 126"/>
                <a:gd name="T48" fmla="*/ 50 w 60"/>
                <a:gd name="T49" fmla="*/ 41 h 126"/>
                <a:gd name="T50" fmla="*/ 49 w 60"/>
                <a:gd name="T51" fmla="*/ 41 h 126"/>
                <a:gd name="T52" fmla="*/ 45 w 60"/>
                <a:gd name="T53" fmla="*/ 39 h 126"/>
                <a:gd name="T54" fmla="*/ 30 w 60"/>
                <a:gd name="T55" fmla="*/ 37 h 126"/>
                <a:gd name="T56" fmla="*/ 15 w 60"/>
                <a:gd name="T57" fmla="*/ 39 h 126"/>
                <a:gd name="T58" fmla="*/ 11 w 60"/>
                <a:gd name="T59" fmla="*/ 41 h 126"/>
                <a:gd name="T60" fmla="*/ 9 w 60"/>
                <a:gd name="T61" fmla="*/ 40 h 126"/>
                <a:gd name="T62" fmla="*/ 10 w 60"/>
                <a:gd name="T63" fmla="*/ 38 h 126"/>
                <a:gd name="T64" fmla="*/ 30 w 60"/>
                <a:gd name="T65" fmla="*/ 34 h 126"/>
                <a:gd name="T66" fmla="*/ 51 w 60"/>
                <a:gd name="T67" fmla="*/ 38 h 126"/>
                <a:gd name="T68" fmla="*/ 51 w 60"/>
                <a:gd name="T69" fmla="*/ 40 h 126"/>
                <a:gd name="T70" fmla="*/ 51 w 60"/>
                <a:gd name="T71" fmla="*/ 23 h 126"/>
                <a:gd name="T72" fmla="*/ 50 w 60"/>
                <a:gd name="T73" fmla="*/ 24 h 126"/>
                <a:gd name="T74" fmla="*/ 49 w 60"/>
                <a:gd name="T75" fmla="*/ 24 h 126"/>
                <a:gd name="T76" fmla="*/ 45 w 60"/>
                <a:gd name="T77" fmla="*/ 22 h 126"/>
                <a:gd name="T78" fmla="*/ 30 w 60"/>
                <a:gd name="T79" fmla="*/ 20 h 126"/>
                <a:gd name="T80" fmla="*/ 15 w 60"/>
                <a:gd name="T81" fmla="*/ 22 h 126"/>
                <a:gd name="T82" fmla="*/ 11 w 60"/>
                <a:gd name="T83" fmla="*/ 24 h 126"/>
                <a:gd name="T84" fmla="*/ 9 w 60"/>
                <a:gd name="T85" fmla="*/ 23 h 126"/>
                <a:gd name="T86" fmla="*/ 10 w 60"/>
                <a:gd name="T87" fmla="*/ 21 h 126"/>
                <a:gd name="T88" fmla="*/ 30 w 60"/>
                <a:gd name="T89" fmla="*/ 17 h 126"/>
                <a:gd name="T90" fmla="*/ 51 w 60"/>
                <a:gd name="T91" fmla="*/ 21 h 126"/>
                <a:gd name="T92" fmla="*/ 51 w 60"/>
                <a:gd name="T93" fmla="*/ 2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" h="126">
                  <a:moveTo>
                    <a:pt x="59" y="122"/>
                  </a:moveTo>
                  <a:cubicBezTo>
                    <a:pt x="60" y="126"/>
                    <a:pt x="60" y="126"/>
                    <a:pt x="60" y="122"/>
                  </a:cubicBezTo>
                  <a:cubicBezTo>
                    <a:pt x="60" y="102"/>
                    <a:pt x="60" y="47"/>
                    <a:pt x="60" y="27"/>
                  </a:cubicBezTo>
                  <a:cubicBezTo>
                    <a:pt x="60" y="23"/>
                    <a:pt x="60" y="17"/>
                    <a:pt x="59" y="13"/>
                  </a:cubicBezTo>
                  <a:cubicBezTo>
                    <a:pt x="55" y="3"/>
                    <a:pt x="44" y="0"/>
                    <a:pt x="30" y="0"/>
                  </a:cubicBezTo>
                  <a:cubicBezTo>
                    <a:pt x="16" y="0"/>
                    <a:pt x="5" y="3"/>
                    <a:pt x="1" y="13"/>
                  </a:cubicBezTo>
                  <a:cubicBezTo>
                    <a:pt x="0" y="17"/>
                    <a:pt x="0" y="23"/>
                    <a:pt x="0" y="27"/>
                  </a:cubicBezTo>
                  <a:cubicBezTo>
                    <a:pt x="0" y="47"/>
                    <a:pt x="0" y="102"/>
                    <a:pt x="0" y="122"/>
                  </a:cubicBezTo>
                  <a:cubicBezTo>
                    <a:pt x="0" y="126"/>
                    <a:pt x="0" y="126"/>
                    <a:pt x="1" y="122"/>
                  </a:cubicBezTo>
                  <a:cubicBezTo>
                    <a:pt x="4" y="111"/>
                    <a:pt x="16" y="108"/>
                    <a:pt x="30" y="108"/>
                  </a:cubicBezTo>
                  <a:cubicBezTo>
                    <a:pt x="44" y="108"/>
                    <a:pt x="56" y="111"/>
                    <a:pt x="59" y="122"/>
                  </a:cubicBezTo>
                  <a:moveTo>
                    <a:pt x="51" y="57"/>
                  </a:moveTo>
                  <a:cubicBezTo>
                    <a:pt x="51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57"/>
                    <a:pt x="46" y="57"/>
                    <a:pt x="45" y="56"/>
                  </a:cubicBezTo>
                  <a:cubicBezTo>
                    <a:pt x="41" y="55"/>
                    <a:pt x="36" y="54"/>
                    <a:pt x="30" y="54"/>
                  </a:cubicBezTo>
                  <a:cubicBezTo>
                    <a:pt x="24" y="54"/>
                    <a:pt x="19" y="55"/>
                    <a:pt x="15" y="56"/>
                  </a:cubicBezTo>
                  <a:cubicBezTo>
                    <a:pt x="14" y="57"/>
                    <a:pt x="12" y="57"/>
                    <a:pt x="11" y="58"/>
                  </a:cubicBezTo>
                  <a:cubicBezTo>
                    <a:pt x="10" y="58"/>
                    <a:pt x="9" y="58"/>
                    <a:pt x="9" y="57"/>
                  </a:cubicBezTo>
                  <a:cubicBezTo>
                    <a:pt x="8" y="56"/>
                    <a:pt x="9" y="55"/>
                    <a:pt x="10" y="55"/>
                  </a:cubicBezTo>
                  <a:cubicBezTo>
                    <a:pt x="15" y="52"/>
                    <a:pt x="21" y="51"/>
                    <a:pt x="30" y="51"/>
                  </a:cubicBezTo>
                  <a:cubicBezTo>
                    <a:pt x="39" y="51"/>
                    <a:pt x="46" y="52"/>
                    <a:pt x="51" y="55"/>
                  </a:cubicBezTo>
                  <a:cubicBezTo>
                    <a:pt x="51" y="55"/>
                    <a:pt x="52" y="56"/>
                    <a:pt x="51" y="57"/>
                  </a:cubicBezTo>
                  <a:moveTo>
                    <a:pt x="51" y="40"/>
                  </a:moveTo>
                  <a:cubicBezTo>
                    <a:pt x="51" y="41"/>
                    <a:pt x="50" y="41"/>
                    <a:pt x="50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8" y="40"/>
                    <a:pt x="46" y="40"/>
                    <a:pt x="45" y="39"/>
                  </a:cubicBezTo>
                  <a:cubicBezTo>
                    <a:pt x="41" y="38"/>
                    <a:pt x="36" y="37"/>
                    <a:pt x="30" y="37"/>
                  </a:cubicBezTo>
                  <a:cubicBezTo>
                    <a:pt x="24" y="37"/>
                    <a:pt x="19" y="38"/>
                    <a:pt x="15" y="39"/>
                  </a:cubicBezTo>
                  <a:cubicBezTo>
                    <a:pt x="14" y="40"/>
                    <a:pt x="12" y="40"/>
                    <a:pt x="11" y="41"/>
                  </a:cubicBezTo>
                  <a:cubicBezTo>
                    <a:pt x="10" y="41"/>
                    <a:pt x="9" y="41"/>
                    <a:pt x="9" y="40"/>
                  </a:cubicBezTo>
                  <a:cubicBezTo>
                    <a:pt x="8" y="39"/>
                    <a:pt x="9" y="38"/>
                    <a:pt x="10" y="38"/>
                  </a:cubicBezTo>
                  <a:cubicBezTo>
                    <a:pt x="15" y="35"/>
                    <a:pt x="21" y="34"/>
                    <a:pt x="30" y="34"/>
                  </a:cubicBezTo>
                  <a:cubicBezTo>
                    <a:pt x="39" y="34"/>
                    <a:pt x="46" y="35"/>
                    <a:pt x="51" y="38"/>
                  </a:cubicBezTo>
                  <a:cubicBezTo>
                    <a:pt x="51" y="38"/>
                    <a:pt x="52" y="39"/>
                    <a:pt x="51" y="40"/>
                  </a:cubicBezTo>
                  <a:moveTo>
                    <a:pt x="51" y="23"/>
                  </a:moveTo>
                  <a:cubicBezTo>
                    <a:pt x="51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3"/>
                    <a:pt x="46" y="23"/>
                    <a:pt x="45" y="22"/>
                  </a:cubicBezTo>
                  <a:cubicBezTo>
                    <a:pt x="41" y="21"/>
                    <a:pt x="36" y="20"/>
                    <a:pt x="30" y="20"/>
                  </a:cubicBezTo>
                  <a:cubicBezTo>
                    <a:pt x="24" y="20"/>
                    <a:pt x="19" y="21"/>
                    <a:pt x="15" y="22"/>
                  </a:cubicBezTo>
                  <a:cubicBezTo>
                    <a:pt x="14" y="23"/>
                    <a:pt x="12" y="23"/>
                    <a:pt x="11" y="24"/>
                  </a:cubicBezTo>
                  <a:cubicBezTo>
                    <a:pt x="10" y="24"/>
                    <a:pt x="9" y="24"/>
                    <a:pt x="9" y="23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5" y="18"/>
                    <a:pt x="21" y="17"/>
                    <a:pt x="30" y="17"/>
                  </a:cubicBezTo>
                  <a:cubicBezTo>
                    <a:pt x="39" y="17"/>
                    <a:pt x="46" y="18"/>
                    <a:pt x="51" y="21"/>
                  </a:cubicBezTo>
                  <a:cubicBezTo>
                    <a:pt x="51" y="21"/>
                    <a:pt x="52" y="22"/>
                    <a:pt x="51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9842E28-6C46-45AF-8F9C-E7168B9AB280}"/>
              </a:ext>
            </a:extLst>
          </p:cNvPr>
          <p:cNvGrpSpPr/>
          <p:nvPr/>
        </p:nvGrpSpPr>
        <p:grpSpPr>
          <a:xfrm>
            <a:off x="8510113" y="2711180"/>
            <a:ext cx="199115" cy="215838"/>
            <a:chOff x="5534026" y="1911350"/>
            <a:chExt cx="360362" cy="390525"/>
          </a:xfrm>
          <a:solidFill>
            <a:srgbClr val="C42A13"/>
          </a:solidFill>
        </p:grpSpPr>
        <p:sp>
          <p:nvSpPr>
            <p:cNvPr id="80" name="Freeform 156">
              <a:extLst>
                <a:ext uri="{FF2B5EF4-FFF2-40B4-BE49-F238E27FC236}">
                  <a16:creationId xmlns:a16="http://schemas.microsoft.com/office/drawing/2014/main" id="{533C56CE-AAFE-4AA9-ADAE-9800A9C25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4026" y="1911350"/>
              <a:ext cx="344488" cy="206375"/>
            </a:xfrm>
            <a:custGeom>
              <a:avLst/>
              <a:gdLst>
                <a:gd name="T0" fmla="*/ 26 w 92"/>
                <a:gd name="T1" fmla="*/ 30 h 55"/>
                <a:gd name="T2" fmla="*/ 65 w 92"/>
                <a:gd name="T3" fmla="*/ 25 h 55"/>
                <a:gd name="T4" fmla="*/ 56 w 92"/>
                <a:gd name="T5" fmla="*/ 34 h 55"/>
                <a:gd name="T6" fmla="*/ 59 w 92"/>
                <a:gd name="T7" fmla="*/ 41 h 55"/>
                <a:gd name="T8" fmla="*/ 81 w 92"/>
                <a:gd name="T9" fmla="*/ 41 h 55"/>
                <a:gd name="T10" fmla="*/ 83 w 92"/>
                <a:gd name="T11" fmla="*/ 41 h 55"/>
                <a:gd name="T12" fmla="*/ 85 w 92"/>
                <a:gd name="T13" fmla="*/ 41 h 55"/>
                <a:gd name="T14" fmla="*/ 90 w 92"/>
                <a:gd name="T15" fmla="*/ 41 h 55"/>
                <a:gd name="T16" fmla="*/ 92 w 92"/>
                <a:gd name="T17" fmla="*/ 38 h 55"/>
                <a:gd name="T18" fmla="*/ 92 w 92"/>
                <a:gd name="T19" fmla="*/ 7 h 55"/>
                <a:gd name="T20" fmla="*/ 86 w 92"/>
                <a:gd name="T21" fmla="*/ 5 h 55"/>
                <a:gd name="T22" fmla="*/ 77 w 92"/>
                <a:gd name="T23" fmla="*/ 14 h 55"/>
                <a:gd name="T24" fmla="*/ 14 w 92"/>
                <a:gd name="T25" fmla="*/ 19 h 55"/>
                <a:gd name="T26" fmla="*/ 0 w 92"/>
                <a:gd name="T27" fmla="*/ 55 h 55"/>
                <a:gd name="T28" fmla="*/ 17 w 92"/>
                <a:gd name="T29" fmla="*/ 55 h 55"/>
                <a:gd name="T30" fmla="*/ 26 w 92"/>
                <a:gd name="T31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55">
                  <a:moveTo>
                    <a:pt x="26" y="30"/>
                  </a:moveTo>
                  <a:cubicBezTo>
                    <a:pt x="36" y="19"/>
                    <a:pt x="53" y="18"/>
                    <a:pt x="65" y="25"/>
                  </a:cubicBezTo>
                  <a:cubicBezTo>
                    <a:pt x="61" y="29"/>
                    <a:pt x="56" y="34"/>
                    <a:pt x="56" y="34"/>
                  </a:cubicBezTo>
                  <a:cubicBezTo>
                    <a:pt x="53" y="38"/>
                    <a:pt x="57" y="41"/>
                    <a:pt x="59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2" y="41"/>
                    <a:pt x="83" y="41"/>
                    <a:pt x="83" y="41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1" y="41"/>
                    <a:pt x="92" y="40"/>
                    <a:pt x="92" y="38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2" y="5"/>
                    <a:pt x="89" y="2"/>
                    <a:pt x="86" y="5"/>
                  </a:cubicBezTo>
                  <a:cubicBezTo>
                    <a:pt x="86" y="5"/>
                    <a:pt x="80" y="10"/>
                    <a:pt x="77" y="14"/>
                  </a:cubicBezTo>
                  <a:cubicBezTo>
                    <a:pt x="58" y="0"/>
                    <a:pt x="31" y="2"/>
                    <a:pt x="14" y="19"/>
                  </a:cubicBezTo>
                  <a:cubicBezTo>
                    <a:pt x="5" y="29"/>
                    <a:pt x="0" y="42"/>
                    <a:pt x="0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6" y="46"/>
                    <a:pt x="19" y="37"/>
                    <a:pt x="2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81" name="Freeform 157">
              <a:extLst>
                <a:ext uri="{FF2B5EF4-FFF2-40B4-BE49-F238E27FC236}">
                  <a16:creationId xmlns:a16="http://schemas.microsoft.com/office/drawing/2014/main" id="{C7815FA1-A47C-4164-B567-A31274CC8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2095500"/>
              <a:ext cx="346075" cy="206375"/>
            </a:xfrm>
            <a:custGeom>
              <a:avLst/>
              <a:gdLst>
                <a:gd name="T0" fmla="*/ 75 w 92"/>
                <a:gd name="T1" fmla="*/ 0 h 55"/>
                <a:gd name="T2" fmla="*/ 66 w 92"/>
                <a:gd name="T3" fmla="*/ 25 h 55"/>
                <a:gd name="T4" fmla="*/ 27 w 92"/>
                <a:gd name="T5" fmla="*/ 30 h 55"/>
                <a:gd name="T6" fmla="*/ 36 w 92"/>
                <a:gd name="T7" fmla="*/ 21 h 55"/>
                <a:gd name="T8" fmla="*/ 33 w 92"/>
                <a:gd name="T9" fmla="*/ 14 h 55"/>
                <a:gd name="T10" fmla="*/ 11 w 92"/>
                <a:gd name="T11" fmla="*/ 14 h 55"/>
                <a:gd name="T12" fmla="*/ 8 w 92"/>
                <a:gd name="T13" fmla="*/ 14 h 55"/>
                <a:gd name="T14" fmla="*/ 6 w 92"/>
                <a:gd name="T15" fmla="*/ 14 h 55"/>
                <a:gd name="T16" fmla="*/ 2 w 92"/>
                <a:gd name="T17" fmla="*/ 14 h 55"/>
                <a:gd name="T18" fmla="*/ 0 w 92"/>
                <a:gd name="T19" fmla="*/ 17 h 55"/>
                <a:gd name="T20" fmla="*/ 0 w 92"/>
                <a:gd name="T21" fmla="*/ 48 h 55"/>
                <a:gd name="T22" fmla="*/ 6 w 92"/>
                <a:gd name="T23" fmla="*/ 50 h 55"/>
                <a:gd name="T24" fmla="*/ 15 w 92"/>
                <a:gd name="T25" fmla="*/ 41 h 55"/>
                <a:gd name="T26" fmla="*/ 77 w 92"/>
                <a:gd name="T27" fmla="*/ 36 h 55"/>
                <a:gd name="T28" fmla="*/ 91 w 92"/>
                <a:gd name="T29" fmla="*/ 0 h 55"/>
                <a:gd name="T30" fmla="*/ 75 w 92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55">
                  <a:moveTo>
                    <a:pt x="75" y="0"/>
                  </a:moveTo>
                  <a:cubicBezTo>
                    <a:pt x="76" y="9"/>
                    <a:pt x="73" y="18"/>
                    <a:pt x="66" y="25"/>
                  </a:cubicBezTo>
                  <a:cubicBezTo>
                    <a:pt x="55" y="36"/>
                    <a:pt x="39" y="37"/>
                    <a:pt x="27" y="30"/>
                  </a:cubicBezTo>
                  <a:cubicBezTo>
                    <a:pt x="31" y="26"/>
                    <a:pt x="36" y="21"/>
                    <a:pt x="36" y="21"/>
                  </a:cubicBezTo>
                  <a:cubicBezTo>
                    <a:pt x="39" y="17"/>
                    <a:pt x="35" y="14"/>
                    <a:pt x="33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5"/>
                    <a:pt x="0" y="1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3" y="53"/>
                    <a:pt x="6" y="50"/>
                  </a:cubicBezTo>
                  <a:cubicBezTo>
                    <a:pt x="6" y="50"/>
                    <a:pt x="11" y="45"/>
                    <a:pt x="15" y="41"/>
                  </a:cubicBezTo>
                  <a:cubicBezTo>
                    <a:pt x="34" y="55"/>
                    <a:pt x="60" y="53"/>
                    <a:pt x="77" y="36"/>
                  </a:cubicBezTo>
                  <a:cubicBezTo>
                    <a:pt x="87" y="26"/>
                    <a:pt x="92" y="13"/>
                    <a:pt x="91" y="0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82" name="Freeform 158">
            <a:extLst>
              <a:ext uri="{FF2B5EF4-FFF2-40B4-BE49-F238E27FC236}">
                <a16:creationId xmlns:a16="http://schemas.microsoft.com/office/drawing/2014/main" id="{291D285E-52DE-4131-8AF0-1055E1317E86}"/>
              </a:ext>
            </a:extLst>
          </p:cNvPr>
          <p:cNvSpPr>
            <a:spLocks noEditPoints="1"/>
          </p:cNvSpPr>
          <p:nvPr/>
        </p:nvSpPr>
        <p:spPr bwMode="auto">
          <a:xfrm>
            <a:off x="9543717" y="3298865"/>
            <a:ext cx="381565" cy="338671"/>
          </a:xfrm>
          <a:custGeom>
            <a:avLst/>
            <a:gdLst>
              <a:gd name="T0" fmla="*/ 162 w 184"/>
              <a:gd name="T1" fmla="*/ 0 h 163"/>
              <a:gd name="T2" fmla="*/ 21 w 184"/>
              <a:gd name="T3" fmla="*/ 0 h 163"/>
              <a:gd name="T4" fmla="*/ 0 w 184"/>
              <a:gd name="T5" fmla="*/ 21 h 163"/>
              <a:gd name="T6" fmla="*/ 0 w 184"/>
              <a:gd name="T7" fmla="*/ 97 h 163"/>
              <a:gd name="T8" fmla="*/ 21 w 184"/>
              <a:gd name="T9" fmla="*/ 119 h 163"/>
              <a:gd name="T10" fmla="*/ 32 w 184"/>
              <a:gd name="T11" fmla="*/ 119 h 163"/>
              <a:gd name="T12" fmla="*/ 32 w 184"/>
              <a:gd name="T13" fmla="*/ 157 h 163"/>
              <a:gd name="T14" fmla="*/ 34 w 184"/>
              <a:gd name="T15" fmla="*/ 161 h 163"/>
              <a:gd name="T16" fmla="*/ 42 w 184"/>
              <a:gd name="T17" fmla="*/ 161 h 163"/>
              <a:gd name="T18" fmla="*/ 86 w 184"/>
              <a:gd name="T19" fmla="*/ 119 h 163"/>
              <a:gd name="T20" fmla="*/ 162 w 184"/>
              <a:gd name="T21" fmla="*/ 119 h 163"/>
              <a:gd name="T22" fmla="*/ 184 w 184"/>
              <a:gd name="T23" fmla="*/ 97 h 163"/>
              <a:gd name="T24" fmla="*/ 184 w 184"/>
              <a:gd name="T25" fmla="*/ 21 h 163"/>
              <a:gd name="T26" fmla="*/ 162 w 184"/>
              <a:gd name="T27" fmla="*/ 0 h 163"/>
              <a:gd name="T28" fmla="*/ 38 w 184"/>
              <a:gd name="T29" fmla="*/ 32 h 163"/>
              <a:gd name="T30" fmla="*/ 124 w 184"/>
              <a:gd name="T31" fmla="*/ 32 h 163"/>
              <a:gd name="T32" fmla="*/ 130 w 184"/>
              <a:gd name="T33" fmla="*/ 38 h 163"/>
              <a:gd name="T34" fmla="*/ 124 w 184"/>
              <a:gd name="T35" fmla="*/ 43 h 163"/>
              <a:gd name="T36" fmla="*/ 38 w 184"/>
              <a:gd name="T37" fmla="*/ 43 h 163"/>
              <a:gd name="T38" fmla="*/ 32 w 184"/>
              <a:gd name="T39" fmla="*/ 38 h 163"/>
              <a:gd name="T40" fmla="*/ 38 w 184"/>
              <a:gd name="T41" fmla="*/ 32 h 163"/>
              <a:gd name="T42" fmla="*/ 81 w 184"/>
              <a:gd name="T43" fmla="*/ 86 h 163"/>
              <a:gd name="T44" fmla="*/ 38 w 184"/>
              <a:gd name="T45" fmla="*/ 86 h 163"/>
              <a:gd name="T46" fmla="*/ 32 w 184"/>
              <a:gd name="T47" fmla="*/ 81 h 163"/>
              <a:gd name="T48" fmla="*/ 38 w 184"/>
              <a:gd name="T49" fmla="*/ 76 h 163"/>
              <a:gd name="T50" fmla="*/ 81 w 184"/>
              <a:gd name="T51" fmla="*/ 76 h 163"/>
              <a:gd name="T52" fmla="*/ 86 w 184"/>
              <a:gd name="T53" fmla="*/ 81 h 163"/>
              <a:gd name="T54" fmla="*/ 81 w 184"/>
              <a:gd name="T55" fmla="*/ 86 h 163"/>
              <a:gd name="T56" fmla="*/ 146 w 184"/>
              <a:gd name="T57" fmla="*/ 65 h 163"/>
              <a:gd name="T58" fmla="*/ 38 w 184"/>
              <a:gd name="T59" fmla="*/ 65 h 163"/>
              <a:gd name="T60" fmla="*/ 32 w 184"/>
              <a:gd name="T61" fmla="*/ 59 h 163"/>
              <a:gd name="T62" fmla="*/ 38 w 184"/>
              <a:gd name="T63" fmla="*/ 54 h 163"/>
              <a:gd name="T64" fmla="*/ 146 w 184"/>
              <a:gd name="T65" fmla="*/ 54 h 163"/>
              <a:gd name="T66" fmla="*/ 151 w 184"/>
              <a:gd name="T67" fmla="*/ 59 h 163"/>
              <a:gd name="T68" fmla="*/ 146 w 184"/>
              <a:gd name="T69" fmla="*/ 65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63">
                <a:moveTo>
                  <a:pt x="162" y="0"/>
                </a:move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1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9"/>
                  <a:pt x="9" y="119"/>
                  <a:pt x="21" y="119"/>
                </a:cubicBezTo>
                <a:cubicBezTo>
                  <a:pt x="32" y="119"/>
                  <a:pt x="32" y="119"/>
                  <a:pt x="32" y="119"/>
                </a:cubicBezTo>
                <a:cubicBezTo>
                  <a:pt x="32" y="157"/>
                  <a:pt x="32" y="157"/>
                  <a:pt x="32" y="157"/>
                </a:cubicBezTo>
                <a:cubicBezTo>
                  <a:pt x="32" y="158"/>
                  <a:pt x="33" y="160"/>
                  <a:pt x="34" y="161"/>
                </a:cubicBezTo>
                <a:cubicBezTo>
                  <a:pt x="36" y="163"/>
                  <a:pt x="39" y="163"/>
                  <a:pt x="42" y="161"/>
                </a:cubicBezTo>
                <a:cubicBezTo>
                  <a:pt x="86" y="119"/>
                  <a:pt x="86" y="119"/>
                  <a:pt x="86" y="119"/>
                </a:cubicBezTo>
                <a:cubicBezTo>
                  <a:pt x="162" y="119"/>
                  <a:pt x="162" y="119"/>
                  <a:pt x="162" y="119"/>
                </a:cubicBezTo>
                <a:cubicBezTo>
                  <a:pt x="174" y="119"/>
                  <a:pt x="184" y="109"/>
                  <a:pt x="184" y="97"/>
                </a:cubicBezTo>
                <a:cubicBezTo>
                  <a:pt x="184" y="21"/>
                  <a:pt x="184" y="21"/>
                  <a:pt x="184" y="21"/>
                </a:cubicBezTo>
                <a:cubicBezTo>
                  <a:pt x="184" y="9"/>
                  <a:pt x="174" y="0"/>
                  <a:pt x="162" y="0"/>
                </a:cubicBezTo>
                <a:moveTo>
                  <a:pt x="38" y="32"/>
                </a:moveTo>
                <a:cubicBezTo>
                  <a:pt x="124" y="32"/>
                  <a:pt x="124" y="32"/>
                  <a:pt x="124" y="32"/>
                </a:cubicBezTo>
                <a:cubicBezTo>
                  <a:pt x="127" y="32"/>
                  <a:pt x="130" y="35"/>
                  <a:pt x="130" y="38"/>
                </a:cubicBezTo>
                <a:cubicBezTo>
                  <a:pt x="130" y="41"/>
                  <a:pt x="127" y="43"/>
                  <a:pt x="124" y="43"/>
                </a:cubicBezTo>
                <a:cubicBezTo>
                  <a:pt x="38" y="43"/>
                  <a:pt x="38" y="43"/>
                  <a:pt x="38" y="43"/>
                </a:cubicBezTo>
                <a:cubicBezTo>
                  <a:pt x="35" y="43"/>
                  <a:pt x="32" y="41"/>
                  <a:pt x="32" y="38"/>
                </a:cubicBezTo>
                <a:cubicBezTo>
                  <a:pt x="32" y="35"/>
                  <a:pt x="35" y="32"/>
                  <a:pt x="38" y="32"/>
                </a:cubicBezTo>
                <a:moveTo>
                  <a:pt x="81" y="86"/>
                </a:moveTo>
                <a:cubicBezTo>
                  <a:pt x="38" y="86"/>
                  <a:pt x="38" y="86"/>
                  <a:pt x="38" y="86"/>
                </a:cubicBezTo>
                <a:cubicBezTo>
                  <a:pt x="35" y="86"/>
                  <a:pt x="32" y="84"/>
                  <a:pt x="32" y="81"/>
                </a:cubicBezTo>
                <a:cubicBezTo>
                  <a:pt x="32" y="78"/>
                  <a:pt x="35" y="76"/>
                  <a:pt x="38" y="76"/>
                </a:cubicBezTo>
                <a:cubicBezTo>
                  <a:pt x="81" y="76"/>
                  <a:pt x="81" y="76"/>
                  <a:pt x="81" y="76"/>
                </a:cubicBezTo>
                <a:cubicBezTo>
                  <a:pt x="84" y="76"/>
                  <a:pt x="86" y="78"/>
                  <a:pt x="86" y="81"/>
                </a:cubicBezTo>
                <a:cubicBezTo>
                  <a:pt x="86" y="84"/>
                  <a:pt x="84" y="86"/>
                  <a:pt x="81" y="86"/>
                </a:cubicBezTo>
                <a:moveTo>
                  <a:pt x="146" y="65"/>
                </a:moveTo>
                <a:cubicBezTo>
                  <a:pt x="38" y="65"/>
                  <a:pt x="38" y="65"/>
                  <a:pt x="38" y="65"/>
                </a:cubicBezTo>
                <a:cubicBezTo>
                  <a:pt x="35" y="65"/>
                  <a:pt x="32" y="62"/>
                  <a:pt x="32" y="59"/>
                </a:cubicBezTo>
                <a:cubicBezTo>
                  <a:pt x="32" y="56"/>
                  <a:pt x="35" y="54"/>
                  <a:pt x="38" y="54"/>
                </a:cubicBezTo>
                <a:cubicBezTo>
                  <a:pt x="146" y="54"/>
                  <a:pt x="146" y="54"/>
                  <a:pt x="146" y="54"/>
                </a:cubicBezTo>
                <a:cubicBezTo>
                  <a:pt x="149" y="54"/>
                  <a:pt x="151" y="56"/>
                  <a:pt x="151" y="59"/>
                </a:cubicBezTo>
                <a:cubicBezTo>
                  <a:pt x="151" y="62"/>
                  <a:pt x="149" y="65"/>
                  <a:pt x="146" y="65"/>
                </a:cubicBezTo>
              </a:path>
            </a:pathLst>
          </a:custGeom>
          <a:solidFill>
            <a:srgbClr val="F9711C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8D4ED2C-324F-4CF1-B50F-60F3AF1CF294}"/>
              </a:ext>
            </a:extLst>
          </p:cNvPr>
          <p:cNvGrpSpPr/>
          <p:nvPr/>
        </p:nvGrpSpPr>
        <p:grpSpPr>
          <a:xfrm>
            <a:off x="10376660" y="4266075"/>
            <a:ext cx="267534" cy="235140"/>
            <a:chOff x="8332788" y="4259263"/>
            <a:chExt cx="484188" cy="425449"/>
          </a:xfrm>
          <a:solidFill>
            <a:srgbClr val="16749F"/>
          </a:solidFill>
        </p:grpSpPr>
        <p:sp>
          <p:nvSpPr>
            <p:cNvPr id="84" name="Freeform 159">
              <a:extLst>
                <a:ext uri="{FF2B5EF4-FFF2-40B4-BE49-F238E27FC236}">
                  <a16:creationId xmlns:a16="http://schemas.microsoft.com/office/drawing/2014/main" id="{09E29C1A-159E-4941-B599-13B5B4AB3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326" y="4552950"/>
              <a:ext cx="131763" cy="131762"/>
            </a:xfrm>
            <a:custGeom>
              <a:avLst/>
              <a:gdLst>
                <a:gd name="T0" fmla="*/ 13 w 35"/>
                <a:gd name="T1" fmla="*/ 3 h 35"/>
                <a:gd name="T2" fmla="*/ 33 w 35"/>
                <a:gd name="T3" fmla="*/ 13 h 35"/>
                <a:gd name="T4" fmla="*/ 23 w 35"/>
                <a:gd name="T5" fmla="*/ 33 h 35"/>
                <a:gd name="T6" fmla="*/ 3 w 35"/>
                <a:gd name="T7" fmla="*/ 23 h 35"/>
                <a:gd name="T8" fmla="*/ 13 w 35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3" y="3"/>
                  </a:moveTo>
                  <a:cubicBezTo>
                    <a:pt x="21" y="0"/>
                    <a:pt x="30" y="5"/>
                    <a:pt x="33" y="13"/>
                  </a:cubicBezTo>
                  <a:cubicBezTo>
                    <a:pt x="35" y="21"/>
                    <a:pt x="31" y="30"/>
                    <a:pt x="23" y="33"/>
                  </a:cubicBezTo>
                  <a:cubicBezTo>
                    <a:pt x="15" y="35"/>
                    <a:pt x="6" y="31"/>
                    <a:pt x="3" y="23"/>
                  </a:cubicBezTo>
                  <a:cubicBezTo>
                    <a:pt x="0" y="15"/>
                    <a:pt x="5" y="6"/>
                    <a:pt x="13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85" name="Freeform 160">
              <a:extLst>
                <a:ext uri="{FF2B5EF4-FFF2-40B4-BE49-F238E27FC236}">
                  <a16:creationId xmlns:a16="http://schemas.microsoft.com/office/drawing/2014/main" id="{C543BEFA-203F-4B62-ABF0-3B1BE0A81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5501" y="4395788"/>
              <a:ext cx="315913" cy="217487"/>
            </a:xfrm>
            <a:custGeom>
              <a:avLst/>
              <a:gdLst>
                <a:gd name="T0" fmla="*/ 74 w 84"/>
                <a:gd name="T1" fmla="*/ 12 h 58"/>
                <a:gd name="T2" fmla="*/ 73 w 84"/>
                <a:gd name="T3" fmla="*/ 12 h 58"/>
                <a:gd name="T4" fmla="*/ 72 w 84"/>
                <a:gd name="T5" fmla="*/ 11 h 58"/>
                <a:gd name="T6" fmla="*/ 72 w 84"/>
                <a:gd name="T7" fmla="*/ 11 h 58"/>
                <a:gd name="T8" fmla="*/ 6 w 84"/>
                <a:gd name="T9" fmla="*/ 36 h 58"/>
                <a:gd name="T10" fmla="*/ 4 w 84"/>
                <a:gd name="T11" fmla="*/ 38 h 58"/>
                <a:gd name="T12" fmla="*/ 2 w 84"/>
                <a:gd name="T13" fmla="*/ 42 h 58"/>
                <a:gd name="T14" fmla="*/ 7 w 84"/>
                <a:gd name="T15" fmla="*/ 56 h 58"/>
                <a:gd name="T16" fmla="*/ 20 w 84"/>
                <a:gd name="T17" fmla="*/ 51 h 58"/>
                <a:gd name="T18" fmla="*/ 23 w 84"/>
                <a:gd name="T19" fmla="*/ 44 h 58"/>
                <a:gd name="T20" fmla="*/ 65 w 84"/>
                <a:gd name="T21" fmla="*/ 30 h 58"/>
                <a:gd name="T22" fmla="*/ 70 w 84"/>
                <a:gd name="T23" fmla="*/ 32 h 58"/>
                <a:gd name="T24" fmla="*/ 83 w 84"/>
                <a:gd name="T25" fmla="*/ 27 h 58"/>
                <a:gd name="T26" fmla="*/ 84 w 84"/>
                <a:gd name="T27" fmla="*/ 20 h 58"/>
                <a:gd name="T28" fmla="*/ 79 w 84"/>
                <a:gd name="T29" fmla="*/ 14 h 58"/>
                <a:gd name="T30" fmla="*/ 74 w 84"/>
                <a:gd name="T31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58">
                  <a:moveTo>
                    <a:pt x="74" y="12"/>
                  </a:moveTo>
                  <a:cubicBezTo>
                    <a:pt x="74" y="12"/>
                    <a:pt x="73" y="12"/>
                    <a:pt x="73" y="1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46" y="0"/>
                    <a:pt x="18" y="11"/>
                    <a:pt x="6" y="3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7"/>
                    <a:pt x="2" y="53"/>
                    <a:pt x="7" y="56"/>
                  </a:cubicBezTo>
                  <a:cubicBezTo>
                    <a:pt x="12" y="58"/>
                    <a:pt x="18" y="56"/>
                    <a:pt x="20" y="5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1" y="29"/>
                    <a:pt x="50" y="22"/>
                    <a:pt x="65" y="30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5" y="34"/>
                    <a:pt x="81" y="32"/>
                    <a:pt x="83" y="27"/>
                  </a:cubicBezTo>
                  <a:cubicBezTo>
                    <a:pt x="84" y="25"/>
                    <a:pt x="84" y="22"/>
                    <a:pt x="84" y="20"/>
                  </a:cubicBezTo>
                  <a:cubicBezTo>
                    <a:pt x="83" y="18"/>
                    <a:pt x="81" y="16"/>
                    <a:pt x="79" y="14"/>
                  </a:cubicBezTo>
                  <a:lnTo>
                    <a:pt x="7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86" name="Freeform 161">
              <a:extLst>
                <a:ext uri="{FF2B5EF4-FFF2-40B4-BE49-F238E27FC236}">
                  <a16:creationId xmlns:a16="http://schemas.microsoft.com/office/drawing/2014/main" id="{F83E0397-93BA-476C-B3A0-91A3CFA9A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788" y="4259263"/>
              <a:ext cx="484188" cy="296862"/>
            </a:xfrm>
            <a:custGeom>
              <a:avLst/>
              <a:gdLst>
                <a:gd name="T0" fmla="*/ 123 w 129"/>
                <a:gd name="T1" fmla="*/ 21 h 79"/>
                <a:gd name="T2" fmla="*/ 119 w 129"/>
                <a:gd name="T3" fmla="*/ 19 h 79"/>
                <a:gd name="T4" fmla="*/ 118 w 129"/>
                <a:gd name="T5" fmla="*/ 19 h 79"/>
                <a:gd name="T6" fmla="*/ 115 w 129"/>
                <a:gd name="T7" fmla="*/ 17 h 79"/>
                <a:gd name="T8" fmla="*/ 113 w 129"/>
                <a:gd name="T9" fmla="*/ 17 h 79"/>
                <a:gd name="T10" fmla="*/ 6 w 129"/>
                <a:gd name="T11" fmla="*/ 57 h 79"/>
                <a:gd name="T12" fmla="*/ 5 w 129"/>
                <a:gd name="T13" fmla="*/ 57 h 79"/>
                <a:gd name="T14" fmla="*/ 2 w 129"/>
                <a:gd name="T15" fmla="*/ 65 h 79"/>
                <a:gd name="T16" fmla="*/ 6 w 129"/>
                <a:gd name="T17" fmla="*/ 77 h 79"/>
                <a:gd name="T18" fmla="*/ 18 w 129"/>
                <a:gd name="T19" fmla="*/ 73 h 79"/>
                <a:gd name="T20" fmla="*/ 22 w 129"/>
                <a:gd name="T21" fmla="*/ 65 h 79"/>
                <a:gd name="T22" fmla="*/ 22 w 129"/>
                <a:gd name="T23" fmla="*/ 65 h 79"/>
                <a:gd name="T24" fmla="*/ 109 w 129"/>
                <a:gd name="T25" fmla="*/ 34 h 79"/>
                <a:gd name="T26" fmla="*/ 115 w 129"/>
                <a:gd name="T27" fmla="*/ 37 h 79"/>
                <a:gd name="T28" fmla="*/ 127 w 129"/>
                <a:gd name="T29" fmla="*/ 33 h 79"/>
                <a:gd name="T30" fmla="*/ 123 w 129"/>
                <a:gd name="T31" fmla="*/ 2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79">
                  <a:moveTo>
                    <a:pt x="123" y="21"/>
                  </a:moveTo>
                  <a:cubicBezTo>
                    <a:pt x="119" y="19"/>
                    <a:pt x="119" y="19"/>
                    <a:pt x="119" y="19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7"/>
                    <a:pt x="114" y="17"/>
                    <a:pt x="113" y="17"/>
                  </a:cubicBezTo>
                  <a:cubicBezTo>
                    <a:pt x="73" y="0"/>
                    <a:pt x="26" y="18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0" y="69"/>
                    <a:pt x="2" y="75"/>
                    <a:pt x="6" y="77"/>
                  </a:cubicBezTo>
                  <a:cubicBezTo>
                    <a:pt x="10" y="79"/>
                    <a:pt x="16" y="77"/>
                    <a:pt x="18" y="73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38" y="33"/>
                    <a:pt x="76" y="20"/>
                    <a:pt x="109" y="34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9" y="39"/>
                    <a:pt x="125" y="37"/>
                    <a:pt x="127" y="33"/>
                  </a:cubicBezTo>
                  <a:cubicBezTo>
                    <a:pt x="129" y="29"/>
                    <a:pt x="127" y="23"/>
                    <a:pt x="123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87" name="Freeform 162">
            <a:extLst>
              <a:ext uri="{FF2B5EF4-FFF2-40B4-BE49-F238E27FC236}">
                <a16:creationId xmlns:a16="http://schemas.microsoft.com/office/drawing/2014/main" id="{7F4062FF-9921-47D2-8822-9B979463A08C}"/>
              </a:ext>
            </a:extLst>
          </p:cNvPr>
          <p:cNvSpPr>
            <a:spLocks/>
          </p:cNvSpPr>
          <p:nvPr/>
        </p:nvSpPr>
        <p:spPr bwMode="auto">
          <a:xfrm>
            <a:off x="10485138" y="3015009"/>
            <a:ext cx="236834" cy="220224"/>
          </a:xfrm>
          <a:custGeom>
            <a:avLst/>
            <a:gdLst>
              <a:gd name="T0" fmla="*/ 107 w 114"/>
              <a:gd name="T1" fmla="*/ 55 h 106"/>
              <a:gd name="T2" fmla="*/ 59 w 114"/>
              <a:gd name="T3" fmla="*/ 38 h 106"/>
              <a:gd name="T4" fmla="*/ 57 w 114"/>
              <a:gd name="T5" fmla="*/ 43 h 106"/>
              <a:gd name="T6" fmla="*/ 56 w 114"/>
              <a:gd name="T7" fmla="*/ 38 h 106"/>
              <a:gd name="T8" fmla="*/ 6 w 114"/>
              <a:gd name="T9" fmla="*/ 34 h 106"/>
              <a:gd name="T10" fmla="*/ 44 w 114"/>
              <a:gd name="T11" fmla="*/ 106 h 106"/>
              <a:gd name="T12" fmla="*/ 44 w 114"/>
              <a:gd name="T13" fmla="*/ 106 h 106"/>
              <a:gd name="T14" fmla="*/ 44 w 114"/>
              <a:gd name="T15" fmla="*/ 106 h 106"/>
              <a:gd name="T16" fmla="*/ 44 w 114"/>
              <a:gd name="T17" fmla="*/ 106 h 106"/>
              <a:gd name="T18" fmla="*/ 44 w 114"/>
              <a:gd name="T19" fmla="*/ 106 h 106"/>
              <a:gd name="T20" fmla="*/ 107 w 114"/>
              <a:gd name="T21" fmla="*/ 55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" h="106">
                <a:moveTo>
                  <a:pt x="107" y="55"/>
                </a:moveTo>
                <a:cubicBezTo>
                  <a:pt x="114" y="21"/>
                  <a:pt x="73" y="8"/>
                  <a:pt x="59" y="38"/>
                </a:cubicBezTo>
                <a:cubicBezTo>
                  <a:pt x="57" y="43"/>
                  <a:pt x="57" y="43"/>
                  <a:pt x="57" y="43"/>
                </a:cubicBezTo>
                <a:cubicBezTo>
                  <a:pt x="56" y="38"/>
                  <a:pt x="56" y="38"/>
                  <a:pt x="56" y="38"/>
                </a:cubicBezTo>
                <a:cubicBezTo>
                  <a:pt x="55" y="5"/>
                  <a:pt x="13" y="0"/>
                  <a:pt x="6" y="34"/>
                </a:cubicBezTo>
                <a:cubicBezTo>
                  <a:pt x="0" y="61"/>
                  <a:pt x="30" y="8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64" y="93"/>
                  <a:pt x="101" y="82"/>
                  <a:pt x="107" y="55"/>
                </a:cubicBezTo>
                <a:close/>
              </a:path>
            </a:pathLst>
          </a:custGeom>
          <a:solidFill>
            <a:srgbClr val="C42A13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sp>
        <p:nvSpPr>
          <p:cNvPr id="88" name="Freeform 163">
            <a:extLst>
              <a:ext uri="{FF2B5EF4-FFF2-40B4-BE49-F238E27FC236}">
                <a16:creationId xmlns:a16="http://schemas.microsoft.com/office/drawing/2014/main" id="{6F4AE32C-5A69-4517-A3C7-9CA895DD3969}"/>
              </a:ext>
            </a:extLst>
          </p:cNvPr>
          <p:cNvSpPr>
            <a:spLocks noEditPoints="1"/>
          </p:cNvSpPr>
          <p:nvPr/>
        </p:nvSpPr>
        <p:spPr bwMode="auto">
          <a:xfrm>
            <a:off x="7548110" y="4828528"/>
            <a:ext cx="282446" cy="239527"/>
          </a:xfrm>
          <a:custGeom>
            <a:avLst/>
            <a:gdLst>
              <a:gd name="T0" fmla="*/ 2 w 136"/>
              <a:gd name="T1" fmla="*/ 32 h 115"/>
              <a:gd name="T2" fmla="*/ 0 w 136"/>
              <a:gd name="T3" fmla="*/ 35 h 115"/>
              <a:gd name="T4" fmla="*/ 2 w 136"/>
              <a:gd name="T5" fmla="*/ 39 h 115"/>
              <a:gd name="T6" fmla="*/ 14 w 136"/>
              <a:gd name="T7" fmla="*/ 51 h 115"/>
              <a:gd name="T8" fmla="*/ 78 w 136"/>
              <a:gd name="T9" fmla="*/ 115 h 115"/>
              <a:gd name="T10" fmla="*/ 136 w 136"/>
              <a:gd name="T11" fmla="*/ 56 h 115"/>
              <a:gd name="T12" fmla="*/ 123 w 136"/>
              <a:gd name="T13" fmla="*/ 63 h 115"/>
              <a:gd name="T14" fmla="*/ 90 w 136"/>
              <a:gd name="T15" fmla="*/ 46 h 115"/>
              <a:gd name="T16" fmla="*/ 90 w 136"/>
              <a:gd name="T17" fmla="*/ 40 h 115"/>
              <a:gd name="T18" fmla="*/ 56 w 136"/>
              <a:gd name="T19" fmla="*/ 0 h 115"/>
              <a:gd name="T20" fmla="*/ 19 w 136"/>
              <a:gd name="T21" fmla="*/ 24 h 115"/>
              <a:gd name="T22" fmla="*/ 2 w 136"/>
              <a:gd name="T23" fmla="*/ 32 h 115"/>
              <a:gd name="T24" fmla="*/ 35 w 136"/>
              <a:gd name="T25" fmla="*/ 39 h 115"/>
              <a:gd name="T26" fmla="*/ 29 w 136"/>
              <a:gd name="T27" fmla="*/ 33 h 115"/>
              <a:gd name="T28" fmla="*/ 35 w 136"/>
              <a:gd name="T29" fmla="*/ 27 h 115"/>
              <a:gd name="T30" fmla="*/ 41 w 136"/>
              <a:gd name="T31" fmla="*/ 33 h 115"/>
              <a:gd name="T32" fmla="*/ 35 w 136"/>
              <a:gd name="T33" fmla="*/ 39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" h="115">
                <a:moveTo>
                  <a:pt x="2" y="32"/>
                </a:moveTo>
                <a:cubicBezTo>
                  <a:pt x="1" y="33"/>
                  <a:pt x="0" y="34"/>
                  <a:pt x="0" y="35"/>
                </a:cubicBezTo>
                <a:cubicBezTo>
                  <a:pt x="0" y="37"/>
                  <a:pt x="1" y="38"/>
                  <a:pt x="2" y="39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90"/>
                  <a:pt x="40" y="115"/>
                  <a:pt x="78" y="115"/>
                </a:cubicBezTo>
                <a:cubicBezTo>
                  <a:pt x="110" y="115"/>
                  <a:pt x="136" y="80"/>
                  <a:pt x="136" y="56"/>
                </a:cubicBezTo>
                <a:cubicBezTo>
                  <a:pt x="136" y="45"/>
                  <a:pt x="132" y="58"/>
                  <a:pt x="123" y="63"/>
                </a:cubicBezTo>
                <a:cubicBezTo>
                  <a:pt x="114" y="68"/>
                  <a:pt x="89" y="72"/>
                  <a:pt x="90" y="46"/>
                </a:cubicBezTo>
                <a:cubicBezTo>
                  <a:pt x="90" y="44"/>
                  <a:pt x="90" y="42"/>
                  <a:pt x="90" y="40"/>
                </a:cubicBezTo>
                <a:cubicBezTo>
                  <a:pt x="90" y="19"/>
                  <a:pt x="77" y="0"/>
                  <a:pt x="56" y="0"/>
                </a:cubicBezTo>
                <a:cubicBezTo>
                  <a:pt x="36" y="0"/>
                  <a:pt x="22" y="11"/>
                  <a:pt x="19" y="24"/>
                </a:cubicBezTo>
                <a:cubicBezTo>
                  <a:pt x="2" y="32"/>
                  <a:pt x="2" y="32"/>
                  <a:pt x="2" y="32"/>
                </a:cubicBezTo>
                <a:moveTo>
                  <a:pt x="35" y="39"/>
                </a:moveTo>
                <a:cubicBezTo>
                  <a:pt x="32" y="39"/>
                  <a:pt x="29" y="36"/>
                  <a:pt x="29" y="33"/>
                </a:cubicBezTo>
                <a:cubicBezTo>
                  <a:pt x="29" y="30"/>
                  <a:pt x="32" y="27"/>
                  <a:pt x="35" y="27"/>
                </a:cubicBezTo>
                <a:cubicBezTo>
                  <a:pt x="38" y="27"/>
                  <a:pt x="41" y="30"/>
                  <a:pt x="41" y="33"/>
                </a:cubicBezTo>
                <a:cubicBezTo>
                  <a:pt x="41" y="36"/>
                  <a:pt x="38" y="39"/>
                  <a:pt x="35" y="39"/>
                </a:cubicBezTo>
              </a:path>
            </a:pathLst>
          </a:custGeom>
          <a:solidFill>
            <a:srgbClr val="C42A13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sp>
        <p:nvSpPr>
          <p:cNvPr id="89" name="Freeform 164">
            <a:extLst>
              <a:ext uri="{FF2B5EF4-FFF2-40B4-BE49-F238E27FC236}">
                <a16:creationId xmlns:a16="http://schemas.microsoft.com/office/drawing/2014/main" id="{1D558181-8046-47F1-A8B6-0375F98F1804}"/>
              </a:ext>
            </a:extLst>
          </p:cNvPr>
          <p:cNvSpPr>
            <a:spLocks noEditPoints="1"/>
          </p:cNvSpPr>
          <p:nvPr/>
        </p:nvSpPr>
        <p:spPr bwMode="auto">
          <a:xfrm>
            <a:off x="8548651" y="4161994"/>
            <a:ext cx="197362" cy="278132"/>
          </a:xfrm>
          <a:custGeom>
            <a:avLst/>
            <a:gdLst>
              <a:gd name="T0" fmla="*/ 47 w 95"/>
              <a:gd name="T1" fmla="*/ 0 h 134"/>
              <a:gd name="T2" fmla="*/ 0 w 95"/>
              <a:gd name="T3" fmla="*/ 47 h 134"/>
              <a:gd name="T4" fmla="*/ 47 w 95"/>
              <a:gd name="T5" fmla="*/ 134 h 134"/>
              <a:gd name="T6" fmla="*/ 95 w 95"/>
              <a:gd name="T7" fmla="*/ 47 h 134"/>
              <a:gd name="T8" fmla="*/ 47 w 95"/>
              <a:gd name="T9" fmla="*/ 0 h 134"/>
              <a:gd name="T10" fmla="*/ 47 w 95"/>
              <a:gd name="T11" fmla="*/ 55 h 134"/>
              <a:gd name="T12" fmla="*/ 32 w 95"/>
              <a:gd name="T13" fmla="*/ 40 h 134"/>
              <a:gd name="T14" fmla="*/ 47 w 95"/>
              <a:gd name="T15" fmla="*/ 25 h 134"/>
              <a:gd name="T16" fmla="*/ 62 w 95"/>
              <a:gd name="T17" fmla="*/ 40 h 134"/>
              <a:gd name="T18" fmla="*/ 47 w 95"/>
              <a:gd name="T19" fmla="*/ 55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5" h="134">
                <a:moveTo>
                  <a:pt x="47" y="0"/>
                </a:moveTo>
                <a:cubicBezTo>
                  <a:pt x="21" y="0"/>
                  <a:pt x="0" y="21"/>
                  <a:pt x="0" y="47"/>
                </a:cubicBezTo>
                <a:cubicBezTo>
                  <a:pt x="0" y="73"/>
                  <a:pt x="47" y="134"/>
                  <a:pt x="47" y="134"/>
                </a:cubicBezTo>
                <a:cubicBezTo>
                  <a:pt x="47" y="134"/>
                  <a:pt x="95" y="73"/>
                  <a:pt x="95" y="47"/>
                </a:cubicBezTo>
                <a:cubicBezTo>
                  <a:pt x="95" y="21"/>
                  <a:pt x="73" y="0"/>
                  <a:pt x="47" y="0"/>
                </a:cubicBezTo>
                <a:close/>
                <a:moveTo>
                  <a:pt x="47" y="55"/>
                </a:moveTo>
                <a:cubicBezTo>
                  <a:pt x="39" y="55"/>
                  <a:pt x="32" y="48"/>
                  <a:pt x="32" y="40"/>
                </a:cubicBezTo>
                <a:cubicBezTo>
                  <a:pt x="32" y="32"/>
                  <a:pt x="39" y="25"/>
                  <a:pt x="47" y="25"/>
                </a:cubicBezTo>
                <a:cubicBezTo>
                  <a:pt x="55" y="25"/>
                  <a:pt x="62" y="32"/>
                  <a:pt x="62" y="40"/>
                </a:cubicBezTo>
                <a:cubicBezTo>
                  <a:pt x="62" y="48"/>
                  <a:pt x="55" y="55"/>
                  <a:pt x="47" y="55"/>
                </a:cubicBezTo>
                <a:close/>
              </a:path>
            </a:pathLst>
          </a:custGeom>
          <a:solidFill>
            <a:srgbClr val="F9711C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sp>
        <p:nvSpPr>
          <p:cNvPr id="90" name="Freeform 165">
            <a:extLst>
              <a:ext uri="{FF2B5EF4-FFF2-40B4-BE49-F238E27FC236}">
                <a16:creationId xmlns:a16="http://schemas.microsoft.com/office/drawing/2014/main" id="{CE461F2B-A9D9-420D-B203-B0C3D9FC12E0}"/>
              </a:ext>
            </a:extLst>
          </p:cNvPr>
          <p:cNvSpPr>
            <a:spLocks noEditPoints="1"/>
          </p:cNvSpPr>
          <p:nvPr/>
        </p:nvSpPr>
        <p:spPr bwMode="auto">
          <a:xfrm>
            <a:off x="9444739" y="2893058"/>
            <a:ext cx="147363" cy="209694"/>
          </a:xfrm>
          <a:custGeom>
            <a:avLst/>
            <a:gdLst>
              <a:gd name="T0" fmla="*/ 36 w 71"/>
              <a:gd name="T1" fmla="*/ 0 h 101"/>
              <a:gd name="T2" fmla="*/ 0 w 71"/>
              <a:gd name="T3" fmla="*/ 36 h 101"/>
              <a:gd name="T4" fmla="*/ 36 w 71"/>
              <a:gd name="T5" fmla="*/ 101 h 101"/>
              <a:gd name="T6" fmla="*/ 71 w 71"/>
              <a:gd name="T7" fmla="*/ 36 h 101"/>
              <a:gd name="T8" fmla="*/ 36 w 71"/>
              <a:gd name="T9" fmla="*/ 0 h 101"/>
              <a:gd name="T10" fmla="*/ 36 w 71"/>
              <a:gd name="T11" fmla="*/ 41 h 101"/>
              <a:gd name="T12" fmla="*/ 25 w 71"/>
              <a:gd name="T13" fmla="*/ 30 h 101"/>
              <a:gd name="T14" fmla="*/ 36 w 71"/>
              <a:gd name="T15" fmla="*/ 19 h 101"/>
              <a:gd name="T16" fmla="*/ 47 w 71"/>
              <a:gd name="T17" fmla="*/ 30 h 101"/>
              <a:gd name="T18" fmla="*/ 36 w 71"/>
              <a:gd name="T19" fmla="*/ 4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" h="101">
                <a:moveTo>
                  <a:pt x="36" y="0"/>
                </a:moveTo>
                <a:cubicBezTo>
                  <a:pt x="16" y="0"/>
                  <a:pt x="0" y="16"/>
                  <a:pt x="0" y="36"/>
                </a:cubicBezTo>
                <a:cubicBezTo>
                  <a:pt x="0" y="55"/>
                  <a:pt x="36" y="101"/>
                  <a:pt x="36" y="101"/>
                </a:cubicBezTo>
                <a:cubicBezTo>
                  <a:pt x="36" y="101"/>
                  <a:pt x="71" y="55"/>
                  <a:pt x="71" y="36"/>
                </a:cubicBezTo>
                <a:cubicBezTo>
                  <a:pt x="71" y="16"/>
                  <a:pt x="55" y="0"/>
                  <a:pt x="36" y="0"/>
                </a:cubicBezTo>
                <a:close/>
                <a:moveTo>
                  <a:pt x="36" y="41"/>
                </a:moveTo>
                <a:cubicBezTo>
                  <a:pt x="30" y="41"/>
                  <a:pt x="25" y="37"/>
                  <a:pt x="25" y="30"/>
                </a:cubicBezTo>
                <a:cubicBezTo>
                  <a:pt x="25" y="24"/>
                  <a:pt x="30" y="19"/>
                  <a:pt x="36" y="19"/>
                </a:cubicBezTo>
                <a:cubicBezTo>
                  <a:pt x="42" y="19"/>
                  <a:pt x="47" y="24"/>
                  <a:pt x="47" y="30"/>
                </a:cubicBezTo>
                <a:cubicBezTo>
                  <a:pt x="47" y="37"/>
                  <a:pt x="42" y="41"/>
                  <a:pt x="36" y="41"/>
                </a:cubicBezTo>
                <a:close/>
              </a:path>
            </a:pathLst>
          </a:custGeom>
          <a:solidFill>
            <a:srgbClr val="C42A13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41F3806-9964-4608-A23F-3BDE6556E985}"/>
              </a:ext>
            </a:extLst>
          </p:cNvPr>
          <p:cNvGrpSpPr/>
          <p:nvPr/>
        </p:nvGrpSpPr>
        <p:grpSpPr>
          <a:xfrm>
            <a:off x="8894244" y="1820715"/>
            <a:ext cx="334198" cy="88615"/>
            <a:chOff x="6073776" y="566738"/>
            <a:chExt cx="604838" cy="160337"/>
          </a:xfrm>
          <a:solidFill>
            <a:srgbClr val="16749F"/>
          </a:solidFill>
        </p:grpSpPr>
        <p:sp>
          <p:nvSpPr>
            <p:cNvPr id="92" name="Freeform 166">
              <a:extLst>
                <a:ext uri="{FF2B5EF4-FFF2-40B4-BE49-F238E27FC236}">
                  <a16:creationId xmlns:a16="http://schemas.microsoft.com/office/drawing/2014/main" id="{F39C5A92-349B-46B7-9799-E6989FFB9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566738"/>
              <a:ext cx="195263" cy="160337"/>
            </a:xfrm>
            <a:custGeom>
              <a:avLst/>
              <a:gdLst>
                <a:gd name="T0" fmla="*/ 11 w 52"/>
                <a:gd name="T1" fmla="*/ 43 h 43"/>
                <a:gd name="T2" fmla="*/ 0 w 52"/>
                <a:gd name="T3" fmla="*/ 0 h 43"/>
                <a:gd name="T4" fmla="*/ 6 w 52"/>
                <a:gd name="T5" fmla="*/ 0 h 43"/>
                <a:gd name="T6" fmla="*/ 11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8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1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9 w 52"/>
                <a:gd name="T35" fmla="*/ 21 h 43"/>
                <a:gd name="T36" fmla="*/ 26 w 52"/>
                <a:gd name="T37" fmla="*/ 7 h 43"/>
                <a:gd name="T38" fmla="*/ 26 w 52"/>
                <a:gd name="T39" fmla="*/ 7 h 43"/>
                <a:gd name="T40" fmla="*/ 23 w 52"/>
                <a:gd name="T41" fmla="*/ 21 h 43"/>
                <a:gd name="T42" fmla="*/ 17 w 52"/>
                <a:gd name="T43" fmla="*/ 43 h 43"/>
                <a:gd name="T44" fmla="*/ 11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1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2"/>
                    <a:pt x="16" y="27"/>
                    <a:pt x="18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5" y="27"/>
                    <a:pt x="37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39" y="27"/>
                    <a:pt x="41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15"/>
                    <a:pt x="27" y="11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11"/>
                    <a:pt x="24" y="15"/>
                    <a:pt x="23" y="21"/>
                  </a:cubicBezTo>
                  <a:cubicBezTo>
                    <a:pt x="17" y="43"/>
                    <a:pt x="17" y="43"/>
                    <a:pt x="17" y="43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16749F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93" name="Freeform 167">
              <a:extLst>
                <a:ext uri="{FF2B5EF4-FFF2-40B4-BE49-F238E27FC236}">
                  <a16:creationId xmlns:a16="http://schemas.microsoft.com/office/drawing/2014/main" id="{0869E3E9-6236-462D-9A67-892697EAA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566738"/>
              <a:ext cx="195263" cy="160337"/>
            </a:xfrm>
            <a:custGeom>
              <a:avLst/>
              <a:gdLst>
                <a:gd name="T0" fmla="*/ 10 w 52"/>
                <a:gd name="T1" fmla="*/ 43 h 43"/>
                <a:gd name="T2" fmla="*/ 0 w 52"/>
                <a:gd name="T3" fmla="*/ 0 h 43"/>
                <a:gd name="T4" fmla="*/ 5 w 52"/>
                <a:gd name="T5" fmla="*/ 0 h 43"/>
                <a:gd name="T6" fmla="*/ 10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7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0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8 w 52"/>
                <a:gd name="T35" fmla="*/ 21 h 43"/>
                <a:gd name="T36" fmla="*/ 26 w 52"/>
                <a:gd name="T37" fmla="*/ 7 h 43"/>
                <a:gd name="T38" fmla="*/ 25 w 52"/>
                <a:gd name="T39" fmla="*/ 7 h 43"/>
                <a:gd name="T40" fmla="*/ 22 w 52"/>
                <a:gd name="T41" fmla="*/ 21 h 43"/>
                <a:gd name="T42" fmla="*/ 16 w 52"/>
                <a:gd name="T43" fmla="*/ 43 h 43"/>
                <a:gd name="T44" fmla="*/ 10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0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2"/>
                    <a:pt x="16" y="27"/>
                    <a:pt x="17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5" y="27"/>
                    <a:pt x="36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39" y="27"/>
                    <a:pt x="40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15"/>
                    <a:pt x="26" y="11"/>
                    <a:pt x="26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11"/>
                    <a:pt x="24" y="15"/>
                    <a:pt x="22" y="21"/>
                  </a:cubicBezTo>
                  <a:cubicBezTo>
                    <a:pt x="16" y="43"/>
                    <a:pt x="16" y="43"/>
                    <a:pt x="16" y="43"/>
                  </a:cubicBezTo>
                  <a:lnTo>
                    <a:pt x="1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16749F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94" name="Freeform 168">
              <a:extLst>
                <a:ext uri="{FF2B5EF4-FFF2-40B4-BE49-F238E27FC236}">
                  <a16:creationId xmlns:a16="http://schemas.microsoft.com/office/drawing/2014/main" id="{11CAA509-869A-4270-88E1-DFFAA8FF6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351" y="566738"/>
              <a:ext cx="195263" cy="160337"/>
            </a:xfrm>
            <a:custGeom>
              <a:avLst/>
              <a:gdLst>
                <a:gd name="T0" fmla="*/ 11 w 52"/>
                <a:gd name="T1" fmla="*/ 43 h 43"/>
                <a:gd name="T2" fmla="*/ 0 w 52"/>
                <a:gd name="T3" fmla="*/ 0 h 43"/>
                <a:gd name="T4" fmla="*/ 6 w 52"/>
                <a:gd name="T5" fmla="*/ 0 h 43"/>
                <a:gd name="T6" fmla="*/ 11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8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1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9 w 52"/>
                <a:gd name="T35" fmla="*/ 21 h 43"/>
                <a:gd name="T36" fmla="*/ 26 w 52"/>
                <a:gd name="T37" fmla="*/ 7 h 43"/>
                <a:gd name="T38" fmla="*/ 26 w 52"/>
                <a:gd name="T39" fmla="*/ 7 h 43"/>
                <a:gd name="T40" fmla="*/ 23 w 52"/>
                <a:gd name="T41" fmla="*/ 21 h 43"/>
                <a:gd name="T42" fmla="*/ 17 w 52"/>
                <a:gd name="T43" fmla="*/ 43 h 43"/>
                <a:gd name="T44" fmla="*/ 11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1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2"/>
                    <a:pt x="16" y="27"/>
                    <a:pt x="18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6" y="27"/>
                    <a:pt x="37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40" y="27"/>
                    <a:pt x="41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15"/>
                    <a:pt x="27" y="11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11"/>
                    <a:pt x="24" y="15"/>
                    <a:pt x="23" y="21"/>
                  </a:cubicBezTo>
                  <a:cubicBezTo>
                    <a:pt x="17" y="43"/>
                    <a:pt x="17" y="43"/>
                    <a:pt x="17" y="43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16749F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95" name="Freeform 177">
            <a:extLst>
              <a:ext uri="{FF2B5EF4-FFF2-40B4-BE49-F238E27FC236}">
                <a16:creationId xmlns:a16="http://schemas.microsoft.com/office/drawing/2014/main" id="{529AB14F-56A0-42CF-8CE6-963E4E36423F}"/>
              </a:ext>
            </a:extLst>
          </p:cNvPr>
          <p:cNvSpPr>
            <a:spLocks noEditPoints="1"/>
          </p:cNvSpPr>
          <p:nvPr/>
        </p:nvSpPr>
        <p:spPr bwMode="auto">
          <a:xfrm>
            <a:off x="8335774" y="2238087"/>
            <a:ext cx="226307" cy="294803"/>
          </a:xfrm>
          <a:custGeom>
            <a:avLst/>
            <a:gdLst>
              <a:gd name="T0" fmla="*/ 253 w 258"/>
              <a:gd name="T1" fmla="*/ 303 h 336"/>
              <a:gd name="T2" fmla="*/ 142 w 258"/>
              <a:gd name="T3" fmla="*/ 254 h 336"/>
              <a:gd name="T4" fmla="*/ 232 w 258"/>
              <a:gd name="T5" fmla="*/ 43 h 336"/>
              <a:gd name="T6" fmla="*/ 97 w 258"/>
              <a:gd name="T7" fmla="*/ 235 h 336"/>
              <a:gd name="T8" fmla="*/ 0 w 258"/>
              <a:gd name="T9" fmla="*/ 190 h 336"/>
              <a:gd name="T10" fmla="*/ 258 w 258"/>
              <a:gd name="T11" fmla="*/ 0 h 336"/>
              <a:gd name="T12" fmla="*/ 253 w 258"/>
              <a:gd name="T13" fmla="*/ 303 h 336"/>
              <a:gd name="T14" fmla="*/ 109 w 258"/>
              <a:gd name="T15" fmla="*/ 336 h 336"/>
              <a:gd name="T16" fmla="*/ 92 w 258"/>
              <a:gd name="T17" fmla="*/ 263 h 336"/>
              <a:gd name="T18" fmla="*/ 154 w 258"/>
              <a:gd name="T19" fmla="*/ 287 h 336"/>
              <a:gd name="T20" fmla="*/ 109 w 258"/>
              <a:gd name="T21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8" h="336">
                <a:moveTo>
                  <a:pt x="253" y="303"/>
                </a:moveTo>
                <a:lnTo>
                  <a:pt x="142" y="254"/>
                </a:lnTo>
                <a:lnTo>
                  <a:pt x="232" y="43"/>
                </a:lnTo>
                <a:lnTo>
                  <a:pt x="97" y="235"/>
                </a:lnTo>
                <a:lnTo>
                  <a:pt x="0" y="190"/>
                </a:lnTo>
                <a:lnTo>
                  <a:pt x="258" y="0"/>
                </a:lnTo>
                <a:lnTo>
                  <a:pt x="253" y="303"/>
                </a:lnTo>
                <a:close/>
                <a:moveTo>
                  <a:pt x="109" y="336"/>
                </a:moveTo>
                <a:lnTo>
                  <a:pt x="92" y="263"/>
                </a:lnTo>
                <a:lnTo>
                  <a:pt x="154" y="287"/>
                </a:lnTo>
                <a:lnTo>
                  <a:pt x="109" y="336"/>
                </a:lnTo>
                <a:close/>
              </a:path>
            </a:pathLst>
          </a:custGeom>
          <a:solidFill>
            <a:srgbClr val="C42A13">
              <a:lumMod val="60000"/>
              <a:lumOff val="40000"/>
            </a:srgbClr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4050BA3-CAB7-4459-9D78-BFA4D74626EA}"/>
              </a:ext>
            </a:extLst>
          </p:cNvPr>
          <p:cNvGrpSpPr/>
          <p:nvPr/>
        </p:nvGrpSpPr>
        <p:grpSpPr>
          <a:xfrm>
            <a:off x="9783298" y="2001542"/>
            <a:ext cx="301743" cy="307963"/>
            <a:chOff x="7426326" y="839788"/>
            <a:chExt cx="546100" cy="557212"/>
          </a:xfrm>
          <a:solidFill>
            <a:srgbClr val="F9711C"/>
          </a:solidFill>
        </p:grpSpPr>
        <p:sp>
          <p:nvSpPr>
            <p:cNvPr id="97" name="Freeform 178">
              <a:extLst>
                <a:ext uri="{FF2B5EF4-FFF2-40B4-BE49-F238E27FC236}">
                  <a16:creationId xmlns:a16="http://schemas.microsoft.com/office/drawing/2014/main" id="{5C4175ED-C062-4DA3-9088-0581032898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6" y="1017588"/>
              <a:ext cx="381000" cy="379412"/>
            </a:xfrm>
            <a:custGeom>
              <a:avLst/>
              <a:gdLst>
                <a:gd name="T0" fmla="*/ 15 w 101"/>
                <a:gd name="T1" fmla="*/ 76 h 101"/>
                <a:gd name="T2" fmla="*/ 9 w 101"/>
                <a:gd name="T3" fmla="*/ 81 h 101"/>
                <a:gd name="T4" fmla="*/ 21 w 101"/>
                <a:gd name="T5" fmla="*/ 92 h 101"/>
                <a:gd name="T6" fmla="*/ 26 w 101"/>
                <a:gd name="T7" fmla="*/ 87 h 101"/>
                <a:gd name="T8" fmla="*/ 43 w 101"/>
                <a:gd name="T9" fmla="*/ 93 h 101"/>
                <a:gd name="T10" fmla="*/ 43 w 101"/>
                <a:gd name="T11" fmla="*/ 101 h 101"/>
                <a:gd name="T12" fmla="*/ 59 w 101"/>
                <a:gd name="T13" fmla="*/ 101 h 101"/>
                <a:gd name="T14" fmla="*/ 59 w 101"/>
                <a:gd name="T15" fmla="*/ 93 h 101"/>
                <a:gd name="T16" fmla="*/ 75 w 101"/>
                <a:gd name="T17" fmla="*/ 86 h 101"/>
                <a:gd name="T18" fmla="*/ 81 w 101"/>
                <a:gd name="T19" fmla="*/ 91 h 101"/>
                <a:gd name="T20" fmla="*/ 92 w 101"/>
                <a:gd name="T21" fmla="*/ 80 h 101"/>
                <a:gd name="T22" fmla="*/ 87 w 101"/>
                <a:gd name="T23" fmla="*/ 75 h 101"/>
                <a:gd name="T24" fmla="*/ 93 w 101"/>
                <a:gd name="T25" fmla="*/ 58 h 101"/>
                <a:gd name="T26" fmla="*/ 101 w 101"/>
                <a:gd name="T27" fmla="*/ 58 h 101"/>
                <a:gd name="T28" fmla="*/ 101 w 101"/>
                <a:gd name="T29" fmla="*/ 42 h 101"/>
                <a:gd name="T30" fmla="*/ 93 w 101"/>
                <a:gd name="T31" fmla="*/ 42 h 101"/>
                <a:gd name="T32" fmla="*/ 86 w 101"/>
                <a:gd name="T33" fmla="*/ 25 h 101"/>
                <a:gd name="T34" fmla="*/ 91 w 101"/>
                <a:gd name="T35" fmla="*/ 20 h 101"/>
                <a:gd name="T36" fmla="*/ 80 w 101"/>
                <a:gd name="T37" fmla="*/ 9 h 101"/>
                <a:gd name="T38" fmla="*/ 74 w 101"/>
                <a:gd name="T39" fmla="*/ 14 h 101"/>
                <a:gd name="T40" fmla="*/ 58 w 101"/>
                <a:gd name="T41" fmla="*/ 7 h 101"/>
                <a:gd name="T42" fmla="*/ 57 w 101"/>
                <a:gd name="T43" fmla="*/ 0 h 101"/>
                <a:gd name="T44" fmla="*/ 41 w 101"/>
                <a:gd name="T45" fmla="*/ 0 h 101"/>
                <a:gd name="T46" fmla="*/ 42 w 101"/>
                <a:gd name="T47" fmla="*/ 8 h 101"/>
                <a:gd name="T48" fmla="*/ 25 w 101"/>
                <a:gd name="T49" fmla="*/ 15 h 101"/>
                <a:gd name="T50" fmla="*/ 20 w 101"/>
                <a:gd name="T51" fmla="*/ 10 h 101"/>
                <a:gd name="T52" fmla="*/ 8 w 101"/>
                <a:gd name="T53" fmla="*/ 21 h 101"/>
                <a:gd name="T54" fmla="*/ 14 w 101"/>
                <a:gd name="T55" fmla="*/ 26 h 101"/>
                <a:gd name="T56" fmla="*/ 7 w 101"/>
                <a:gd name="T57" fmla="*/ 43 h 101"/>
                <a:gd name="T58" fmla="*/ 0 w 101"/>
                <a:gd name="T59" fmla="*/ 43 h 101"/>
                <a:gd name="T60" fmla="*/ 0 w 101"/>
                <a:gd name="T61" fmla="*/ 59 h 101"/>
                <a:gd name="T62" fmla="*/ 7 w 101"/>
                <a:gd name="T63" fmla="*/ 59 h 101"/>
                <a:gd name="T64" fmla="*/ 15 w 101"/>
                <a:gd name="T65" fmla="*/ 76 h 101"/>
                <a:gd name="T66" fmla="*/ 50 w 101"/>
                <a:gd name="T67" fmla="*/ 18 h 101"/>
                <a:gd name="T68" fmla="*/ 82 w 101"/>
                <a:gd name="T69" fmla="*/ 50 h 101"/>
                <a:gd name="T70" fmla="*/ 51 w 101"/>
                <a:gd name="T71" fmla="*/ 83 h 101"/>
                <a:gd name="T72" fmla="*/ 18 w 101"/>
                <a:gd name="T73" fmla="*/ 51 h 101"/>
                <a:gd name="T74" fmla="*/ 50 w 101"/>
                <a:gd name="T75" fmla="*/ 1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101">
                  <a:moveTo>
                    <a:pt x="15" y="76"/>
                  </a:moveTo>
                  <a:cubicBezTo>
                    <a:pt x="9" y="81"/>
                    <a:pt x="9" y="81"/>
                    <a:pt x="9" y="81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1" y="90"/>
                    <a:pt x="37" y="92"/>
                    <a:pt x="43" y="93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5" y="92"/>
                    <a:pt x="71" y="90"/>
                    <a:pt x="75" y="86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0" y="70"/>
                    <a:pt x="92" y="64"/>
                    <a:pt x="93" y="58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2" y="36"/>
                    <a:pt x="89" y="30"/>
                    <a:pt x="86" y="25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9" y="11"/>
                    <a:pt x="64" y="8"/>
                    <a:pt x="58" y="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5" y="9"/>
                    <a:pt x="30" y="11"/>
                    <a:pt x="25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31"/>
                    <a:pt x="8" y="37"/>
                    <a:pt x="7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65"/>
                    <a:pt x="11" y="71"/>
                    <a:pt x="15" y="76"/>
                  </a:cubicBezTo>
                  <a:moveTo>
                    <a:pt x="50" y="18"/>
                  </a:moveTo>
                  <a:cubicBezTo>
                    <a:pt x="68" y="18"/>
                    <a:pt x="82" y="32"/>
                    <a:pt x="82" y="50"/>
                  </a:cubicBezTo>
                  <a:cubicBezTo>
                    <a:pt x="83" y="68"/>
                    <a:pt x="68" y="82"/>
                    <a:pt x="51" y="83"/>
                  </a:cubicBezTo>
                  <a:cubicBezTo>
                    <a:pt x="33" y="83"/>
                    <a:pt x="18" y="69"/>
                    <a:pt x="18" y="51"/>
                  </a:cubicBezTo>
                  <a:cubicBezTo>
                    <a:pt x="18" y="33"/>
                    <a:pt x="32" y="18"/>
                    <a:pt x="5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98" name="Freeform 179">
              <a:extLst>
                <a:ext uri="{FF2B5EF4-FFF2-40B4-BE49-F238E27FC236}">
                  <a16:creationId xmlns:a16="http://schemas.microsoft.com/office/drawing/2014/main" id="{92954BF3-504A-4D4E-B7E6-D44376F9E7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2076" y="839788"/>
              <a:ext cx="260350" cy="260350"/>
            </a:xfrm>
            <a:custGeom>
              <a:avLst/>
              <a:gdLst>
                <a:gd name="T0" fmla="*/ 64 w 69"/>
                <a:gd name="T1" fmla="*/ 29 h 69"/>
                <a:gd name="T2" fmla="*/ 69 w 69"/>
                <a:gd name="T3" fmla="*/ 26 h 69"/>
                <a:gd name="T4" fmla="*/ 63 w 69"/>
                <a:gd name="T5" fmla="*/ 15 h 69"/>
                <a:gd name="T6" fmla="*/ 59 w 69"/>
                <a:gd name="T7" fmla="*/ 17 h 69"/>
                <a:gd name="T8" fmla="*/ 51 w 69"/>
                <a:gd name="T9" fmla="*/ 10 h 69"/>
                <a:gd name="T10" fmla="*/ 53 w 69"/>
                <a:gd name="T11" fmla="*/ 5 h 69"/>
                <a:gd name="T12" fmla="*/ 41 w 69"/>
                <a:gd name="T13" fmla="*/ 0 h 69"/>
                <a:gd name="T14" fmla="*/ 39 w 69"/>
                <a:gd name="T15" fmla="*/ 5 h 69"/>
                <a:gd name="T16" fmla="*/ 29 w 69"/>
                <a:gd name="T17" fmla="*/ 5 h 69"/>
                <a:gd name="T18" fmla="*/ 27 w 69"/>
                <a:gd name="T19" fmla="*/ 1 h 69"/>
                <a:gd name="T20" fmla="*/ 15 w 69"/>
                <a:gd name="T21" fmla="*/ 6 h 69"/>
                <a:gd name="T22" fmla="*/ 17 w 69"/>
                <a:gd name="T23" fmla="*/ 10 h 69"/>
                <a:gd name="T24" fmla="*/ 10 w 69"/>
                <a:gd name="T25" fmla="*/ 18 h 69"/>
                <a:gd name="T26" fmla="*/ 5 w 69"/>
                <a:gd name="T27" fmla="*/ 16 h 69"/>
                <a:gd name="T28" fmla="*/ 0 w 69"/>
                <a:gd name="T29" fmla="*/ 28 h 69"/>
                <a:gd name="T30" fmla="*/ 5 w 69"/>
                <a:gd name="T31" fmla="*/ 30 h 69"/>
                <a:gd name="T32" fmla="*/ 5 w 69"/>
                <a:gd name="T33" fmla="*/ 40 h 69"/>
                <a:gd name="T34" fmla="*/ 1 w 69"/>
                <a:gd name="T35" fmla="*/ 43 h 69"/>
                <a:gd name="T36" fmla="*/ 6 w 69"/>
                <a:gd name="T37" fmla="*/ 54 h 69"/>
                <a:gd name="T38" fmla="*/ 11 w 69"/>
                <a:gd name="T39" fmla="*/ 52 h 69"/>
                <a:gd name="T40" fmla="*/ 18 w 69"/>
                <a:gd name="T41" fmla="*/ 59 h 69"/>
                <a:gd name="T42" fmla="*/ 16 w 69"/>
                <a:gd name="T43" fmla="*/ 64 h 69"/>
                <a:gd name="T44" fmla="*/ 28 w 69"/>
                <a:gd name="T45" fmla="*/ 69 h 69"/>
                <a:gd name="T46" fmla="*/ 30 w 69"/>
                <a:gd name="T47" fmla="*/ 64 h 69"/>
                <a:gd name="T48" fmla="*/ 41 w 69"/>
                <a:gd name="T49" fmla="*/ 64 h 69"/>
                <a:gd name="T50" fmla="*/ 43 w 69"/>
                <a:gd name="T51" fmla="*/ 68 h 69"/>
                <a:gd name="T52" fmla="*/ 54 w 69"/>
                <a:gd name="T53" fmla="*/ 63 h 69"/>
                <a:gd name="T54" fmla="*/ 52 w 69"/>
                <a:gd name="T55" fmla="*/ 58 h 69"/>
                <a:gd name="T56" fmla="*/ 59 w 69"/>
                <a:gd name="T57" fmla="*/ 51 h 69"/>
                <a:gd name="T58" fmla="*/ 64 w 69"/>
                <a:gd name="T59" fmla="*/ 53 h 69"/>
                <a:gd name="T60" fmla="*/ 69 w 69"/>
                <a:gd name="T61" fmla="*/ 41 h 69"/>
                <a:gd name="T62" fmla="*/ 64 w 69"/>
                <a:gd name="T63" fmla="*/ 39 h 69"/>
                <a:gd name="T64" fmla="*/ 64 w 69"/>
                <a:gd name="T65" fmla="*/ 29 h 69"/>
                <a:gd name="T66" fmla="*/ 43 w 69"/>
                <a:gd name="T67" fmla="*/ 53 h 69"/>
                <a:gd name="T68" fmla="*/ 35 w 69"/>
                <a:gd name="T69" fmla="*/ 54 h 69"/>
                <a:gd name="T70" fmla="*/ 16 w 69"/>
                <a:gd name="T71" fmla="*/ 43 h 69"/>
                <a:gd name="T72" fmla="*/ 26 w 69"/>
                <a:gd name="T73" fmla="*/ 16 h 69"/>
                <a:gd name="T74" fmla="*/ 34 w 69"/>
                <a:gd name="T75" fmla="*/ 14 h 69"/>
                <a:gd name="T76" fmla="*/ 53 w 69"/>
                <a:gd name="T77" fmla="*/ 26 h 69"/>
                <a:gd name="T78" fmla="*/ 43 w 69"/>
                <a:gd name="T79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" h="69">
                  <a:moveTo>
                    <a:pt x="64" y="29"/>
                  </a:moveTo>
                  <a:cubicBezTo>
                    <a:pt x="69" y="26"/>
                    <a:pt x="69" y="26"/>
                    <a:pt x="69" y="26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7" y="14"/>
                    <a:pt x="54" y="12"/>
                    <a:pt x="51" y="10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6" y="4"/>
                    <a:pt x="32" y="5"/>
                    <a:pt x="29" y="5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3"/>
                    <a:pt x="12" y="15"/>
                    <a:pt x="10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3"/>
                    <a:pt x="5" y="37"/>
                    <a:pt x="5" y="4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3" y="55"/>
                    <a:pt x="15" y="57"/>
                    <a:pt x="18" y="5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4" y="64"/>
                    <a:pt x="37" y="64"/>
                    <a:pt x="41" y="64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5" y="56"/>
                    <a:pt x="58" y="54"/>
                    <a:pt x="59" y="51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35"/>
                    <a:pt x="64" y="32"/>
                    <a:pt x="64" y="29"/>
                  </a:cubicBezTo>
                  <a:moveTo>
                    <a:pt x="43" y="53"/>
                  </a:moveTo>
                  <a:cubicBezTo>
                    <a:pt x="40" y="54"/>
                    <a:pt x="38" y="54"/>
                    <a:pt x="35" y="54"/>
                  </a:cubicBezTo>
                  <a:cubicBezTo>
                    <a:pt x="27" y="55"/>
                    <a:pt x="20" y="50"/>
                    <a:pt x="16" y="43"/>
                  </a:cubicBezTo>
                  <a:cubicBezTo>
                    <a:pt x="12" y="33"/>
                    <a:pt x="16" y="21"/>
                    <a:pt x="26" y="16"/>
                  </a:cubicBezTo>
                  <a:cubicBezTo>
                    <a:pt x="29" y="15"/>
                    <a:pt x="32" y="15"/>
                    <a:pt x="34" y="14"/>
                  </a:cubicBezTo>
                  <a:cubicBezTo>
                    <a:pt x="42" y="14"/>
                    <a:pt x="50" y="19"/>
                    <a:pt x="53" y="26"/>
                  </a:cubicBezTo>
                  <a:cubicBezTo>
                    <a:pt x="57" y="36"/>
                    <a:pt x="53" y="48"/>
                    <a:pt x="43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99" name="Freeform 180">
            <a:extLst>
              <a:ext uri="{FF2B5EF4-FFF2-40B4-BE49-F238E27FC236}">
                <a16:creationId xmlns:a16="http://schemas.microsoft.com/office/drawing/2014/main" id="{0E11CCA2-0BED-4944-846B-0B834328581F}"/>
              </a:ext>
            </a:extLst>
          </p:cNvPr>
          <p:cNvSpPr>
            <a:spLocks/>
          </p:cNvSpPr>
          <p:nvPr/>
        </p:nvSpPr>
        <p:spPr bwMode="auto">
          <a:xfrm>
            <a:off x="9013747" y="4511891"/>
            <a:ext cx="228062" cy="269358"/>
          </a:xfrm>
          <a:custGeom>
            <a:avLst/>
            <a:gdLst>
              <a:gd name="T0" fmla="*/ 71 w 110"/>
              <a:gd name="T1" fmla="*/ 112 h 130"/>
              <a:gd name="T2" fmla="*/ 102 w 110"/>
              <a:gd name="T3" fmla="*/ 55 h 130"/>
              <a:gd name="T4" fmla="*/ 91 w 110"/>
              <a:gd name="T5" fmla="*/ 13 h 130"/>
              <a:gd name="T6" fmla="*/ 80 w 110"/>
              <a:gd name="T7" fmla="*/ 7 h 130"/>
              <a:gd name="T8" fmla="*/ 41 w 110"/>
              <a:gd name="T9" fmla="*/ 22 h 130"/>
              <a:gd name="T10" fmla="*/ 7 w 110"/>
              <a:gd name="T11" fmla="*/ 87 h 130"/>
              <a:gd name="T12" fmla="*/ 17 w 110"/>
              <a:gd name="T13" fmla="*/ 123 h 130"/>
              <a:gd name="T14" fmla="*/ 18 w 110"/>
              <a:gd name="T15" fmla="*/ 123 h 130"/>
              <a:gd name="T16" fmla="*/ 54 w 110"/>
              <a:gd name="T17" fmla="*/ 113 h 130"/>
              <a:gd name="T18" fmla="*/ 78 w 110"/>
              <a:gd name="T19" fmla="*/ 68 h 130"/>
              <a:gd name="T20" fmla="*/ 70 w 110"/>
              <a:gd name="T21" fmla="*/ 42 h 130"/>
              <a:gd name="T22" fmla="*/ 69 w 110"/>
              <a:gd name="T23" fmla="*/ 41 h 130"/>
              <a:gd name="T24" fmla="*/ 44 w 110"/>
              <a:gd name="T25" fmla="*/ 50 h 130"/>
              <a:gd name="T26" fmla="*/ 24 w 110"/>
              <a:gd name="T27" fmla="*/ 87 h 130"/>
              <a:gd name="T28" fmla="*/ 33 w 110"/>
              <a:gd name="T29" fmla="*/ 92 h 130"/>
              <a:gd name="T30" fmla="*/ 53 w 110"/>
              <a:gd name="T31" fmla="*/ 54 h 130"/>
              <a:gd name="T32" fmla="*/ 64 w 110"/>
              <a:gd name="T33" fmla="*/ 50 h 130"/>
              <a:gd name="T34" fmla="*/ 66 w 110"/>
              <a:gd name="T35" fmla="*/ 51 h 130"/>
              <a:gd name="T36" fmla="*/ 69 w 110"/>
              <a:gd name="T37" fmla="*/ 63 h 130"/>
              <a:gd name="T38" fmla="*/ 45 w 110"/>
              <a:gd name="T39" fmla="*/ 107 h 130"/>
              <a:gd name="T40" fmla="*/ 23 w 110"/>
              <a:gd name="T41" fmla="*/ 114 h 130"/>
              <a:gd name="T42" fmla="*/ 14 w 110"/>
              <a:gd name="T43" fmla="*/ 103 h 130"/>
              <a:gd name="T44" fmla="*/ 18 w 110"/>
              <a:gd name="T45" fmla="*/ 87 h 130"/>
              <a:gd name="T46" fmla="*/ 50 w 110"/>
              <a:gd name="T47" fmla="*/ 27 h 130"/>
              <a:gd name="T48" fmla="*/ 75 w 110"/>
              <a:gd name="T49" fmla="*/ 16 h 130"/>
              <a:gd name="T50" fmla="*/ 87 w 110"/>
              <a:gd name="T51" fmla="*/ 22 h 130"/>
              <a:gd name="T52" fmla="*/ 93 w 110"/>
              <a:gd name="T53" fmla="*/ 50 h 130"/>
              <a:gd name="T54" fmla="*/ 62 w 110"/>
              <a:gd name="T55" fmla="*/ 108 h 130"/>
              <a:gd name="T56" fmla="*/ 71 w 110"/>
              <a:gd name="T57" fmla="*/ 11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0" h="130">
                <a:moveTo>
                  <a:pt x="71" y="112"/>
                </a:moveTo>
                <a:cubicBezTo>
                  <a:pt x="102" y="55"/>
                  <a:pt x="102" y="55"/>
                  <a:pt x="102" y="55"/>
                </a:cubicBezTo>
                <a:cubicBezTo>
                  <a:pt x="110" y="38"/>
                  <a:pt x="106" y="21"/>
                  <a:pt x="91" y="13"/>
                </a:cubicBezTo>
                <a:cubicBezTo>
                  <a:pt x="80" y="7"/>
                  <a:pt x="80" y="7"/>
                  <a:pt x="80" y="7"/>
                </a:cubicBezTo>
                <a:cubicBezTo>
                  <a:pt x="66" y="0"/>
                  <a:pt x="50" y="6"/>
                  <a:pt x="41" y="22"/>
                </a:cubicBezTo>
                <a:cubicBezTo>
                  <a:pt x="7" y="87"/>
                  <a:pt x="7" y="87"/>
                  <a:pt x="7" y="87"/>
                </a:cubicBezTo>
                <a:cubicBezTo>
                  <a:pt x="0" y="100"/>
                  <a:pt x="5" y="116"/>
                  <a:pt x="17" y="123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31" y="130"/>
                  <a:pt x="47" y="125"/>
                  <a:pt x="54" y="113"/>
                </a:cubicBezTo>
                <a:cubicBezTo>
                  <a:pt x="78" y="68"/>
                  <a:pt x="78" y="68"/>
                  <a:pt x="78" y="68"/>
                </a:cubicBezTo>
                <a:cubicBezTo>
                  <a:pt x="83" y="58"/>
                  <a:pt x="79" y="47"/>
                  <a:pt x="70" y="42"/>
                </a:cubicBezTo>
                <a:cubicBezTo>
                  <a:pt x="69" y="41"/>
                  <a:pt x="69" y="41"/>
                  <a:pt x="69" y="41"/>
                </a:cubicBezTo>
                <a:cubicBezTo>
                  <a:pt x="60" y="36"/>
                  <a:pt x="49" y="40"/>
                  <a:pt x="44" y="50"/>
                </a:cubicBezTo>
                <a:cubicBezTo>
                  <a:pt x="24" y="87"/>
                  <a:pt x="24" y="87"/>
                  <a:pt x="24" y="87"/>
                </a:cubicBezTo>
                <a:cubicBezTo>
                  <a:pt x="33" y="92"/>
                  <a:pt x="33" y="92"/>
                  <a:pt x="33" y="92"/>
                </a:cubicBezTo>
                <a:cubicBezTo>
                  <a:pt x="53" y="54"/>
                  <a:pt x="53" y="54"/>
                  <a:pt x="53" y="54"/>
                </a:cubicBezTo>
                <a:cubicBezTo>
                  <a:pt x="55" y="50"/>
                  <a:pt x="59" y="47"/>
                  <a:pt x="64" y="50"/>
                </a:cubicBezTo>
                <a:cubicBezTo>
                  <a:pt x="66" y="51"/>
                  <a:pt x="66" y="51"/>
                  <a:pt x="66" y="51"/>
                </a:cubicBezTo>
                <a:cubicBezTo>
                  <a:pt x="70" y="53"/>
                  <a:pt x="71" y="58"/>
                  <a:pt x="69" y="63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41" y="115"/>
                  <a:pt x="31" y="119"/>
                  <a:pt x="23" y="114"/>
                </a:cubicBezTo>
                <a:cubicBezTo>
                  <a:pt x="18" y="112"/>
                  <a:pt x="15" y="108"/>
                  <a:pt x="14" y="103"/>
                </a:cubicBezTo>
                <a:cubicBezTo>
                  <a:pt x="13" y="99"/>
                  <a:pt x="14" y="94"/>
                  <a:pt x="18" y="87"/>
                </a:cubicBezTo>
                <a:cubicBezTo>
                  <a:pt x="50" y="27"/>
                  <a:pt x="50" y="27"/>
                  <a:pt x="50" y="27"/>
                </a:cubicBezTo>
                <a:cubicBezTo>
                  <a:pt x="57" y="13"/>
                  <a:pt x="68" y="12"/>
                  <a:pt x="75" y="16"/>
                </a:cubicBezTo>
                <a:cubicBezTo>
                  <a:pt x="87" y="22"/>
                  <a:pt x="87" y="22"/>
                  <a:pt x="87" y="22"/>
                </a:cubicBezTo>
                <a:cubicBezTo>
                  <a:pt x="98" y="28"/>
                  <a:pt x="98" y="40"/>
                  <a:pt x="93" y="50"/>
                </a:cubicBezTo>
                <a:cubicBezTo>
                  <a:pt x="62" y="108"/>
                  <a:pt x="62" y="108"/>
                  <a:pt x="62" y="108"/>
                </a:cubicBezTo>
                <a:lnTo>
                  <a:pt x="71" y="112"/>
                </a:lnTo>
                <a:close/>
              </a:path>
            </a:pathLst>
          </a:custGeom>
          <a:solidFill>
            <a:srgbClr val="C42A13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420D797-3B47-4651-BFAB-2214ED7F72D7}"/>
              </a:ext>
            </a:extLst>
          </p:cNvPr>
          <p:cNvGrpSpPr/>
          <p:nvPr/>
        </p:nvGrpSpPr>
        <p:grpSpPr>
          <a:xfrm>
            <a:off x="7409308" y="2987676"/>
            <a:ext cx="207887" cy="286029"/>
            <a:chOff x="3868738" y="2328863"/>
            <a:chExt cx="376238" cy="517525"/>
          </a:xfrm>
          <a:solidFill>
            <a:srgbClr val="C42A13"/>
          </a:solidFill>
        </p:grpSpPr>
        <p:sp>
          <p:nvSpPr>
            <p:cNvPr id="101" name="Freeform 181">
              <a:extLst>
                <a:ext uri="{FF2B5EF4-FFF2-40B4-BE49-F238E27FC236}">
                  <a16:creationId xmlns:a16="http://schemas.microsoft.com/office/drawing/2014/main" id="{D3148F24-0C99-466A-8C41-273E11A52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8" y="2328863"/>
              <a:ext cx="180975" cy="517525"/>
            </a:xfrm>
            <a:custGeom>
              <a:avLst/>
              <a:gdLst>
                <a:gd name="T0" fmla="*/ 6 w 48"/>
                <a:gd name="T1" fmla="*/ 16 h 138"/>
                <a:gd name="T2" fmla="*/ 1 w 48"/>
                <a:gd name="T3" fmla="*/ 34 h 138"/>
                <a:gd name="T4" fmla="*/ 4 w 48"/>
                <a:gd name="T5" fmla="*/ 48 h 138"/>
                <a:gd name="T6" fmla="*/ 17 w 48"/>
                <a:gd name="T7" fmla="*/ 63 h 138"/>
                <a:gd name="T8" fmla="*/ 17 w 48"/>
                <a:gd name="T9" fmla="*/ 138 h 138"/>
                <a:gd name="T10" fmla="*/ 30 w 48"/>
                <a:gd name="T11" fmla="*/ 138 h 138"/>
                <a:gd name="T12" fmla="*/ 30 w 48"/>
                <a:gd name="T13" fmla="*/ 63 h 138"/>
                <a:gd name="T14" fmla="*/ 44 w 48"/>
                <a:gd name="T15" fmla="*/ 48 h 138"/>
                <a:gd name="T16" fmla="*/ 47 w 48"/>
                <a:gd name="T17" fmla="*/ 34 h 138"/>
                <a:gd name="T18" fmla="*/ 42 w 48"/>
                <a:gd name="T19" fmla="*/ 16 h 138"/>
                <a:gd name="T20" fmla="*/ 32 w 48"/>
                <a:gd name="T21" fmla="*/ 0 h 138"/>
                <a:gd name="T22" fmla="*/ 35 w 48"/>
                <a:gd name="T23" fmla="*/ 33 h 138"/>
                <a:gd name="T24" fmla="*/ 31 w 48"/>
                <a:gd name="T25" fmla="*/ 33 h 138"/>
                <a:gd name="T26" fmla="*/ 27 w 48"/>
                <a:gd name="T27" fmla="*/ 0 h 138"/>
                <a:gd name="T28" fmla="*/ 24 w 48"/>
                <a:gd name="T29" fmla="*/ 0 h 138"/>
                <a:gd name="T30" fmla="*/ 20 w 48"/>
                <a:gd name="T31" fmla="*/ 0 h 138"/>
                <a:gd name="T32" fmla="*/ 17 w 48"/>
                <a:gd name="T33" fmla="*/ 33 h 138"/>
                <a:gd name="T34" fmla="*/ 13 w 48"/>
                <a:gd name="T35" fmla="*/ 33 h 138"/>
                <a:gd name="T36" fmla="*/ 16 w 48"/>
                <a:gd name="T37" fmla="*/ 0 h 138"/>
                <a:gd name="T38" fmla="*/ 6 w 48"/>
                <a:gd name="T39" fmla="*/ 1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138">
                  <a:moveTo>
                    <a:pt x="6" y="16"/>
                  </a:moveTo>
                  <a:cubicBezTo>
                    <a:pt x="4" y="22"/>
                    <a:pt x="1" y="28"/>
                    <a:pt x="1" y="34"/>
                  </a:cubicBezTo>
                  <a:cubicBezTo>
                    <a:pt x="0" y="39"/>
                    <a:pt x="1" y="43"/>
                    <a:pt x="4" y="48"/>
                  </a:cubicBezTo>
                  <a:cubicBezTo>
                    <a:pt x="7" y="53"/>
                    <a:pt x="12" y="60"/>
                    <a:pt x="17" y="63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6" y="60"/>
                    <a:pt x="41" y="53"/>
                    <a:pt x="44" y="48"/>
                  </a:cubicBezTo>
                  <a:cubicBezTo>
                    <a:pt x="46" y="43"/>
                    <a:pt x="48" y="39"/>
                    <a:pt x="47" y="34"/>
                  </a:cubicBezTo>
                  <a:cubicBezTo>
                    <a:pt x="46" y="28"/>
                    <a:pt x="44" y="22"/>
                    <a:pt x="42" y="16"/>
                  </a:cubicBezTo>
                  <a:cubicBezTo>
                    <a:pt x="41" y="12"/>
                    <a:pt x="37" y="1"/>
                    <a:pt x="32" y="0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"/>
                    <a:pt x="7" y="12"/>
                    <a:pt x="6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02" name="Freeform 182">
              <a:extLst>
                <a:ext uri="{FF2B5EF4-FFF2-40B4-BE49-F238E27FC236}">
                  <a16:creationId xmlns:a16="http://schemas.microsoft.com/office/drawing/2014/main" id="{63757E8C-CE9F-45A6-B272-E4BB5FBCA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1" y="2328863"/>
              <a:ext cx="117475" cy="517525"/>
            </a:xfrm>
            <a:custGeom>
              <a:avLst/>
              <a:gdLst>
                <a:gd name="T0" fmla="*/ 0 w 31"/>
                <a:gd name="T1" fmla="*/ 39 h 138"/>
                <a:gd name="T2" fmla="*/ 18 w 31"/>
                <a:gd name="T3" fmla="*/ 77 h 138"/>
                <a:gd name="T4" fmla="*/ 18 w 31"/>
                <a:gd name="T5" fmla="*/ 138 h 138"/>
                <a:gd name="T6" fmla="*/ 31 w 31"/>
                <a:gd name="T7" fmla="*/ 138 h 138"/>
                <a:gd name="T8" fmla="*/ 31 w 31"/>
                <a:gd name="T9" fmla="*/ 0 h 138"/>
                <a:gd name="T10" fmla="*/ 18 w 31"/>
                <a:gd name="T11" fmla="*/ 0 h 138"/>
                <a:gd name="T12" fmla="*/ 0 w 31"/>
                <a:gd name="T13" fmla="*/ 3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38">
                  <a:moveTo>
                    <a:pt x="0" y="39"/>
                  </a:moveTo>
                  <a:cubicBezTo>
                    <a:pt x="0" y="73"/>
                    <a:pt x="14" y="77"/>
                    <a:pt x="18" y="77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0" y="0"/>
                    <a:pt x="0" y="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7E2BF0B-8AE9-419A-87C2-06A660CCD2C3}"/>
              </a:ext>
            </a:extLst>
          </p:cNvPr>
          <p:cNvGrpSpPr/>
          <p:nvPr/>
        </p:nvGrpSpPr>
        <p:grpSpPr>
          <a:xfrm>
            <a:off x="9459447" y="2385271"/>
            <a:ext cx="269289" cy="261463"/>
            <a:chOff x="6946901" y="1419225"/>
            <a:chExt cx="487363" cy="473075"/>
          </a:xfrm>
          <a:solidFill>
            <a:srgbClr val="C42A13"/>
          </a:solidFill>
        </p:grpSpPr>
        <p:sp>
          <p:nvSpPr>
            <p:cNvPr id="104" name="Freeform 183">
              <a:extLst>
                <a:ext uri="{FF2B5EF4-FFF2-40B4-BE49-F238E27FC236}">
                  <a16:creationId xmlns:a16="http://schemas.microsoft.com/office/drawing/2014/main" id="{B1762515-04ED-4073-B12C-15384EACB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6901" y="1419225"/>
              <a:ext cx="487363" cy="300037"/>
            </a:xfrm>
            <a:custGeom>
              <a:avLst/>
              <a:gdLst>
                <a:gd name="T0" fmla="*/ 130 w 130"/>
                <a:gd name="T1" fmla="*/ 66 h 80"/>
                <a:gd name="T2" fmla="*/ 116 w 130"/>
                <a:gd name="T3" fmla="*/ 52 h 80"/>
                <a:gd name="T4" fmla="*/ 118 w 130"/>
                <a:gd name="T5" fmla="*/ 40 h 80"/>
                <a:gd name="T6" fmla="*/ 78 w 130"/>
                <a:gd name="T7" fmla="*/ 0 h 80"/>
                <a:gd name="T8" fmla="*/ 38 w 130"/>
                <a:gd name="T9" fmla="*/ 39 h 80"/>
                <a:gd name="T10" fmla="*/ 23 w 130"/>
                <a:gd name="T11" fmla="*/ 34 h 80"/>
                <a:gd name="T12" fmla="*/ 0 w 130"/>
                <a:gd name="T13" fmla="*/ 57 h 80"/>
                <a:gd name="T14" fmla="*/ 23 w 130"/>
                <a:gd name="T15" fmla="*/ 80 h 80"/>
                <a:gd name="T16" fmla="*/ 76 w 130"/>
                <a:gd name="T17" fmla="*/ 80 h 80"/>
                <a:gd name="T18" fmla="*/ 78 w 130"/>
                <a:gd name="T19" fmla="*/ 80 h 80"/>
                <a:gd name="T20" fmla="*/ 116 w 130"/>
                <a:gd name="T21" fmla="*/ 80 h 80"/>
                <a:gd name="T22" fmla="*/ 130 w 130"/>
                <a:gd name="T23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80">
                  <a:moveTo>
                    <a:pt x="130" y="66"/>
                  </a:moveTo>
                  <a:cubicBezTo>
                    <a:pt x="130" y="58"/>
                    <a:pt x="124" y="52"/>
                    <a:pt x="116" y="52"/>
                  </a:cubicBezTo>
                  <a:cubicBezTo>
                    <a:pt x="118" y="48"/>
                    <a:pt x="118" y="44"/>
                    <a:pt x="118" y="40"/>
                  </a:cubicBezTo>
                  <a:cubicBezTo>
                    <a:pt x="118" y="18"/>
                    <a:pt x="100" y="0"/>
                    <a:pt x="78" y="0"/>
                  </a:cubicBezTo>
                  <a:cubicBezTo>
                    <a:pt x="56" y="0"/>
                    <a:pt x="38" y="18"/>
                    <a:pt x="38" y="39"/>
                  </a:cubicBezTo>
                  <a:cubicBezTo>
                    <a:pt x="34" y="36"/>
                    <a:pt x="29" y="34"/>
                    <a:pt x="23" y="34"/>
                  </a:cubicBezTo>
                  <a:cubicBezTo>
                    <a:pt x="10" y="34"/>
                    <a:pt x="0" y="44"/>
                    <a:pt x="0" y="57"/>
                  </a:cubicBezTo>
                  <a:cubicBezTo>
                    <a:pt x="0" y="70"/>
                    <a:pt x="10" y="80"/>
                    <a:pt x="23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116" y="80"/>
                    <a:pt x="116" y="80"/>
                    <a:pt x="116" y="80"/>
                  </a:cubicBezTo>
                  <a:cubicBezTo>
                    <a:pt x="124" y="80"/>
                    <a:pt x="130" y="74"/>
                    <a:pt x="130" y="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05" name="Rectangle 184">
              <a:extLst>
                <a:ext uri="{FF2B5EF4-FFF2-40B4-BE49-F238E27FC236}">
                  <a16:creationId xmlns:a16="http://schemas.microsoft.com/office/drawing/2014/main" id="{BD367C1E-0847-45C5-BEE5-6FFFD4752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6751" y="1749425"/>
              <a:ext cx="42863" cy="904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06" name="Rectangle 185">
              <a:extLst>
                <a:ext uri="{FF2B5EF4-FFF2-40B4-BE49-F238E27FC236}">
                  <a16:creationId xmlns:a16="http://schemas.microsoft.com/office/drawing/2014/main" id="{63FBA835-FED4-425F-82B8-C49657985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8351" y="1798638"/>
              <a:ext cx="41275" cy="93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07" name="Rectangle 186">
              <a:extLst>
                <a:ext uri="{FF2B5EF4-FFF2-40B4-BE49-F238E27FC236}">
                  <a16:creationId xmlns:a16="http://schemas.microsoft.com/office/drawing/2014/main" id="{9D9F3A64-4511-43FB-A0B0-2E3822DC4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9951" y="1749425"/>
              <a:ext cx="41275" cy="904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08" name="Rectangle 187">
              <a:extLst>
                <a:ext uri="{FF2B5EF4-FFF2-40B4-BE49-F238E27FC236}">
                  <a16:creationId xmlns:a16="http://schemas.microsoft.com/office/drawing/2014/main" id="{4FEE5270-A639-444B-B242-09FC5C18E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1551" y="1798638"/>
              <a:ext cx="46038" cy="93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109" name="Freeform 188">
            <a:extLst>
              <a:ext uri="{FF2B5EF4-FFF2-40B4-BE49-F238E27FC236}">
                <a16:creationId xmlns:a16="http://schemas.microsoft.com/office/drawing/2014/main" id="{B4101F68-3CA5-487E-A383-60968730E3DB}"/>
              </a:ext>
            </a:extLst>
          </p:cNvPr>
          <p:cNvSpPr>
            <a:spLocks/>
          </p:cNvSpPr>
          <p:nvPr/>
        </p:nvSpPr>
        <p:spPr bwMode="auto">
          <a:xfrm>
            <a:off x="10524760" y="2587123"/>
            <a:ext cx="214027" cy="176355"/>
          </a:xfrm>
          <a:custGeom>
            <a:avLst/>
            <a:gdLst>
              <a:gd name="T0" fmla="*/ 202 w 244"/>
              <a:gd name="T1" fmla="*/ 0 h 201"/>
              <a:gd name="T2" fmla="*/ 88 w 244"/>
              <a:gd name="T3" fmla="*/ 113 h 201"/>
              <a:gd name="T4" fmla="*/ 45 w 244"/>
              <a:gd name="T5" fmla="*/ 71 h 201"/>
              <a:gd name="T6" fmla="*/ 0 w 244"/>
              <a:gd name="T7" fmla="*/ 116 h 201"/>
              <a:gd name="T8" fmla="*/ 43 w 244"/>
              <a:gd name="T9" fmla="*/ 158 h 201"/>
              <a:gd name="T10" fmla="*/ 88 w 244"/>
              <a:gd name="T11" fmla="*/ 201 h 201"/>
              <a:gd name="T12" fmla="*/ 133 w 244"/>
              <a:gd name="T13" fmla="*/ 158 h 201"/>
              <a:gd name="T14" fmla="*/ 244 w 244"/>
              <a:gd name="T15" fmla="*/ 45 h 201"/>
              <a:gd name="T16" fmla="*/ 202 w 244"/>
              <a:gd name="T17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4" h="201">
                <a:moveTo>
                  <a:pt x="202" y="0"/>
                </a:moveTo>
                <a:lnTo>
                  <a:pt x="88" y="113"/>
                </a:lnTo>
                <a:lnTo>
                  <a:pt x="45" y="71"/>
                </a:lnTo>
                <a:lnTo>
                  <a:pt x="0" y="116"/>
                </a:lnTo>
                <a:lnTo>
                  <a:pt x="43" y="158"/>
                </a:lnTo>
                <a:lnTo>
                  <a:pt x="88" y="201"/>
                </a:lnTo>
                <a:lnTo>
                  <a:pt x="133" y="158"/>
                </a:lnTo>
                <a:lnTo>
                  <a:pt x="244" y="45"/>
                </a:lnTo>
                <a:lnTo>
                  <a:pt x="202" y="0"/>
                </a:lnTo>
                <a:close/>
              </a:path>
            </a:pathLst>
          </a:custGeom>
          <a:solidFill>
            <a:srgbClr val="C42A13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FA66741-EF63-4D89-AB15-8397B4526D90}"/>
              </a:ext>
            </a:extLst>
          </p:cNvPr>
          <p:cNvGrpSpPr/>
          <p:nvPr/>
        </p:nvGrpSpPr>
        <p:grpSpPr>
          <a:xfrm>
            <a:off x="10680000" y="4005350"/>
            <a:ext cx="191221" cy="226366"/>
            <a:chOff x="8813801" y="3865563"/>
            <a:chExt cx="346075" cy="409574"/>
          </a:xfrm>
          <a:solidFill>
            <a:srgbClr val="C42A13"/>
          </a:solidFill>
        </p:grpSpPr>
        <p:sp>
          <p:nvSpPr>
            <p:cNvPr id="111" name="Freeform 189">
              <a:extLst>
                <a:ext uri="{FF2B5EF4-FFF2-40B4-BE49-F238E27FC236}">
                  <a16:creationId xmlns:a16="http://schemas.microsoft.com/office/drawing/2014/main" id="{F7AD684F-1B6D-4E74-A732-FD9D51909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3940175"/>
              <a:ext cx="346075" cy="334962"/>
            </a:xfrm>
            <a:custGeom>
              <a:avLst/>
              <a:gdLst>
                <a:gd name="T0" fmla="*/ 46 w 92"/>
                <a:gd name="T1" fmla="*/ 89 h 89"/>
                <a:gd name="T2" fmla="*/ 92 w 92"/>
                <a:gd name="T3" fmla="*/ 43 h 89"/>
                <a:gd name="T4" fmla="*/ 63 w 92"/>
                <a:gd name="T5" fmla="*/ 0 h 89"/>
                <a:gd name="T6" fmla="*/ 57 w 92"/>
                <a:gd name="T7" fmla="*/ 9 h 89"/>
                <a:gd name="T8" fmla="*/ 82 w 92"/>
                <a:gd name="T9" fmla="*/ 43 h 89"/>
                <a:gd name="T10" fmla="*/ 46 w 92"/>
                <a:gd name="T11" fmla="*/ 79 h 89"/>
                <a:gd name="T12" fmla="*/ 10 w 92"/>
                <a:gd name="T13" fmla="*/ 43 h 89"/>
                <a:gd name="T14" fmla="*/ 35 w 92"/>
                <a:gd name="T15" fmla="*/ 9 h 89"/>
                <a:gd name="T16" fmla="*/ 28 w 92"/>
                <a:gd name="T17" fmla="*/ 0 h 89"/>
                <a:gd name="T18" fmla="*/ 0 w 92"/>
                <a:gd name="T19" fmla="*/ 43 h 89"/>
                <a:gd name="T20" fmla="*/ 46 w 92"/>
                <a:gd name="T2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89">
                  <a:moveTo>
                    <a:pt x="46" y="89"/>
                  </a:moveTo>
                  <a:cubicBezTo>
                    <a:pt x="71" y="89"/>
                    <a:pt x="92" y="68"/>
                    <a:pt x="92" y="43"/>
                  </a:cubicBezTo>
                  <a:cubicBezTo>
                    <a:pt x="92" y="24"/>
                    <a:pt x="80" y="7"/>
                    <a:pt x="63" y="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71" y="13"/>
                    <a:pt x="82" y="27"/>
                    <a:pt x="82" y="43"/>
                  </a:cubicBezTo>
                  <a:cubicBezTo>
                    <a:pt x="82" y="63"/>
                    <a:pt x="66" y="79"/>
                    <a:pt x="46" y="79"/>
                  </a:cubicBezTo>
                  <a:cubicBezTo>
                    <a:pt x="26" y="79"/>
                    <a:pt x="10" y="63"/>
                    <a:pt x="10" y="43"/>
                  </a:cubicBezTo>
                  <a:cubicBezTo>
                    <a:pt x="10" y="27"/>
                    <a:pt x="20" y="13"/>
                    <a:pt x="35" y="9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7"/>
                    <a:pt x="0" y="24"/>
                    <a:pt x="0" y="43"/>
                  </a:cubicBezTo>
                  <a:cubicBezTo>
                    <a:pt x="0" y="68"/>
                    <a:pt x="20" y="89"/>
                    <a:pt x="46" y="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12" name="Freeform 190">
              <a:extLst>
                <a:ext uri="{FF2B5EF4-FFF2-40B4-BE49-F238E27FC236}">
                  <a16:creationId xmlns:a16="http://schemas.microsoft.com/office/drawing/2014/main" id="{09059EC8-2EB4-4CC9-BA61-176D0E28D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4288" y="3865563"/>
              <a:ext cx="160338" cy="120650"/>
            </a:xfrm>
            <a:custGeom>
              <a:avLst/>
              <a:gdLst>
                <a:gd name="T0" fmla="*/ 33 w 101"/>
                <a:gd name="T1" fmla="*/ 66 h 76"/>
                <a:gd name="T2" fmla="*/ 40 w 101"/>
                <a:gd name="T3" fmla="*/ 76 h 76"/>
                <a:gd name="T4" fmla="*/ 52 w 101"/>
                <a:gd name="T5" fmla="*/ 76 h 76"/>
                <a:gd name="T6" fmla="*/ 61 w 101"/>
                <a:gd name="T7" fmla="*/ 76 h 76"/>
                <a:gd name="T8" fmla="*/ 71 w 101"/>
                <a:gd name="T9" fmla="*/ 66 h 76"/>
                <a:gd name="T10" fmla="*/ 85 w 101"/>
                <a:gd name="T11" fmla="*/ 45 h 76"/>
                <a:gd name="T12" fmla="*/ 101 w 101"/>
                <a:gd name="T13" fmla="*/ 21 h 76"/>
                <a:gd name="T14" fmla="*/ 85 w 101"/>
                <a:gd name="T15" fmla="*/ 0 h 76"/>
                <a:gd name="T16" fmla="*/ 52 w 101"/>
                <a:gd name="T17" fmla="*/ 0 h 76"/>
                <a:gd name="T18" fmla="*/ 16 w 101"/>
                <a:gd name="T19" fmla="*/ 0 h 76"/>
                <a:gd name="T20" fmla="*/ 0 w 101"/>
                <a:gd name="T21" fmla="*/ 21 h 76"/>
                <a:gd name="T22" fmla="*/ 19 w 101"/>
                <a:gd name="T23" fmla="*/ 45 h 76"/>
                <a:gd name="T24" fmla="*/ 33 w 101"/>
                <a:gd name="T25" fmla="*/ 6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76">
                  <a:moveTo>
                    <a:pt x="33" y="66"/>
                  </a:moveTo>
                  <a:lnTo>
                    <a:pt x="40" y="76"/>
                  </a:lnTo>
                  <a:lnTo>
                    <a:pt x="52" y="76"/>
                  </a:lnTo>
                  <a:lnTo>
                    <a:pt x="61" y="76"/>
                  </a:lnTo>
                  <a:lnTo>
                    <a:pt x="71" y="66"/>
                  </a:lnTo>
                  <a:lnTo>
                    <a:pt x="85" y="45"/>
                  </a:lnTo>
                  <a:lnTo>
                    <a:pt x="101" y="21"/>
                  </a:lnTo>
                  <a:lnTo>
                    <a:pt x="85" y="0"/>
                  </a:lnTo>
                  <a:lnTo>
                    <a:pt x="52" y="0"/>
                  </a:lnTo>
                  <a:lnTo>
                    <a:pt x="16" y="0"/>
                  </a:lnTo>
                  <a:lnTo>
                    <a:pt x="0" y="21"/>
                  </a:lnTo>
                  <a:lnTo>
                    <a:pt x="19" y="45"/>
                  </a:lnTo>
                  <a:lnTo>
                    <a:pt x="3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DDC44F4-9B8C-40DA-994F-DBCCC81A190E}"/>
              </a:ext>
            </a:extLst>
          </p:cNvPr>
          <p:cNvGrpSpPr/>
          <p:nvPr/>
        </p:nvGrpSpPr>
        <p:grpSpPr>
          <a:xfrm>
            <a:off x="7500463" y="2527201"/>
            <a:ext cx="164029" cy="271990"/>
            <a:chOff x="4019551" y="1633538"/>
            <a:chExt cx="296862" cy="492124"/>
          </a:xfrm>
          <a:solidFill>
            <a:srgbClr val="C42A13"/>
          </a:solidFill>
        </p:grpSpPr>
        <p:sp>
          <p:nvSpPr>
            <p:cNvPr id="114" name="Freeform 191">
              <a:extLst>
                <a:ext uri="{FF2B5EF4-FFF2-40B4-BE49-F238E27FC236}">
                  <a16:creationId xmlns:a16="http://schemas.microsoft.com/office/drawing/2014/main" id="{99DFF070-BF98-4EFD-BA1D-CE8BBE24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708150"/>
              <a:ext cx="255588" cy="417512"/>
            </a:xfrm>
            <a:custGeom>
              <a:avLst/>
              <a:gdLst>
                <a:gd name="T0" fmla="*/ 2 w 161"/>
                <a:gd name="T1" fmla="*/ 263 h 263"/>
                <a:gd name="T2" fmla="*/ 45 w 161"/>
                <a:gd name="T3" fmla="*/ 235 h 263"/>
                <a:gd name="T4" fmla="*/ 132 w 161"/>
                <a:gd name="T5" fmla="*/ 71 h 263"/>
                <a:gd name="T6" fmla="*/ 161 w 161"/>
                <a:gd name="T7" fmla="*/ 19 h 263"/>
                <a:gd name="T8" fmla="*/ 151 w 161"/>
                <a:gd name="T9" fmla="*/ 14 h 263"/>
                <a:gd name="T10" fmla="*/ 144 w 161"/>
                <a:gd name="T11" fmla="*/ 12 h 263"/>
                <a:gd name="T12" fmla="*/ 135 w 161"/>
                <a:gd name="T13" fmla="*/ 7 h 263"/>
                <a:gd name="T14" fmla="*/ 116 w 161"/>
                <a:gd name="T15" fmla="*/ 0 h 263"/>
                <a:gd name="T16" fmla="*/ 106 w 161"/>
                <a:gd name="T17" fmla="*/ 17 h 263"/>
                <a:gd name="T18" fmla="*/ 102 w 161"/>
                <a:gd name="T19" fmla="*/ 26 h 263"/>
                <a:gd name="T20" fmla="*/ 97 w 161"/>
                <a:gd name="T21" fmla="*/ 36 h 263"/>
                <a:gd name="T22" fmla="*/ 64 w 161"/>
                <a:gd name="T23" fmla="*/ 95 h 263"/>
                <a:gd name="T24" fmla="*/ 0 w 161"/>
                <a:gd name="T25" fmla="*/ 216 h 263"/>
                <a:gd name="T26" fmla="*/ 2 w 161"/>
                <a:gd name="T27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263">
                  <a:moveTo>
                    <a:pt x="2" y="263"/>
                  </a:moveTo>
                  <a:lnTo>
                    <a:pt x="45" y="235"/>
                  </a:lnTo>
                  <a:lnTo>
                    <a:pt x="132" y="71"/>
                  </a:lnTo>
                  <a:lnTo>
                    <a:pt x="161" y="19"/>
                  </a:lnTo>
                  <a:lnTo>
                    <a:pt x="151" y="14"/>
                  </a:lnTo>
                  <a:lnTo>
                    <a:pt x="144" y="12"/>
                  </a:lnTo>
                  <a:lnTo>
                    <a:pt x="135" y="7"/>
                  </a:lnTo>
                  <a:lnTo>
                    <a:pt x="116" y="0"/>
                  </a:lnTo>
                  <a:lnTo>
                    <a:pt x="106" y="17"/>
                  </a:lnTo>
                  <a:lnTo>
                    <a:pt x="102" y="26"/>
                  </a:lnTo>
                  <a:lnTo>
                    <a:pt x="97" y="36"/>
                  </a:lnTo>
                  <a:lnTo>
                    <a:pt x="64" y="95"/>
                  </a:lnTo>
                  <a:lnTo>
                    <a:pt x="0" y="216"/>
                  </a:lnTo>
                  <a:lnTo>
                    <a:pt x="2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15" name="Freeform 192">
              <a:extLst>
                <a:ext uri="{FF2B5EF4-FFF2-40B4-BE49-F238E27FC236}">
                  <a16:creationId xmlns:a16="http://schemas.microsoft.com/office/drawing/2014/main" id="{DB68243C-7E12-4F95-A419-B11DC6131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3" y="1633538"/>
              <a:ext cx="101600" cy="82550"/>
            </a:xfrm>
            <a:custGeom>
              <a:avLst/>
              <a:gdLst>
                <a:gd name="T0" fmla="*/ 19 w 64"/>
                <a:gd name="T1" fmla="*/ 0 h 52"/>
                <a:gd name="T2" fmla="*/ 0 w 64"/>
                <a:gd name="T3" fmla="*/ 33 h 52"/>
                <a:gd name="T4" fmla="*/ 33 w 64"/>
                <a:gd name="T5" fmla="*/ 47 h 52"/>
                <a:gd name="T6" fmla="*/ 42 w 64"/>
                <a:gd name="T7" fmla="*/ 52 h 52"/>
                <a:gd name="T8" fmla="*/ 45 w 64"/>
                <a:gd name="T9" fmla="*/ 52 h 52"/>
                <a:gd name="T10" fmla="*/ 47 w 64"/>
                <a:gd name="T11" fmla="*/ 50 h 52"/>
                <a:gd name="T12" fmla="*/ 52 w 64"/>
                <a:gd name="T13" fmla="*/ 40 h 52"/>
                <a:gd name="T14" fmla="*/ 64 w 64"/>
                <a:gd name="T15" fmla="*/ 19 h 52"/>
                <a:gd name="T16" fmla="*/ 19 w 64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2">
                  <a:moveTo>
                    <a:pt x="19" y="0"/>
                  </a:moveTo>
                  <a:lnTo>
                    <a:pt x="0" y="33"/>
                  </a:lnTo>
                  <a:lnTo>
                    <a:pt x="33" y="47"/>
                  </a:lnTo>
                  <a:lnTo>
                    <a:pt x="42" y="52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52" y="40"/>
                  </a:lnTo>
                  <a:lnTo>
                    <a:pt x="64" y="1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116" name="Freeform 193">
            <a:extLst>
              <a:ext uri="{FF2B5EF4-FFF2-40B4-BE49-F238E27FC236}">
                <a16:creationId xmlns:a16="http://schemas.microsoft.com/office/drawing/2014/main" id="{E5DC6887-F098-4079-8B29-644319C0105F}"/>
              </a:ext>
            </a:extLst>
          </p:cNvPr>
          <p:cNvSpPr>
            <a:spLocks noEditPoints="1"/>
          </p:cNvSpPr>
          <p:nvPr/>
        </p:nvSpPr>
        <p:spPr bwMode="auto">
          <a:xfrm>
            <a:off x="10249537" y="4791731"/>
            <a:ext cx="230693" cy="228121"/>
          </a:xfrm>
          <a:custGeom>
            <a:avLst/>
            <a:gdLst>
              <a:gd name="T0" fmla="*/ 75 w 111"/>
              <a:gd name="T1" fmla="*/ 0 h 110"/>
              <a:gd name="T2" fmla="*/ 80 w 111"/>
              <a:gd name="T3" fmla="*/ 0 h 110"/>
              <a:gd name="T4" fmla="*/ 97 w 111"/>
              <a:gd name="T5" fmla="*/ 43 h 110"/>
              <a:gd name="T6" fmla="*/ 66 w 111"/>
              <a:gd name="T7" fmla="*/ 49 h 110"/>
              <a:gd name="T8" fmla="*/ 59 w 111"/>
              <a:gd name="T9" fmla="*/ 55 h 110"/>
              <a:gd name="T10" fmla="*/ 39 w 111"/>
              <a:gd name="T11" fmla="*/ 75 h 110"/>
              <a:gd name="T12" fmla="*/ 48 w 111"/>
              <a:gd name="T13" fmla="*/ 85 h 110"/>
              <a:gd name="T14" fmla="*/ 44 w 111"/>
              <a:gd name="T15" fmla="*/ 91 h 110"/>
              <a:gd name="T16" fmla="*/ 39 w 111"/>
              <a:gd name="T17" fmla="*/ 94 h 110"/>
              <a:gd name="T18" fmla="*/ 29 w 111"/>
              <a:gd name="T19" fmla="*/ 85 h 110"/>
              <a:gd name="T20" fmla="*/ 23 w 111"/>
              <a:gd name="T21" fmla="*/ 90 h 110"/>
              <a:gd name="T22" fmla="*/ 32 w 111"/>
              <a:gd name="T23" fmla="*/ 101 h 110"/>
              <a:gd name="T24" fmla="*/ 29 w 111"/>
              <a:gd name="T25" fmla="*/ 106 h 110"/>
              <a:gd name="T26" fmla="*/ 23 w 111"/>
              <a:gd name="T27" fmla="*/ 110 h 110"/>
              <a:gd name="T28" fmla="*/ 15 w 111"/>
              <a:gd name="T29" fmla="*/ 103 h 110"/>
              <a:gd name="T30" fmla="*/ 13 w 111"/>
              <a:gd name="T31" fmla="*/ 101 h 110"/>
              <a:gd name="T32" fmla="*/ 9 w 111"/>
              <a:gd name="T33" fmla="*/ 103 h 110"/>
              <a:gd name="T34" fmla="*/ 0 w 111"/>
              <a:gd name="T35" fmla="*/ 97 h 110"/>
              <a:gd name="T36" fmla="*/ 0 w 111"/>
              <a:gd name="T37" fmla="*/ 95 h 110"/>
              <a:gd name="T38" fmla="*/ 8 w 111"/>
              <a:gd name="T39" fmla="*/ 85 h 110"/>
              <a:gd name="T40" fmla="*/ 55 w 111"/>
              <a:gd name="T41" fmla="*/ 38 h 110"/>
              <a:gd name="T42" fmla="*/ 52 w 111"/>
              <a:gd name="T43" fmla="*/ 28 h 110"/>
              <a:gd name="T44" fmla="*/ 75 w 111"/>
              <a:gd name="T45" fmla="*/ 0 h 110"/>
              <a:gd name="T46" fmla="*/ 67 w 111"/>
              <a:gd name="T47" fmla="*/ 26 h 110"/>
              <a:gd name="T48" fmla="*/ 88 w 111"/>
              <a:gd name="T49" fmla="*/ 31 h 110"/>
              <a:gd name="T50" fmla="*/ 76 w 111"/>
              <a:gd name="T51" fmla="*/ 15 h 110"/>
              <a:gd name="T52" fmla="*/ 67 w 111"/>
              <a:gd name="T53" fmla="*/ 2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1" h="110">
                <a:moveTo>
                  <a:pt x="75" y="0"/>
                </a:moveTo>
                <a:cubicBezTo>
                  <a:pt x="77" y="0"/>
                  <a:pt x="79" y="0"/>
                  <a:pt x="80" y="0"/>
                </a:cubicBezTo>
                <a:cubicBezTo>
                  <a:pt x="100" y="1"/>
                  <a:pt x="111" y="28"/>
                  <a:pt x="97" y="43"/>
                </a:cubicBezTo>
                <a:cubicBezTo>
                  <a:pt x="91" y="50"/>
                  <a:pt x="77" y="55"/>
                  <a:pt x="66" y="49"/>
                </a:cubicBezTo>
                <a:cubicBezTo>
                  <a:pt x="63" y="50"/>
                  <a:pt x="61" y="52"/>
                  <a:pt x="59" y="55"/>
                </a:cubicBezTo>
                <a:cubicBezTo>
                  <a:pt x="53" y="61"/>
                  <a:pt x="46" y="68"/>
                  <a:pt x="39" y="75"/>
                </a:cubicBezTo>
                <a:cubicBezTo>
                  <a:pt x="40" y="78"/>
                  <a:pt x="48" y="81"/>
                  <a:pt x="48" y="85"/>
                </a:cubicBezTo>
                <a:cubicBezTo>
                  <a:pt x="48" y="88"/>
                  <a:pt x="44" y="91"/>
                  <a:pt x="44" y="91"/>
                </a:cubicBezTo>
                <a:cubicBezTo>
                  <a:pt x="44" y="91"/>
                  <a:pt x="41" y="94"/>
                  <a:pt x="39" y="94"/>
                </a:cubicBezTo>
                <a:cubicBezTo>
                  <a:pt x="35" y="94"/>
                  <a:pt x="32" y="87"/>
                  <a:pt x="29" y="85"/>
                </a:cubicBezTo>
                <a:cubicBezTo>
                  <a:pt x="27" y="87"/>
                  <a:pt x="25" y="89"/>
                  <a:pt x="23" y="90"/>
                </a:cubicBezTo>
                <a:cubicBezTo>
                  <a:pt x="25" y="94"/>
                  <a:pt x="32" y="96"/>
                  <a:pt x="32" y="101"/>
                </a:cubicBezTo>
                <a:cubicBezTo>
                  <a:pt x="32" y="103"/>
                  <a:pt x="29" y="106"/>
                  <a:pt x="29" y="106"/>
                </a:cubicBezTo>
                <a:cubicBezTo>
                  <a:pt x="29" y="106"/>
                  <a:pt x="26" y="110"/>
                  <a:pt x="23" y="110"/>
                </a:cubicBezTo>
                <a:cubicBezTo>
                  <a:pt x="20" y="110"/>
                  <a:pt x="15" y="103"/>
                  <a:pt x="15" y="103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13" y="101"/>
                  <a:pt x="10" y="103"/>
                  <a:pt x="9" y="103"/>
                </a:cubicBezTo>
                <a:cubicBezTo>
                  <a:pt x="4" y="104"/>
                  <a:pt x="1" y="100"/>
                  <a:pt x="0" y="97"/>
                </a:cubicBezTo>
                <a:cubicBezTo>
                  <a:pt x="0" y="96"/>
                  <a:pt x="0" y="95"/>
                  <a:pt x="0" y="95"/>
                </a:cubicBezTo>
                <a:cubicBezTo>
                  <a:pt x="2" y="91"/>
                  <a:pt x="5" y="88"/>
                  <a:pt x="8" y="85"/>
                </a:cubicBezTo>
                <a:cubicBezTo>
                  <a:pt x="24" y="69"/>
                  <a:pt x="40" y="53"/>
                  <a:pt x="55" y="38"/>
                </a:cubicBezTo>
                <a:cubicBezTo>
                  <a:pt x="54" y="35"/>
                  <a:pt x="53" y="32"/>
                  <a:pt x="52" y="28"/>
                </a:cubicBezTo>
                <a:cubicBezTo>
                  <a:pt x="51" y="12"/>
                  <a:pt x="62" y="3"/>
                  <a:pt x="75" y="0"/>
                </a:cubicBezTo>
                <a:close/>
                <a:moveTo>
                  <a:pt x="67" y="26"/>
                </a:moveTo>
                <a:cubicBezTo>
                  <a:pt x="67" y="38"/>
                  <a:pt x="83" y="40"/>
                  <a:pt x="88" y="31"/>
                </a:cubicBezTo>
                <a:cubicBezTo>
                  <a:pt x="92" y="22"/>
                  <a:pt x="84" y="14"/>
                  <a:pt x="76" y="15"/>
                </a:cubicBezTo>
                <a:cubicBezTo>
                  <a:pt x="71" y="16"/>
                  <a:pt x="67" y="20"/>
                  <a:pt x="67" y="26"/>
                </a:cubicBezTo>
                <a:close/>
              </a:path>
            </a:pathLst>
          </a:custGeom>
          <a:solidFill>
            <a:srgbClr val="C42A13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sp>
        <p:nvSpPr>
          <p:cNvPr id="117" name="Freeform 194">
            <a:extLst>
              <a:ext uri="{FF2B5EF4-FFF2-40B4-BE49-F238E27FC236}">
                <a16:creationId xmlns:a16="http://schemas.microsoft.com/office/drawing/2014/main" id="{FA345F97-0501-4DD2-8E36-BA57D0B43DC0}"/>
              </a:ext>
            </a:extLst>
          </p:cNvPr>
          <p:cNvSpPr>
            <a:spLocks noEditPoints="1"/>
          </p:cNvSpPr>
          <p:nvPr/>
        </p:nvSpPr>
        <p:spPr bwMode="auto">
          <a:xfrm>
            <a:off x="7124043" y="3395587"/>
            <a:ext cx="264025" cy="209694"/>
          </a:xfrm>
          <a:custGeom>
            <a:avLst/>
            <a:gdLst>
              <a:gd name="T0" fmla="*/ 110 w 127"/>
              <a:gd name="T1" fmla="*/ 9 h 101"/>
              <a:gd name="T2" fmla="*/ 107 w 127"/>
              <a:gd name="T3" fmla="*/ 7 h 101"/>
              <a:gd name="T4" fmla="*/ 57 w 127"/>
              <a:gd name="T5" fmla="*/ 0 h 101"/>
              <a:gd name="T6" fmla="*/ 18 w 127"/>
              <a:gd name="T7" fmla="*/ 15 h 101"/>
              <a:gd name="T8" fmla="*/ 18 w 127"/>
              <a:gd name="T9" fmla="*/ 15 h 101"/>
              <a:gd name="T10" fmla="*/ 17 w 127"/>
              <a:gd name="T11" fmla="*/ 16 h 101"/>
              <a:gd name="T12" fmla="*/ 0 w 127"/>
              <a:gd name="T13" fmla="*/ 38 h 101"/>
              <a:gd name="T14" fmla="*/ 2 w 127"/>
              <a:gd name="T15" fmla="*/ 43 h 101"/>
              <a:gd name="T16" fmla="*/ 16 w 127"/>
              <a:gd name="T17" fmla="*/ 82 h 101"/>
              <a:gd name="T18" fmla="*/ 71 w 127"/>
              <a:gd name="T19" fmla="*/ 101 h 101"/>
              <a:gd name="T20" fmla="*/ 72 w 127"/>
              <a:gd name="T21" fmla="*/ 101 h 101"/>
              <a:gd name="T22" fmla="*/ 72 w 127"/>
              <a:gd name="T23" fmla="*/ 101 h 101"/>
              <a:gd name="T24" fmla="*/ 73 w 127"/>
              <a:gd name="T25" fmla="*/ 101 h 101"/>
              <a:gd name="T26" fmla="*/ 112 w 127"/>
              <a:gd name="T27" fmla="*/ 77 h 101"/>
              <a:gd name="T28" fmla="*/ 125 w 127"/>
              <a:gd name="T29" fmla="*/ 36 h 101"/>
              <a:gd name="T30" fmla="*/ 126 w 127"/>
              <a:gd name="T31" fmla="*/ 31 h 101"/>
              <a:gd name="T32" fmla="*/ 21 w 127"/>
              <a:gd name="T33" fmla="*/ 21 h 101"/>
              <a:gd name="T34" fmla="*/ 53 w 127"/>
              <a:gd name="T35" fmla="*/ 50 h 101"/>
              <a:gd name="T36" fmla="*/ 68 w 127"/>
              <a:gd name="T37" fmla="*/ 93 h 101"/>
              <a:gd name="T38" fmla="*/ 23 w 127"/>
              <a:gd name="T39" fmla="*/ 48 h 101"/>
              <a:gd name="T40" fmla="*/ 54 w 127"/>
              <a:gd name="T41" fmla="*/ 56 h 101"/>
              <a:gd name="T42" fmla="*/ 68 w 127"/>
              <a:gd name="T43" fmla="*/ 38 h 101"/>
              <a:gd name="T44" fmla="*/ 71 w 127"/>
              <a:gd name="T45" fmla="*/ 24 h 101"/>
              <a:gd name="T46" fmla="*/ 58 w 127"/>
              <a:gd name="T47" fmla="*/ 7 h 101"/>
              <a:gd name="T48" fmla="*/ 71 w 127"/>
              <a:gd name="T49" fmla="*/ 24 h 101"/>
              <a:gd name="T50" fmla="*/ 75 w 127"/>
              <a:gd name="T51" fmla="*/ 42 h 101"/>
              <a:gd name="T52" fmla="*/ 82 w 127"/>
              <a:gd name="T53" fmla="*/ 55 h 101"/>
              <a:gd name="T54" fmla="*/ 85 w 127"/>
              <a:gd name="T55" fmla="*/ 55 h 101"/>
              <a:gd name="T56" fmla="*/ 106 w 127"/>
              <a:gd name="T57" fmla="*/ 75 h 101"/>
              <a:gd name="T58" fmla="*/ 75 w 127"/>
              <a:gd name="T59" fmla="*/ 92 h 101"/>
              <a:gd name="T60" fmla="*/ 76 w 127"/>
              <a:gd name="T61" fmla="*/ 29 h 101"/>
              <a:gd name="T62" fmla="*/ 118 w 127"/>
              <a:gd name="T63" fmla="*/ 32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7" h="101">
                <a:moveTo>
                  <a:pt x="126" y="31"/>
                </a:moveTo>
                <a:cubicBezTo>
                  <a:pt x="110" y="9"/>
                  <a:pt x="110" y="9"/>
                  <a:pt x="110" y="9"/>
                </a:cubicBezTo>
                <a:cubicBezTo>
                  <a:pt x="109" y="8"/>
                  <a:pt x="108" y="7"/>
                  <a:pt x="107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59" y="0"/>
                  <a:pt x="59" y="0"/>
                  <a:pt x="59" y="0"/>
                </a:cubicBezTo>
                <a:cubicBezTo>
                  <a:pt x="58" y="0"/>
                  <a:pt x="57" y="0"/>
                  <a:pt x="57" y="0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0" y="40"/>
                  <a:pt x="0" y="41"/>
                </a:cubicBezTo>
                <a:cubicBezTo>
                  <a:pt x="0" y="42"/>
                  <a:pt x="1" y="43"/>
                  <a:pt x="2" y="43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82"/>
                  <a:pt x="16" y="82"/>
                  <a:pt x="16" y="82"/>
                </a:cubicBezTo>
                <a:cubicBezTo>
                  <a:pt x="16" y="83"/>
                  <a:pt x="17" y="85"/>
                  <a:pt x="19" y="85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111" y="79"/>
                  <a:pt x="112" y="78"/>
                  <a:pt x="112" y="77"/>
                </a:cubicBezTo>
                <a:cubicBezTo>
                  <a:pt x="112" y="42"/>
                  <a:pt x="112" y="42"/>
                  <a:pt x="112" y="42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6" y="36"/>
                  <a:pt x="126" y="35"/>
                  <a:pt x="126" y="34"/>
                </a:cubicBezTo>
                <a:cubicBezTo>
                  <a:pt x="127" y="33"/>
                  <a:pt x="126" y="32"/>
                  <a:pt x="126" y="31"/>
                </a:cubicBezTo>
                <a:close/>
                <a:moveTo>
                  <a:pt x="8" y="38"/>
                </a:moveTo>
                <a:cubicBezTo>
                  <a:pt x="21" y="21"/>
                  <a:pt x="21" y="21"/>
                  <a:pt x="21" y="21"/>
                </a:cubicBezTo>
                <a:cubicBezTo>
                  <a:pt x="66" y="30"/>
                  <a:pt x="66" y="30"/>
                  <a:pt x="66" y="30"/>
                </a:cubicBezTo>
                <a:cubicBezTo>
                  <a:pt x="53" y="50"/>
                  <a:pt x="53" y="50"/>
                  <a:pt x="53" y="50"/>
                </a:cubicBezTo>
                <a:lnTo>
                  <a:pt x="8" y="38"/>
                </a:lnTo>
                <a:close/>
                <a:moveTo>
                  <a:pt x="68" y="93"/>
                </a:moveTo>
                <a:cubicBezTo>
                  <a:pt x="23" y="80"/>
                  <a:pt x="23" y="80"/>
                  <a:pt x="23" y="80"/>
                </a:cubicBezTo>
                <a:cubicBezTo>
                  <a:pt x="23" y="48"/>
                  <a:pt x="23" y="48"/>
                  <a:pt x="23" y="48"/>
                </a:cubicBezTo>
                <a:cubicBezTo>
                  <a:pt x="53" y="56"/>
                  <a:pt x="53" y="56"/>
                  <a:pt x="53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5" y="56"/>
                  <a:pt x="56" y="56"/>
                  <a:pt x="57" y="55"/>
                </a:cubicBezTo>
                <a:cubicBezTo>
                  <a:pt x="68" y="38"/>
                  <a:pt x="68" y="38"/>
                  <a:pt x="68" y="38"/>
                </a:cubicBezTo>
                <a:lnTo>
                  <a:pt x="68" y="93"/>
                </a:lnTo>
                <a:close/>
                <a:moveTo>
                  <a:pt x="71" y="24"/>
                </a:moveTo>
                <a:cubicBezTo>
                  <a:pt x="31" y="17"/>
                  <a:pt x="31" y="17"/>
                  <a:pt x="31" y="17"/>
                </a:cubicBezTo>
                <a:cubicBezTo>
                  <a:pt x="58" y="7"/>
                  <a:pt x="58" y="7"/>
                  <a:pt x="58" y="7"/>
                </a:cubicBezTo>
                <a:cubicBezTo>
                  <a:pt x="96" y="12"/>
                  <a:pt x="96" y="12"/>
                  <a:pt x="96" y="12"/>
                </a:cubicBezTo>
                <a:lnTo>
                  <a:pt x="71" y="24"/>
                </a:lnTo>
                <a:close/>
                <a:moveTo>
                  <a:pt x="75" y="92"/>
                </a:moveTo>
                <a:cubicBezTo>
                  <a:pt x="75" y="42"/>
                  <a:pt x="75" y="42"/>
                  <a:pt x="75" y="42"/>
                </a:cubicBezTo>
                <a:cubicBezTo>
                  <a:pt x="80" y="54"/>
                  <a:pt x="80" y="54"/>
                  <a:pt x="80" y="54"/>
                </a:cubicBezTo>
                <a:cubicBezTo>
                  <a:pt x="81" y="54"/>
                  <a:pt x="81" y="55"/>
                  <a:pt x="82" y="55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4" y="55"/>
                  <a:pt x="85" y="55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106" y="75"/>
                  <a:pt x="106" y="75"/>
                  <a:pt x="106" y="75"/>
                </a:cubicBezTo>
                <a:cubicBezTo>
                  <a:pt x="106" y="75"/>
                  <a:pt x="106" y="75"/>
                  <a:pt x="106" y="75"/>
                </a:cubicBezTo>
                <a:lnTo>
                  <a:pt x="75" y="92"/>
                </a:lnTo>
                <a:close/>
                <a:moveTo>
                  <a:pt x="85" y="48"/>
                </a:moveTo>
                <a:cubicBezTo>
                  <a:pt x="76" y="29"/>
                  <a:pt x="76" y="29"/>
                  <a:pt x="76" y="29"/>
                </a:cubicBezTo>
                <a:cubicBezTo>
                  <a:pt x="106" y="15"/>
                  <a:pt x="106" y="15"/>
                  <a:pt x="106" y="15"/>
                </a:cubicBezTo>
                <a:cubicBezTo>
                  <a:pt x="118" y="32"/>
                  <a:pt x="118" y="32"/>
                  <a:pt x="118" y="32"/>
                </a:cubicBezTo>
                <a:lnTo>
                  <a:pt x="85" y="48"/>
                </a:lnTo>
                <a:close/>
              </a:path>
            </a:pathLst>
          </a:custGeom>
          <a:solidFill>
            <a:srgbClr val="92AF27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>
              <a:solidFill>
                <a:srgbClr val="7E7E7E"/>
              </a:solidFill>
              <a:latin typeface="Raleway Black"/>
              <a:cs typeface="Raleway Black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C322884-3C0E-4979-BB6A-AC645D7488DA}"/>
              </a:ext>
            </a:extLst>
          </p:cNvPr>
          <p:cNvGrpSpPr/>
          <p:nvPr/>
        </p:nvGrpSpPr>
        <p:grpSpPr>
          <a:xfrm>
            <a:off x="8005163" y="2026773"/>
            <a:ext cx="265780" cy="267603"/>
            <a:chOff x="4751388" y="877888"/>
            <a:chExt cx="481013" cy="484187"/>
          </a:xfrm>
          <a:solidFill>
            <a:srgbClr val="C42A13"/>
          </a:solidFill>
        </p:grpSpPr>
        <p:sp>
          <p:nvSpPr>
            <p:cNvPr id="119" name="Oval 195">
              <a:extLst>
                <a:ext uri="{FF2B5EF4-FFF2-40B4-BE49-F238E27FC236}">
                  <a16:creationId xmlns:a16="http://schemas.microsoft.com/office/drawing/2014/main" id="{499DAF4D-7F68-4490-87C3-95BFF5453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763" y="960438"/>
              <a:ext cx="323850" cy="3190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20" name="Rectangle 196">
              <a:extLst>
                <a:ext uri="{FF2B5EF4-FFF2-40B4-BE49-F238E27FC236}">
                  <a16:creationId xmlns:a16="http://schemas.microsoft.com/office/drawing/2014/main" id="{C444BD20-B8D6-4526-98EA-50C1CA292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3638" y="877888"/>
              <a:ext cx="41275" cy="603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21" name="Rectangle 197">
              <a:extLst>
                <a:ext uri="{FF2B5EF4-FFF2-40B4-BE49-F238E27FC236}">
                  <a16:creationId xmlns:a16="http://schemas.microsoft.com/office/drawing/2014/main" id="{956E8E61-3720-49B2-86BD-83CE23B0B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6838" y="1100138"/>
              <a:ext cx="55563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22" name="Rectangle 198">
              <a:extLst>
                <a:ext uri="{FF2B5EF4-FFF2-40B4-BE49-F238E27FC236}">
                  <a16:creationId xmlns:a16="http://schemas.microsoft.com/office/drawing/2014/main" id="{9498C56F-0A13-488D-BB45-8825B5973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3638" y="1303338"/>
              <a:ext cx="41275" cy="587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23" name="Rectangle 199">
              <a:extLst>
                <a:ext uri="{FF2B5EF4-FFF2-40B4-BE49-F238E27FC236}">
                  <a16:creationId xmlns:a16="http://schemas.microsoft.com/office/drawing/2014/main" id="{4E6F2EF1-57E2-49A3-BF7D-B37436AD6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1388" y="1100138"/>
              <a:ext cx="57150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24" name="Freeform 200">
              <a:extLst>
                <a:ext uri="{FF2B5EF4-FFF2-40B4-BE49-F238E27FC236}">
                  <a16:creationId xmlns:a16="http://schemas.microsoft.com/office/drawing/2014/main" id="{7B2A8F5B-EECB-4D11-B1C2-05AAC98F9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6" y="935038"/>
              <a:ext cx="68263" cy="71437"/>
            </a:xfrm>
            <a:custGeom>
              <a:avLst/>
              <a:gdLst>
                <a:gd name="T0" fmla="*/ 43 w 43"/>
                <a:gd name="T1" fmla="*/ 18 h 45"/>
                <a:gd name="T2" fmla="*/ 19 w 43"/>
                <a:gd name="T3" fmla="*/ 45 h 45"/>
                <a:gd name="T4" fmla="*/ 0 w 43"/>
                <a:gd name="T5" fmla="*/ 26 h 45"/>
                <a:gd name="T6" fmla="*/ 26 w 43"/>
                <a:gd name="T7" fmla="*/ 0 h 45"/>
                <a:gd name="T8" fmla="*/ 43 w 43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">
                  <a:moveTo>
                    <a:pt x="43" y="18"/>
                  </a:moveTo>
                  <a:lnTo>
                    <a:pt x="19" y="45"/>
                  </a:lnTo>
                  <a:lnTo>
                    <a:pt x="0" y="26"/>
                  </a:lnTo>
                  <a:lnTo>
                    <a:pt x="26" y="0"/>
                  </a:lnTo>
                  <a:lnTo>
                    <a:pt x="43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25" name="Freeform 201">
              <a:extLst>
                <a:ext uri="{FF2B5EF4-FFF2-40B4-BE49-F238E27FC236}">
                  <a16:creationId xmlns:a16="http://schemas.microsoft.com/office/drawing/2014/main" id="{0B616C05-8ABD-4D83-BBEF-EB76F0C5E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6" y="1235075"/>
              <a:ext cx="68263" cy="71437"/>
            </a:xfrm>
            <a:custGeom>
              <a:avLst/>
              <a:gdLst>
                <a:gd name="T0" fmla="*/ 19 w 43"/>
                <a:gd name="T1" fmla="*/ 0 h 45"/>
                <a:gd name="T2" fmla="*/ 43 w 43"/>
                <a:gd name="T3" fmla="*/ 26 h 45"/>
                <a:gd name="T4" fmla="*/ 26 w 43"/>
                <a:gd name="T5" fmla="*/ 45 h 45"/>
                <a:gd name="T6" fmla="*/ 0 w 43"/>
                <a:gd name="T7" fmla="*/ 19 h 45"/>
                <a:gd name="T8" fmla="*/ 19 w 4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">
                  <a:moveTo>
                    <a:pt x="19" y="0"/>
                  </a:moveTo>
                  <a:lnTo>
                    <a:pt x="43" y="26"/>
                  </a:lnTo>
                  <a:lnTo>
                    <a:pt x="26" y="45"/>
                  </a:lnTo>
                  <a:lnTo>
                    <a:pt x="0" y="1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26" name="Freeform 202">
              <a:extLst>
                <a:ext uri="{FF2B5EF4-FFF2-40B4-BE49-F238E27FC236}">
                  <a16:creationId xmlns:a16="http://schemas.microsoft.com/office/drawing/2014/main" id="{C3811FD2-22F8-4D9E-9C81-FDD0962C7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538" y="1235075"/>
              <a:ext cx="66675" cy="71437"/>
            </a:xfrm>
            <a:custGeom>
              <a:avLst/>
              <a:gdLst>
                <a:gd name="T0" fmla="*/ 26 w 42"/>
                <a:gd name="T1" fmla="*/ 0 h 45"/>
                <a:gd name="T2" fmla="*/ 42 w 42"/>
                <a:gd name="T3" fmla="*/ 19 h 45"/>
                <a:gd name="T4" fmla="*/ 19 w 42"/>
                <a:gd name="T5" fmla="*/ 45 h 45"/>
                <a:gd name="T6" fmla="*/ 0 w 42"/>
                <a:gd name="T7" fmla="*/ 26 h 45"/>
                <a:gd name="T8" fmla="*/ 26 w 42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26" y="0"/>
                  </a:moveTo>
                  <a:lnTo>
                    <a:pt x="42" y="19"/>
                  </a:lnTo>
                  <a:lnTo>
                    <a:pt x="19" y="45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27" name="Freeform 203">
              <a:extLst>
                <a:ext uri="{FF2B5EF4-FFF2-40B4-BE49-F238E27FC236}">
                  <a16:creationId xmlns:a16="http://schemas.microsoft.com/office/drawing/2014/main" id="{99F835DB-AA72-475B-A305-F0997C084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538" y="935038"/>
              <a:ext cx="66675" cy="71437"/>
            </a:xfrm>
            <a:custGeom>
              <a:avLst/>
              <a:gdLst>
                <a:gd name="T0" fmla="*/ 42 w 42"/>
                <a:gd name="T1" fmla="*/ 26 h 45"/>
                <a:gd name="T2" fmla="*/ 26 w 42"/>
                <a:gd name="T3" fmla="*/ 45 h 45"/>
                <a:gd name="T4" fmla="*/ 0 w 42"/>
                <a:gd name="T5" fmla="*/ 18 h 45"/>
                <a:gd name="T6" fmla="*/ 19 w 42"/>
                <a:gd name="T7" fmla="*/ 0 h 45"/>
                <a:gd name="T8" fmla="*/ 42 w 42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42" y="26"/>
                  </a:moveTo>
                  <a:lnTo>
                    <a:pt x="26" y="45"/>
                  </a:lnTo>
                  <a:lnTo>
                    <a:pt x="0" y="18"/>
                  </a:lnTo>
                  <a:lnTo>
                    <a:pt x="19" y="0"/>
                  </a:lnTo>
                  <a:lnTo>
                    <a:pt x="4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28" name="Freeform 204">
              <a:extLst>
                <a:ext uri="{FF2B5EF4-FFF2-40B4-BE49-F238E27FC236}">
                  <a16:creationId xmlns:a16="http://schemas.microsoft.com/office/drawing/2014/main" id="{952BC44E-60E5-4BBD-909F-2C4BB973C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076" y="889000"/>
              <a:ext cx="60325" cy="68262"/>
            </a:xfrm>
            <a:custGeom>
              <a:avLst/>
              <a:gdLst>
                <a:gd name="T0" fmla="*/ 38 w 38"/>
                <a:gd name="T1" fmla="*/ 10 h 43"/>
                <a:gd name="T2" fmla="*/ 24 w 38"/>
                <a:gd name="T3" fmla="*/ 43 h 43"/>
                <a:gd name="T4" fmla="*/ 0 w 38"/>
                <a:gd name="T5" fmla="*/ 33 h 43"/>
                <a:gd name="T6" fmla="*/ 12 w 38"/>
                <a:gd name="T7" fmla="*/ 0 h 43"/>
                <a:gd name="T8" fmla="*/ 38 w 38"/>
                <a:gd name="T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3">
                  <a:moveTo>
                    <a:pt x="38" y="10"/>
                  </a:moveTo>
                  <a:lnTo>
                    <a:pt x="24" y="43"/>
                  </a:lnTo>
                  <a:lnTo>
                    <a:pt x="0" y="33"/>
                  </a:lnTo>
                  <a:lnTo>
                    <a:pt x="12" y="0"/>
                  </a:lnTo>
                  <a:lnTo>
                    <a:pt x="3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29" name="Freeform 205">
              <a:extLst>
                <a:ext uri="{FF2B5EF4-FFF2-40B4-BE49-F238E27FC236}">
                  <a16:creationId xmlns:a16="http://schemas.microsoft.com/office/drawing/2014/main" id="{DE8FA9EF-FDDA-4063-92ED-AE517D49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1171575"/>
              <a:ext cx="71438" cy="60325"/>
            </a:xfrm>
            <a:custGeom>
              <a:avLst/>
              <a:gdLst>
                <a:gd name="T0" fmla="*/ 9 w 45"/>
                <a:gd name="T1" fmla="*/ 0 h 38"/>
                <a:gd name="T2" fmla="*/ 45 w 45"/>
                <a:gd name="T3" fmla="*/ 14 h 38"/>
                <a:gd name="T4" fmla="*/ 33 w 45"/>
                <a:gd name="T5" fmla="*/ 38 h 38"/>
                <a:gd name="T6" fmla="*/ 0 w 45"/>
                <a:gd name="T7" fmla="*/ 23 h 38"/>
                <a:gd name="T8" fmla="*/ 9 w 4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">
                  <a:moveTo>
                    <a:pt x="9" y="0"/>
                  </a:moveTo>
                  <a:lnTo>
                    <a:pt x="45" y="14"/>
                  </a:lnTo>
                  <a:lnTo>
                    <a:pt x="33" y="38"/>
                  </a:lnTo>
                  <a:lnTo>
                    <a:pt x="0" y="2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30" name="Freeform 206">
              <a:extLst>
                <a:ext uri="{FF2B5EF4-FFF2-40B4-BE49-F238E27FC236}">
                  <a16:creationId xmlns:a16="http://schemas.microsoft.com/office/drawing/2014/main" id="{87D8B84A-16AD-4ABE-95DD-DFB604F97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284288"/>
              <a:ext cx="60325" cy="66675"/>
            </a:xfrm>
            <a:custGeom>
              <a:avLst/>
              <a:gdLst>
                <a:gd name="T0" fmla="*/ 38 w 38"/>
                <a:gd name="T1" fmla="*/ 9 h 42"/>
                <a:gd name="T2" fmla="*/ 24 w 38"/>
                <a:gd name="T3" fmla="*/ 42 h 42"/>
                <a:gd name="T4" fmla="*/ 0 w 38"/>
                <a:gd name="T5" fmla="*/ 33 h 42"/>
                <a:gd name="T6" fmla="*/ 14 w 38"/>
                <a:gd name="T7" fmla="*/ 0 h 42"/>
                <a:gd name="T8" fmla="*/ 38 w 38"/>
                <a:gd name="T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2">
                  <a:moveTo>
                    <a:pt x="38" y="9"/>
                  </a:moveTo>
                  <a:lnTo>
                    <a:pt x="24" y="42"/>
                  </a:lnTo>
                  <a:lnTo>
                    <a:pt x="0" y="33"/>
                  </a:lnTo>
                  <a:lnTo>
                    <a:pt x="14" y="0"/>
                  </a:lnTo>
                  <a:lnTo>
                    <a:pt x="3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31" name="Freeform 207">
              <a:extLst>
                <a:ext uri="{FF2B5EF4-FFF2-40B4-BE49-F238E27FC236}">
                  <a16:creationId xmlns:a16="http://schemas.microsoft.com/office/drawing/2014/main" id="{4C2A5CFC-8EF1-44FE-ADDD-475F4F7D0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1" y="1009650"/>
              <a:ext cx="68263" cy="60325"/>
            </a:xfrm>
            <a:custGeom>
              <a:avLst/>
              <a:gdLst>
                <a:gd name="T0" fmla="*/ 34 w 43"/>
                <a:gd name="T1" fmla="*/ 38 h 38"/>
                <a:gd name="T2" fmla="*/ 0 w 43"/>
                <a:gd name="T3" fmla="*/ 24 h 38"/>
                <a:gd name="T4" fmla="*/ 10 w 43"/>
                <a:gd name="T5" fmla="*/ 0 h 38"/>
                <a:gd name="T6" fmla="*/ 43 w 43"/>
                <a:gd name="T7" fmla="*/ 14 h 38"/>
                <a:gd name="T8" fmla="*/ 34 w 4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8">
                  <a:moveTo>
                    <a:pt x="34" y="38"/>
                  </a:moveTo>
                  <a:lnTo>
                    <a:pt x="0" y="24"/>
                  </a:lnTo>
                  <a:lnTo>
                    <a:pt x="10" y="0"/>
                  </a:lnTo>
                  <a:lnTo>
                    <a:pt x="43" y="14"/>
                  </a:lnTo>
                  <a:lnTo>
                    <a:pt x="34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32" name="Freeform 208">
              <a:extLst>
                <a:ext uri="{FF2B5EF4-FFF2-40B4-BE49-F238E27FC236}">
                  <a16:creationId xmlns:a16="http://schemas.microsoft.com/office/drawing/2014/main" id="{C4C68636-D284-4B92-821D-3B90AEB0B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1009650"/>
              <a:ext cx="66675" cy="60325"/>
            </a:xfrm>
            <a:custGeom>
              <a:avLst/>
              <a:gdLst>
                <a:gd name="T0" fmla="*/ 0 w 42"/>
                <a:gd name="T1" fmla="*/ 14 h 38"/>
                <a:gd name="T2" fmla="*/ 33 w 42"/>
                <a:gd name="T3" fmla="*/ 0 h 38"/>
                <a:gd name="T4" fmla="*/ 42 w 42"/>
                <a:gd name="T5" fmla="*/ 24 h 38"/>
                <a:gd name="T6" fmla="*/ 9 w 42"/>
                <a:gd name="T7" fmla="*/ 38 h 38"/>
                <a:gd name="T8" fmla="*/ 0 w 42"/>
                <a:gd name="T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8">
                  <a:moveTo>
                    <a:pt x="0" y="14"/>
                  </a:moveTo>
                  <a:lnTo>
                    <a:pt x="33" y="0"/>
                  </a:lnTo>
                  <a:lnTo>
                    <a:pt x="42" y="24"/>
                  </a:lnTo>
                  <a:lnTo>
                    <a:pt x="9" y="38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33" name="Freeform 209">
              <a:extLst>
                <a:ext uri="{FF2B5EF4-FFF2-40B4-BE49-F238E27FC236}">
                  <a16:creationId xmlns:a16="http://schemas.microsoft.com/office/drawing/2014/main" id="{0D5B3228-E4B0-4559-BF85-4149812CE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076" y="1279525"/>
              <a:ext cx="60325" cy="71437"/>
            </a:xfrm>
            <a:custGeom>
              <a:avLst/>
              <a:gdLst>
                <a:gd name="T0" fmla="*/ 38 w 38"/>
                <a:gd name="T1" fmla="*/ 33 h 45"/>
                <a:gd name="T2" fmla="*/ 14 w 38"/>
                <a:gd name="T3" fmla="*/ 45 h 45"/>
                <a:gd name="T4" fmla="*/ 0 w 38"/>
                <a:gd name="T5" fmla="*/ 12 h 45"/>
                <a:gd name="T6" fmla="*/ 24 w 38"/>
                <a:gd name="T7" fmla="*/ 0 h 45"/>
                <a:gd name="T8" fmla="*/ 38 w 38"/>
                <a:gd name="T9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5">
                  <a:moveTo>
                    <a:pt x="38" y="33"/>
                  </a:moveTo>
                  <a:lnTo>
                    <a:pt x="14" y="45"/>
                  </a:lnTo>
                  <a:lnTo>
                    <a:pt x="0" y="12"/>
                  </a:lnTo>
                  <a:lnTo>
                    <a:pt x="24" y="0"/>
                  </a:lnTo>
                  <a:lnTo>
                    <a:pt x="3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34" name="Freeform 210">
              <a:extLst>
                <a:ext uri="{FF2B5EF4-FFF2-40B4-BE49-F238E27FC236}">
                  <a16:creationId xmlns:a16="http://schemas.microsoft.com/office/drawing/2014/main" id="{158B1341-C2FD-4BB4-BA76-71777D409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1" y="1171575"/>
              <a:ext cx="68263" cy="60325"/>
            </a:xfrm>
            <a:custGeom>
              <a:avLst/>
              <a:gdLst>
                <a:gd name="T0" fmla="*/ 43 w 43"/>
                <a:gd name="T1" fmla="*/ 23 h 38"/>
                <a:gd name="T2" fmla="*/ 10 w 43"/>
                <a:gd name="T3" fmla="*/ 38 h 38"/>
                <a:gd name="T4" fmla="*/ 0 w 43"/>
                <a:gd name="T5" fmla="*/ 14 h 38"/>
                <a:gd name="T6" fmla="*/ 34 w 43"/>
                <a:gd name="T7" fmla="*/ 0 h 38"/>
                <a:gd name="T8" fmla="*/ 43 w 43"/>
                <a:gd name="T9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8">
                  <a:moveTo>
                    <a:pt x="43" y="23"/>
                  </a:moveTo>
                  <a:lnTo>
                    <a:pt x="10" y="38"/>
                  </a:lnTo>
                  <a:lnTo>
                    <a:pt x="0" y="14"/>
                  </a:lnTo>
                  <a:lnTo>
                    <a:pt x="34" y="0"/>
                  </a:lnTo>
                  <a:lnTo>
                    <a:pt x="4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35" name="Freeform 211">
              <a:extLst>
                <a:ext uri="{FF2B5EF4-FFF2-40B4-BE49-F238E27FC236}">
                  <a16:creationId xmlns:a16="http://schemas.microsoft.com/office/drawing/2014/main" id="{D17C8C5E-8996-40AF-B701-9FBFD2A72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889000"/>
              <a:ext cx="60325" cy="68262"/>
            </a:xfrm>
            <a:custGeom>
              <a:avLst/>
              <a:gdLst>
                <a:gd name="T0" fmla="*/ 38 w 38"/>
                <a:gd name="T1" fmla="*/ 33 h 43"/>
                <a:gd name="T2" fmla="*/ 14 w 38"/>
                <a:gd name="T3" fmla="*/ 43 h 43"/>
                <a:gd name="T4" fmla="*/ 0 w 38"/>
                <a:gd name="T5" fmla="*/ 10 h 43"/>
                <a:gd name="T6" fmla="*/ 23 w 38"/>
                <a:gd name="T7" fmla="*/ 0 h 43"/>
                <a:gd name="T8" fmla="*/ 38 w 38"/>
                <a:gd name="T9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3">
                  <a:moveTo>
                    <a:pt x="38" y="33"/>
                  </a:moveTo>
                  <a:lnTo>
                    <a:pt x="14" y="43"/>
                  </a:lnTo>
                  <a:lnTo>
                    <a:pt x="0" y="10"/>
                  </a:lnTo>
                  <a:lnTo>
                    <a:pt x="23" y="0"/>
                  </a:lnTo>
                  <a:lnTo>
                    <a:pt x="3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5A6907A-3637-4B2E-BBCE-445B59369B46}"/>
              </a:ext>
            </a:extLst>
          </p:cNvPr>
          <p:cNvGrpSpPr/>
          <p:nvPr/>
        </p:nvGrpSpPr>
        <p:grpSpPr>
          <a:xfrm>
            <a:off x="10800995" y="3298864"/>
            <a:ext cx="223676" cy="244591"/>
            <a:chOff x="20630879" y="5683322"/>
            <a:chExt cx="500882" cy="547717"/>
          </a:xfrm>
        </p:grpSpPr>
        <p:sp>
          <p:nvSpPr>
            <p:cNvPr id="137" name="Freeform 212">
              <a:extLst>
                <a:ext uri="{FF2B5EF4-FFF2-40B4-BE49-F238E27FC236}">
                  <a16:creationId xmlns:a16="http://schemas.microsoft.com/office/drawing/2014/main" id="{8AFA3A8A-DC65-4F0E-B488-248CA44E0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40051" y="5683322"/>
              <a:ext cx="139462" cy="143427"/>
            </a:xfrm>
            <a:custGeom>
              <a:avLst/>
              <a:gdLst>
                <a:gd name="T0" fmla="*/ 27 w 30"/>
                <a:gd name="T1" fmla="*/ 25 h 31"/>
                <a:gd name="T2" fmla="*/ 7 w 30"/>
                <a:gd name="T3" fmla="*/ 1 h 31"/>
                <a:gd name="T4" fmla="*/ 7 w 30"/>
                <a:gd name="T5" fmla="*/ 12 h 31"/>
                <a:gd name="T6" fmla="*/ 17 w 30"/>
                <a:gd name="T7" fmla="*/ 22 h 31"/>
                <a:gd name="T8" fmla="*/ 27 w 30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27" y="25"/>
                  </a:moveTo>
                  <a:cubicBezTo>
                    <a:pt x="30" y="12"/>
                    <a:pt x="20" y="0"/>
                    <a:pt x="7" y="1"/>
                  </a:cubicBezTo>
                  <a:cubicBezTo>
                    <a:pt x="0" y="2"/>
                    <a:pt x="0" y="12"/>
                    <a:pt x="7" y="12"/>
                  </a:cubicBezTo>
                  <a:cubicBezTo>
                    <a:pt x="13" y="11"/>
                    <a:pt x="18" y="15"/>
                    <a:pt x="17" y="22"/>
                  </a:cubicBezTo>
                  <a:cubicBezTo>
                    <a:pt x="16" y="29"/>
                    <a:pt x="26" y="31"/>
                    <a:pt x="27" y="25"/>
                  </a:cubicBezTo>
                </a:path>
              </a:pathLst>
            </a:custGeom>
            <a:solidFill>
              <a:srgbClr val="38B28A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  <p:sp>
          <p:nvSpPr>
            <p:cNvPr id="138" name="Freeform 213">
              <a:extLst>
                <a:ext uri="{FF2B5EF4-FFF2-40B4-BE49-F238E27FC236}">
                  <a16:creationId xmlns:a16="http://schemas.microsoft.com/office/drawing/2014/main" id="{0BB5E79A-7097-4422-BC36-18B6F4898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0879" y="5826302"/>
              <a:ext cx="500882" cy="404737"/>
            </a:xfrm>
            <a:custGeom>
              <a:avLst/>
              <a:gdLst>
                <a:gd name="T0" fmla="*/ 3 w 108"/>
                <a:gd name="T1" fmla="*/ 15 h 87"/>
                <a:gd name="T2" fmla="*/ 2 w 108"/>
                <a:gd name="T3" fmla="*/ 41 h 87"/>
                <a:gd name="T4" fmla="*/ 31 w 108"/>
                <a:gd name="T5" fmla="*/ 87 h 87"/>
                <a:gd name="T6" fmla="*/ 35 w 108"/>
                <a:gd name="T7" fmla="*/ 87 h 87"/>
                <a:gd name="T8" fmla="*/ 50 w 108"/>
                <a:gd name="T9" fmla="*/ 82 h 87"/>
                <a:gd name="T10" fmla="*/ 64 w 108"/>
                <a:gd name="T11" fmla="*/ 87 h 87"/>
                <a:gd name="T12" fmla="*/ 94 w 108"/>
                <a:gd name="T13" fmla="*/ 10 h 87"/>
                <a:gd name="T14" fmla="*/ 91 w 108"/>
                <a:gd name="T15" fmla="*/ 7 h 87"/>
                <a:gd name="T16" fmla="*/ 70 w 108"/>
                <a:gd name="T17" fmla="*/ 0 h 87"/>
                <a:gd name="T18" fmla="*/ 50 w 108"/>
                <a:gd name="T19" fmla="*/ 4 h 87"/>
                <a:gd name="T20" fmla="*/ 50 w 108"/>
                <a:gd name="T21" fmla="*/ 4 h 87"/>
                <a:gd name="T22" fmla="*/ 45 w 108"/>
                <a:gd name="T23" fmla="*/ 2 h 87"/>
                <a:gd name="T24" fmla="*/ 31 w 108"/>
                <a:gd name="T25" fmla="*/ 0 h 87"/>
                <a:gd name="T26" fmla="*/ 30 w 108"/>
                <a:gd name="T27" fmla="*/ 0 h 87"/>
                <a:gd name="T28" fmla="*/ 3 w 108"/>
                <a:gd name="T29" fmla="*/ 1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87">
                  <a:moveTo>
                    <a:pt x="3" y="15"/>
                  </a:moveTo>
                  <a:cubicBezTo>
                    <a:pt x="0" y="23"/>
                    <a:pt x="1" y="33"/>
                    <a:pt x="2" y="41"/>
                  </a:cubicBezTo>
                  <a:cubicBezTo>
                    <a:pt x="5" y="57"/>
                    <a:pt x="13" y="82"/>
                    <a:pt x="31" y="87"/>
                  </a:cubicBezTo>
                  <a:cubicBezTo>
                    <a:pt x="32" y="87"/>
                    <a:pt x="34" y="87"/>
                    <a:pt x="35" y="87"/>
                  </a:cubicBezTo>
                  <a:cubicBezTo>
                    <a:pt x="40" y="87"/>
                    <a:pt x="45" y="85"/>
                    <a:pt x="50" y="82"/>
                  </a:cubicBezTo>
                  <a:cubicBezTo>
                    <a:pt x="54" y="86"/>
                    <a:pt x="59" y="87"/>
                    <a:pt x="64" y="87"/>
                  </a:cubicBezTo>
                  <a:cubicBezTo>
                    <a:pt x="90" y="87"/>
                    <a:pt x="108" y="29"/>
                    <a:pt x="94" y="10"/>
                  </a:cubicBezTo>
                  <a:cubicBezTo>
                    <a:pt x="93" y="9"/>
                    <a:pt x="92" y="8"/>
                    <a:pt x="91" y="7"/>
                  </a:cubicBezTo>
                  <a:cubicBezTo>
                    <a:pt x="86" y="2"/>
                    <a:pt x="78" y="0"/>
                    <a:pt x="70" y="0"/>
                  </a:cubicBezTo>
                  <a:cubicBezTo>
                    <a:pt x="63" y="0"/>
                    <a:pt x="55" y="2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5" y="3"/>
                    <a:pt x="45" y="2"/>
                  </a:cubicBezTo>
                  <a:cubicBezTo>
                    <a:pt x="40" y="1"/>
                    <a:pt x="36" y="0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cubicBezTo>
                    <a:pt x="19" y="0"/>
                    <a:pt x="7" y="4"/>
                    <a:pt x="3" y="15"/>
                  </a:cubicBezTo>
                </a:path>
              </a:pathLst>
            </a:custGeom>
            <a:solidFill>
              <a:srgbClr val="38B28A"/>
            </a:solidFill>
            <a:ln>
              <a:noFill/>
            </a:ln>
          </p:spPr>
          <p:txBody>
            <a:bodyPr vert="horz" wrap="square" lIns="91422" tIns="45711" rIns="91422" bIns="45711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>
                <a:solidFill>
                  <a:srgbClr val="7E7E7E"/>
                </a:solidFill>
                <a:latin typeface="Raleway Black"/>
                <a:cs typeface="Raleway Black"/>
              </a:endParaRPr>
            </a:p>
          </p:txBody>
        </p:sp>
      </p:grpSp>
      <p:sp>
        <p:nvSpPr>
          <p:cNvPr id="139" name="Oval 5">
            <a:extLst>
              <a:ext uri="{FF2B5EF4-FFF2-40B4-BE49-F238E27FC236}">
                <a16:creationId xmlns:a16="http://schemas.microsoft.com/office/drawing/2014/main" id="{D57563D0-B50B-4F47-BC63-DFA487A19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5287" y="4440850"/>
            <a:ext cx="1521537" cy="1521933"/>
          </a:xfrm>
          <a:prstGeom prst="ellipse">
            <a:avLst/>
          </a:prstGeom>
          <a:solidFill>
            <a:srgbClr val="C42A13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 dirty="0">
              <a:solidFill>
                <a:srgbClr val="7E7E7E"/>
              </a:solidFill>
              <a:latin typeface="Raleway Light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43F9FACB-2F73-4127-AB8C-58312E813BFB}"/>
              </a:ext>
            </a:extLst>
          </p:cNvPr>
          <p:cNvGrpSpPr/>
          <p:nvPr/>
        </p:nvGrpSpPr>
        <p:grpSpPr>
          <a:xfrm>
            <a:off x="4681710" y="4267227"/>
            <a:ext cx="1867590" cy="1868076"/>
            <a:chOff x="1119258" y="2257147"/>
            <a:chExt cx="1868076" cy="1868076"/>
          </a:xfrm>
        </p:grpSpPr>
        <p:sp>
          <p:nvSpPr>
            <p:cNvPr id="141" name="Freeform 6">
              <a:extLst>
                <a:ext uri="{FF2B5EF4-FFF2-40B4-BE49-F238E27FC236}">
                  <a16:creationId xmlns:a16="http://schemas.microsoft.com/office/drawing/2014/main" id="{EAF57163-7094-48B9-80C6-4C2B16529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rgbClr val="C42A1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42" name="Freeform 7">
              <a:extLst>
                <a:ext uri="{FF2B5EF4-FFF2-40B4-BE49-F238E27FC236}">
                  <a16:creationId xmlns:a16="http://schemas.microsoft.com/office/drawing/2014/main" id="{91E7DA5F-0593-44BE-BBD1-B75E959A9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rgbClr val="C42A1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43" name="Freeform 8">
              <a:extLst>
                <a:ext uri="{FF2B5EF4-FFF2-40B4-BE49-F238E27FC236}">
                  <a16:creationId xmlns:a16="http://schemas.microsoft.com/office/drawing/2014/main" id="{848BF280-DBD6-40B1-A014-C62AC470B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rgbClr val="C42A1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44" name="Freeform 9">
              <a:extLst>
                <a:ext uri="{FF2B5EF4-FFF2-40B4-BE49-F238E27FC236}">
                  <a16:creationId xmlns:a16="http://schemas.microsoft.com/office/drawing/2014/main" id="{8731AC91-B276-482D-BF2D-935634697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C42A1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45" name="Freeform 10">
              <a:extLst>
                <a:ext uri="{FF2B5EF4-FFF2-40B4-BE49-F238E27FC236}">
                  <a16:creationId xmlns:a16="http://schemas.microsoft.com/office/drawing/2014/main" id="{731AAB12-D8CE-4F7C-8F7F-BD9657877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rgbClr val="C42A1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46" name="Freeform 11">
              <a:extLst>
                <a:ext uri="{FF2B5EF4-FFF2-40B4-BE49-F238E27FC236}">
                  <a16:creationId xmlns:a16="http://schemas.microsoft.com/office/drawing/2014/main" id="{24D9B544-11E0-4C34-B051-33E9C14A1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rgbClr val="C42A1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47" name="Freeform 12">
              <a:extLst>
                <a:ext uri="{FF2B5EF4-FFF2-40B4-BE49-F238E27FC236}">
                  <a16:creationId xmlns:a16="http://schemas.microsoft.com/office/drawing/2014/main" id="{AE3083B7-1813-49BD-8D90-7E573CA41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rgbClr val="C42A13">
                <a:lumMod val="75000"/>
                <a:alpha val="24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48" name="Freeform 13">
              <a:extLst>
                <a:ext uri="{FF2B5EF4-FFF2-40B4-BE49-F238E27FC236}">
                  <a16:creationId xmlns:a16="http://schemas.microsoft.com/office/drawing/2014/main" id="{8F6B365E-D11A-4C42-84B9-531EBAF2C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rgbClr val="C42A13">
                <a:lumMod val="75000"/>
                <a:alpha val="24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49" name="Freeform 14">
              <a:extLst>
                <a:ext uri="{FF2B5EF4-FFF2-40B4-BE49-F238E27FC236}">
                  <a16:creationId xmlns:a16="http://schemas.microsoft.com/office/drawing/2014/main" id="{A1AC1FE1-5E51-457C-90B3-3A4099882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42A13">
                <a:lumMod val="75000"/>
                <a:alpha val="24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50" name="Freeform 15">
              <a:extLst>
                <a:ext uri="{FF2B5EF4-FFF2-40B4-BE49-F238E27FC236}">
                  <a16:creationId xmlns:a16="http://schemas.microsoft.com/office/drawing/2014/main" id="{CDE23B06-6213-415B-A442-377DED168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rgbClr val="C42A13">
                <a:lumMod val="75000"/>
                <a:alpha val="25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51" name="Freeform 16">
              <a:extLst>
                <a:ext uri="{FF2B5EF4-FFF2-40B4-BE49-F238E27FC236}">
                  <a16:creationId xmlns:a16="http://schemas.microsoft.com/office/drawing/2014/main" id="{056F729C-308C-4EE0-9BB7-3F7AB05EC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rgbClr val="C42A13">
                <a:lumMod val="75000"/>
                <a:alpha val="25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52" name="Freeform 17">
              <a:extLst>
                <a:ext uri="{FF2B5EF4-FFF2-40B4-BE49-F238E27FC236}">
                  <a16:creationId xmlns:a16="http://schemas.microsoft.com/office/drawing/2014/main" id="{314B1A1B-B412-4A01-8951-4A99CAD98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rgbClr val="C42A13">
                <a:lumMod val="75000"/>
                <a:alpha val="25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</p:grpSp>
      <p:sp>
        <p:nvSpPr>
          <p:cNvPr id="153" name="Oval 5">
            <a:extLst>
              <a:ext uri="{FF2B5EF4-FFF2-40B4-BE49-F238E27FC236}">
                <a16:creationId xmlns:a16="http://schemas.microsoft.com/office/drawing/2014/main" id="{CD7CCD73-AB56-4E98-9A61-085913F18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746" y="1833793"/>
            <a:ext cx="1521537" cy="1521933"/>
          </a:xfrm>
          <a:prstGeom prst="ellipse">
            <a:avLst/>
          </a:prstGeom>
          <a:solidFill>
            <a:srgbClr val="92AF27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 dirty="0">
              <a:solidFill>
                <a:srgbClr val="7E7E7E"/>
              </a:solidFill>
              <a:latin typeface="Raleway Light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92FAD87-8628-43DA-9415-0A451FA424CE}"/>
              </a:ext>
            </a:extLst>
          </p:cNvPr>
          <p:cNvGrpSpPr/>
          <p:nvPr/>
        </p:nvGrpSpPr>
        <p:grpSpPr>
          <a:xfrm>
            <a:off x="1219169" y="1660171"/>
            <a:ext cx="1867590" cy="1868076"/>
            <a:chOff x="3800237" y="2257147"/>
            <a:chExt cx="1868076" cy="1868076"/>
          </a:xfrm>
        </p:grpSpPr>
        <p:sp>
          <p:nvSpPr>
            <p:cNvPr id="155" name="Freeform 6">
              <a:extLst>
                <a:ext uri="{FF2B5EF4-FFF2-40B4-BE49-F238E27FC236}">
                  <a16:creationId xmlns:a16="http://schemas.microsoft.com/office/drawing/2014/main" id="{AC3BB4DE-7DBC-4D9D-9D0B-C49296319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020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rgbClr val="92AF27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56" name="Freeform 7">
              <a:extLst>
                <a:ext uri="{FF2B5EF4-FFF2-40B4-BE49-F238E27FC236}">
                  <a16:creationId xmlns:a16="http://schemas.microsoft.com/office/drawing/2014/main" id="{7EA42816-4C36-4D9F-9963-28D680CA3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252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rgbClr val="92AF27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57" name="Freeform 8">
              <a:extLst>
                <a:ext uri="{FF2B5EF4-FFF2-40B4-BE49-F238E27FC236}">
                  <a16:creationId xmlns:a16="http://schemas.microsoft.com/office/drawing/2014/main" id="{42C260C7-B34B-4F76-8C32-510B2868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7110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rgbClr val="92AF27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58" name="Freeform 9">
              <a:extLst>
                <a:ext uri="{FF2B5EF4-FFF2-40B4-BE49-F238E27FC236}">
                  <a16:creationId xmlns:a16="http://schemas.microsoft.com/office/drawing/2014/main" id="{B0C1D56F-AAD7-42F3-A125-14E911052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7110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92AF27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59" name="Freeform 10">
              <a:extLst>
                <a:ext uri="{FF2B5EF4-FFF2-40B4-BE49-F238E27FC236}">
                  <a16:creationId xmlns:a16="http://schemas.microsoft.com/office/drawing/2014/main" id="{28E71181-A8EC-4F82-948E-3D5FDC466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020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rgbClr val="92AF27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60" name="Freeform 11">
              <a:extLst>
                <a:ext uri="{FF2B5EF4-FFF2-40B4-BE49-F238E27FC236}">
                  <a16:creationId xmlns:a16="http://schemas.microsoft.com/office/drawing/2014/main" id="{94689BC0-DA43-47F2-A195-7688CA192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6252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rgbClr val="92AF27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61" name="Freeform 12">
              <a:extLst>
                <a:ext uri="{FF2B5EF4-FFF2-40B4-BE49-F238E27FC236}">
                  <a16:creationId xmlns:a16="http://schemas.microsoft.com/office/drawing/2014/main" id="{8038652B-BFEB-441C-991C-CEA1A1C00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036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rgbClr val="92AF27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62" name="Freeform 13">
              <a:extLst>
                <a:ext uri="{FF2B5EF4-FFF2-40B4-BE49-F238E27FC236}">
                  <a16:creationId xmlns:a16="http://schemas.microsoft.com/office/drawing/2014/main" id="{5DA42659-5874-4C46-81EC-BF4B7D16B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595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rgbClr val="92AF27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63" name="Freeform 14">
              <a:extLst>
                <a:ext uri="{FF2B5EF4-FFF2-40B4-BE49-F238E27FC236}">
                  <a16:creationId xmlns:a16="http://schemas.microsoft.com/office/drawing/2014/main" id="{51722F0F-AA8E-4FED-A779-149C9797C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237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2AF27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64" name="Freeform 15">
              <a:extLst>
                <a:ext uri="{FF2B5EF4-FFF2-40B4-BE49-F238E27FC236}">
                  <a16:creationId xmlns:a16="http://schemas.microsoft.com/office/drawing/2014/main" id="{AC6CC892-5988-4484-8888-BF986F69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237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rgbClr val="92AF27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65" name="Freeform 16">
              <a:extLst>
                <a:ext uri="{FF2B5EF4-FFF2-40B4-BE49-F238E27FC236}">
                  <a16:creationId xmlns:a16="http://schemas.microsoft.com/office/drawing/2014/main" id="{47343856-EA8B-4D66-B147-633E7B141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595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rgbClr val="92AF27">
                <a:alpha val="25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66" name="Freeform 17">
              <a:extLst>
                <a:ext uri="{FF2B5EF4-FFF2-40B4-BE49-F238E27FC236}">
                  <a16:creationId xmlns:a16="http://schemas.microsoft.com/office/drawing/2014/main" id="{D892366C-7C9C-489C-AA31-E8588EB49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036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rgbClr val="92AF27">
                <a:alpha val="25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</p:grpSp>
      <p:sp>
        <p:nvSpPr>
          <p:cNvPr id="167" name="Oval 5">
            <a:extLst>
              <a:ext uri="{FF2B5EF4-FFF2-40B4-BE49-F238E27FC236}">
                <a16:creationId xmlns:a16="http://schemas.microsoft.com/office/drawing/2014/main" id="{0AB64B43-FC7D-4A33-ABFE-E5B9A6709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3826" y="3045653"/>
            <a:ext cx="1521537" cy="1521933"/>
          </a:xfrm>
          <a:prstGeom prst="ellipse">
            <a:avLst/>
          </a:prstGeom>
          <a:solidFill>
            <a:srgbClr val="F9711C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defTabSz="457200">
              <a:defRPr/>
            </a:pPr>
            <a:endParaRPr lang="id-ID" sz="900" kern="0" dirty="0">
              <a:solidFill>
                <a:srgbClr val="7E7E7E"/>
              </a:solidFill>
              <a:latin typeface="Raleway Light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3E0FCD3-2538-42B2-AA55-AFD3543AAFD7}"/>
              </a:ext>
            </a:extLst>
          </p:cNvPr>
          <p:cNvGrpSpPr/>
          <p:nvPr/>
        </p:nvGrpSpPr>
        <p:grpSpPr>
          <a:xfrm>
            <a:off x="2980431" y="2872031"/>
            <a:ext cx="1867590" cy="1868076"/>
            <a:chOff x="6546413" y="2257147"/>
            <a:chExt cx="1868076" cy="1868076"/>
          </a:xfrm>
        </p:grpSpPr>
        <p:sp>
          <p:nvSpPr>
            <p:cNvPr id="169" name="Freeform 6">
              <a:extLst>
                <a:ext uri="{FF2B5EF4-FFF2-40B4-BE49-F238E27FC236}">
                  <a16:creationId xmlns:a16="http://schemas.microsoft.com/office/drawing/2014/main" id="{F4499857-EAAD-41DD-AF65-4712F5AB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2196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rgbClr val="F9711C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70" name="Freeform 7">
              <a:extLst>
                <a:ext uri="{FF2B5EF4-FFF2-40B4-BE49-F238E27FC236}">
                  <a16:creationId xmlns:a16="http://schemas.microsoft.com/office/drawing/2014/main" id="{58655154-EF3C-4AE3-9FA2-FD49F774F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2428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rgbClr val="F9711C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71" name="Freeform 8">
              <a:extLst>
                <a:ext uri="{FF2B5EF4-FFF2-40B4-BE49-F238E27FC236}">
                  <a16:creationId xmlns:a16="http://schemas.microsoft.com/office/drawing/2014/main" id="{02536BDF-6041-4989-AA9E-C7B102D47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286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rgbClr val="F9711C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72" name="Freeform 9">
              <a:extLst>
                <a:ext uri="{FF2B5EF4-FFF2-40B4-BE49-F238E27FC236}">
                  <a16:creationId xmlns:a16="http://schemas.microsoft.com/office/drawing/2014/main" id="{BA670D3B-8782-40B7-A231-BF3C89EED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286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F9711C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73" name="Freeform 10">
              <a:extLst>
                <a:ext uri="{FF2B5EF4-FFF2-40B4-BE49-F238E27FC236}">
                  <a16:creationId xmlns:a16="http://schemas.microsoft.com/office/drawing/2014/main" id="{157A1464-3A89-491D-BE1D-924F9ACB6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2196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rgbClr val="F9711C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C14D30D7-2E60-4391-B949-BEED3A3E0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2428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rgbClr val="F9711C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75" name="Freeform 12">
              <a:extLst>
                <a:ext uri="{FF2B5EF4-FFF2-40B4-BE49-F238E27FC236}">
                  <a16:creationId xmlns:a16="http://schemas.microsoft.com/office/drawing/2014/main" id="{70A94696-CEE0-4946-A6F3-F69F79F53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212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rgbClr val="F9711C">
                <a:alpha val="25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76" name="Freeform 13">
              <a:extLst>
                <a:ext uri="{FF2B5EF4-FFF2-40B4-BE49-F238E27FC236}">
                  <a16:creationId xmlns:a16="http://schemas.microsoft.com/office/drawing/2014/main" id="{0327206E-62C4-4062-8783-864CBEC9F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771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rgbClr val="F9711C">
                <a:alpha val="25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id="{0A39AB68-CFC5-42D1-8FD3-46B11FBB8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413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711C">
                <a:alpha val="25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78" name="Freeform 15">
              <a:extLst>
                <a:ext uri="{FF2B5EF4-FFF2-40B4-BE49-F238E27FC236}">
                  <a16:creationId xmlns:a16="http://schemas.microsoft.com/office/drawing/2014/main" id="{6781C88B-53A8-4F1E-9EF9-211C459F8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413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rgbClr val="F9711C">
                <a:alpha val="25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0F2FF1A1-5247-4039-A400-47B8C0E37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771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rgbClr val="F9711C">
                <a:alpha val="25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  <p:sp>
          <p:nvSpPr>
            <p:cNvPr id="180" name="Freeform 17">
              <a:extLst>
                <a:ext uri="{FF2B5EF4-FFF2-40B4-BE49-F238E27FC236}">
                  <a16:creationId xmlns:a16="http://schemas.microsoft.com/office/drawing/2014/main" id="{AFEF3A2D-9A8E-4A18-A98B-EBED30FE5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3212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rgbClr val="F9711C">
                <a:alpha val="25000"/>
              </a:srgb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id-ID" sz="900" kern="0" dirty="0">
                <a:solidFill>
                  <a:srgbClr val="7E7E7E"/>
                </a:solidFill>
                <a:latin typeface="Raleway Light"/>
              </a:endParaRPr>
            </a:p>
          </p:txBody>
        </p:sp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id="{4E119963-47B2-4A36-AC79-5A89FE553A1F}"/>
              </a:ext>
            </a:extLst>
          </p:cNvPr>
          <p:cNvSpPr txBox="1"/>
          <p:nvPr/>
        </p:nvSpPr>
        <p:spPr>
          <a:xfrm>
            <a:off x="4621350" y="6247605"/>
            <a:ext cx="1989410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lv-LV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Raleway Regular"/>
              </a:rPr>
              <a:t>Civil</a:t>
            </a:r>
            <a:r>
              <a:rPr lang="lv-LV" sz="2000" dirty="0">
                <a:solidFill>
                  <a:schemeClr val="tx1">
                    <a:lumMod val="50000"/>
                    <a:lumOff val="50000"/>
                  </a:schemeClr>
                </a:solidFill>
                <a:cs typeface="Raleway Regular"/>
              </a:rPr>
              <a:t> </a:t>
            </a:r>
            <a:r>
              <a:rPr lang="lv-LV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Raleway Regular"/>
              </a:rPr>
              <a:t>Protection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cs typeface="Raleway Regular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54ED661-6EA5-4EFF-9412-9295F631FBE6}"/>
              </a:ext>
            </a:extLst>
          </p:cNvPr>
          <p:cNvSpPr txBox="1"/>
          <p:nvPr/>
        </p:nvSpPr>
        <p:spPr>
          <a:xfrm>
            <a:off x="1110669" y="3622110"/>
            <a:ext cx="1989410" cy="40009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lv-LV" sz="2000" dirty="0">
                <a:solidFill>
                  <a:schemeClr val="tx1">
                    <a:lumMod val="50000"/>
                    <a:lumOff val="50000"/>
                  </a:schemeClr>
                </a:solidFill>
                <a:cs typeface="Raleway Light"/>
              </a:rPr>
              <a:t>W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Raleway Light"/>
              </a:rPr>
              <a:t>elfare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cs typeface="Raleway Regular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2749DE3-18D5-466E-87AD-28B78250A01A}"/>
              </a:ext>
            </a:extLst>
          </p:cNvPr>
          <p:cNvSpPr txBox="1"/>
          <p:nvPr/>
        </p:nvSpPr>
        <p:spPr>
          <a:xfrm>
            <a:off x="2941807" y="4885992"/>
            <a:ext cx="1989410" cy="70786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lv-LV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Raleway Regular"/>
              </a:rPr>
              <a:t>Infrastructure</a:t>
            </a:r>
            <a:r>
              <a:rPr lang="lv-LV" sz="2000" dirty="0">
                <a:solidFill>
                  <a:schemeClr val="tx1">
                    <a:lumMod val="50000"/>
                    <a:lumOff val="50000"/>
                  </a:schemeClr>
                </a:solidFill>
                <a:cs typeface="Raleway Regular"/>
              </a:rPr>
              <a:t> </a:t>
            </a:r>
          </a:p>
          <a:p>
            <a:pPr algn="ctr"/>
            <a:r>
              <a:rPr lang="lv-LV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Raleway Regular"/>
              </a:rPr>
              <a:t>maintenance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cs typeface="Raleway Regular"/>
            </a:endParaRPr>
          </a:p>
        </p:txBody>
      </p:sp>
      <p:sp>
        <p:nvSpPr>
          <p:cNvPr id="184" name="AutoShape 25">
            <a:extLst>
              <a:ext uri="{FF2B5EF4-FFF2-40B4-BE49-F238E27FC236}">
                <a16:creationId xmlns:a16="http://schemas.microsoft.com/office/drawing/2014/main" id="{DB1F4935-233B-429A-BD79-746A48E87C6B}"/>
              </a:ext>
            </a:extLst>
          </p:cNvPr>
          <p:cNvSpPr>
            <a:spLocks/>
          </p:cNvSpPr>
          <p:nvPr/>
        </p:nvSpPr>
        <p:spPr bwMode="auto">
          <a:xfrm>
            <a:off x="3635402" y="3561327"/>
            <a:ext cx="603017" cy="4797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0"/>
                </a:moveTo>
                <a:cubicBezTo>
                  <a:pt x="20811" y="10"/>
                  <a:pt x="20921" y="52"/>
                  <a:pt x="21049" y="116"/>
                </a:cubicBezTo>
                <a:cubicBezTo>
                  <a:pt x="21416" y="342"/>
                  <a:pt x="21599" y="730"/>
                  <a:pt x="21599" y="1281"/>
                </a:cubicBezTo>
                <a:lnTo>
                  <a:pt x="21599" y="20332"/>
                </a:lnTo>
                <a:cubicBezTo>
                  <a:pt x="21599" y="20883"/>
                  <a:pt x="21416" y="21271"/>
                  <a:pt x="21049" y="21497"/>
                </a:cubicBezTo>
                <a:cubicBezTo>
                  <a:pt x="20921" y="21564"/>
                  <a:pt x="20811" y="21599"/>
                  <a:pt x="20708" y="21599"/>
                </a:cubicBezTo>
                <a:cubicBezTo>
                  <a:pt x="20451" y="21599"/>
                  <a:pt x="20236" y="21476"/>
                  <a:pt x="20065" y="21229"/>
                </a:cubicBezTo>
                <a:lnTo>
                  <a:pt x="14402" y="13267"/>
                </a:lnTo>
                <a:lnTo>
                  <a:pt x="14402" y="17275"/>
                </a:lnTo>
                <a:cubicBezTo>
                  <a:pt x="14402" y="17801"/>
                  <a:pt x="14331" y="18305"/>
                  <a:pt x="14187" y="18775"/>
                </a:cubicBezTo>
                <a:cubicBezTo>
                  <a:pt x="14042" y="19248"/>
                  <a:pt x="13849" y="19665"/>
                  <a:pt x="13606" y="20028"/>
                </a:cubicBezTo>
                <a:cubicBezTo>
                  <a:pt x="13364" y="20385"/>
                  <a:pt x="13080" y="20671"/>
                  <a:pt x="12757" y="20879"/>
                </a:cubicBezTo>
                <a:cubicBezTo>
                  <a:pt x="12431" y="21091"/>
                  <a:pt x="12084" y="21193"/>
                  <a:pt x="11707" y="21193"/>
                </a:cubicBezTo>
                <a:lnTo>
                  <a:pt x="2705" y="21193"/>
                </a:lnTo>
                <a:cubicBezTo>
                  <a:pt x="2340" y="21193"/>
                  <a:pt x="1990" y="21091"/>
                  <a:pt x="1664" y="20879"/>
                </a:cubicBezTo>
                <a:cubicBezTo>
                  <a:pt x="1334" y="20671"/>
                  <a:pt x="1047" y="20385"/>
                  <a:pt x="802" y="20028"/>
                </a:cubicBezTo>
                <a:cubicBezTo>
                  <a:pt x="555" y="19665"/>
                  <a:pt x="359" y="19252"/>
                  <a:pt x="215" y="18786"/>
                </a:cubicBezTo>
                <a:cubicBezTo>
                  <a:pt x="71" y="18316"/>
                  <a:pt x="0" y="17815"/>
                  <a:pt x="0" y="17275"/>
                </a:cubicBezTo>
                <a:lnTo>
                  <a:pt x="0" y="4293"/>
                </a:lnTo>
                <a:cubicBezTo>
                  <a:pt x="0" y="3760"/>
                  <a:pt x="70" y="3262"/>
                  <a:pt x="215" y="2789"/>
                </a:cubicBezTo>
                <a:cubicBezTo>
                  <a:pt x="359" y="2312"/>
                  <a:pt x="555" y="1906"/>
                  <a:pt x="802" y="1560"/>
                </a:cubicBezTo>
                <a:cubicBezTo>
                  <a:pt x="1047" y="1221"/>
                  <a:pt x="1334" y="946"/>
                  <a:pt x="1664" y="734"/>
                </a:cubicBezTo>
                <a:cubicBezTo>
                  <a:pt x="1990" y="526"/>
                  <a:pt x="2340" y="420"/>
                  <a:pt x="2705" y="420"/>
                </a:cubicBezTo>
                <a:lnTo>
                  <a:pt x="11707" y="420"/>
                </a:lnTo>
                <a:cubicBezTo>
                  <a:pt x="12074" y="420"/>
                  <a:pt x="12421" y="526"/>
                  <a:pt x="12752" y="734"/>
                </a:cubicBezTo>
                <a:cubicBezTo>
                  <a:pt x="13078" y="946"/>
                  <a:pt x="13364" y="1221"/>
                  <a:pt x="13606" y="1560"/>
                </a:cubicBezTo>
                <a:cubicBezTo>
                  <a:pt x="13849" y="1906"/>
                  <a:pt x="14042" y="2312"/>
                  <a:pt x="14187" y="2789"/>
                </a:cubicBezTo>
                <a:cubicBezTo>
                  <a:pt x="14331" y="3262"/>
                  <a:pt x="14402" y="3760"/>
                  <a:pt x="14402" y="4293"/>
                </a:cubicBezTo>
                <a:lnTo>
                  <a:pt x="14402" y="8346"/>
                </a:lnTo>
                <a:lnTo>
                  <a:pt x="20065" y="388"/>
                </a:lnTo>
                <a:cubicBezTo>
                  <a:pt x="20243" y="127"/>
                  <a:pt x="20456" y="0"/>
                  <a:pt x="20708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defTabSz="457098">
              <a:defRPr/>
            </a:pPr>
            <a:endParaRPr lang="es-ES" sz="2900" kern="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85" name="AutoShape 129">
            <a:extLst>
              <a:ext uri="{FF2B5EF4-FFF2-40B4-BE49-F238E27FC236}">
                <a16:creationId xmlns:a16="http://schemas.microsoft.com/office/drawing/2014/main" id="{B47E9291-8E7F-4D62-8A57-7EB78750BCE4}"/>
              </a:ext>
            </a:extLst>
          </p:cNvPr>
          <p:cNvSpPr>
            <a:spLocks/>
          </p:cNvSpPr>
          <p:nvPr/>
        </p:nvSpPr>
        <p:spPr bwMode="auto">
          <a:xfrm>
            <a:off x="1978817" y="2670411"/>
            <a:ext cx="459230" cy="4593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524" y="12334"/>
                </a:moveTo>
                <a:cubicBezTo>
                  <a:pt x="18524" y="12041"/>
                  <a:pt x="18465" y="11750"/>
                  <a:pt x="18353" y="11462"/>
                </a:cubicBezTo>
                <a:cubicBezTo>
                  <a:pt x="18738" y="11497"/>
                  <a:pt x="19126" y="11656"/>
                  <a:pt x="19520" y="11938"/>
                </a:cubicBezTo>
                <a:cubicBezTo>
                  <a:pt x="19913" y="12220"/>
                  <a:pt x="20263" y="12558"/>
                  <a:pt x="20565" y="12951"/>
                </a:cubicBezTo>
                <a:cubicBezTo>
                  <a:pt x="20871" y="13342"/>
                  <a:pt x="21118" y="13768"/>
                  <a:pt x="21312" y="14214"/>
                </a:cubicBezTo>
                <a:cubicBezTo>
                  <a:pt x="21503" y="14667"/>
                  <a:pt x="21599" y="15081"/>
                  <a:pt x="21599" y="15466"/>
                </a:cubicBezTo>
                <a:lnTo>
                  <a:pt x="21599" y="20798"/>
                </a:lnTo>
                <a:cubicBezTo>
                  <a:pt x="21508" y="20853"/>
                  <a:pt x="21403" y="20924"/>
                  <a:pt x="21285" y="21009"/>
                </a:cubicBezTo>
                <a:cubicBezTo>
                  <a:pt x="21171" y="21094"/>
                  <a:pt x="21050" y="21179"/>
                  <a:pt x="20930" y="21270"/>
                </a:cubicBezTo>
                <a:cubicBezTo>
                  <a:pt x="20803" y="21359"/>
                  <a:pt x="20683" y="21435"/>
                  <a:pt x="20554" y="21503"/>
                </a:cubicBezTo>
                <a:cubicBezTo>
                  <a:pt x="20427" y="21564"/>
                  <a:pt x="20328" y="21599"/>
                  <a:pt x="20251" y="21599"/>
                </a:cubicBezTo>
                <a:lnTo>
                  <a:pt x="1348" y="21599"/>
                </a:lnTo>
                <a:cubicBezTo>
                  <a:pt x="1022" y="21599"/>
                  <a:pt x="778" y="21503"/>
                  <a:pt x="616" y="21312"/>
                </a:cubicBezTo>
                <a:cubicBezTo>
                  <a:pt x="458" y="21118"/>
                  <a:pt x="252" y="20947"/>
                  <a:pt x="0" y="20798"/>
                </a:cubicBezTo>
                <a:lnTo>
                  <a:pt x="0" y="15466"/>
                </a:lnTo>
                <a:cubicBezTo>
                  <a:pt x="0" y="15102"/>
                  <a:pt x="93" y="14693"/>
                  <a:pt x="287" y="14244"/>
                </a:cubicBezTo>
                <a:cubicBezTo>
                  <a:pt x="478" y="13794"/>
                  <a:pt x="734" y="13371"/>
                  <a:pt x="1054" y="12978"/>
                </a:cubicBezTo>
                <a:cubicBezTo>
                  <a:pt x="1371" y="12587"/>
                  <a:pt x="1724" y="12240"/>
                  <a:pt x="2100" y="11952"/>
                </a:cubicBezTo>
                <a:cubicBezTo>
                  <a:pt x="2482" y="11662"/>
                  <a:pt x="2864" y="11497"/>
                  <a:pt x="3248" y="11462"/>
                </a:cubicBezTo>
                <a:cubicBezTo>
                  <a:pt x="2919" y="12011"/>
                  <a:pt x="2761" y="12616"/>
                  <a:pt x="2770" y="13274"/>
                </a:cubicBezTo>
                <a:cubicBezTo>
                  <a:pt x="2770" y="13830"/>
                  <a:pt x="2843" y="14411"/>
                  <a:pt x="2996" y="15019"/>
                </a:cubicBezTo>
                <a:cubicBezTo>
                  <a:pt x="3146" y="15627"/>
                  <a:pt x="3425" y="16127"/>
                  <a:pt x="3824" y="16511"/>
                </a:cubicBezTo>
                <a:cubicBezTo>
                  <a:pt x="3654" y="16855"/>
                  <a:pt x="3572" y="17208"/>
                  <a:pt x="3572" y="17563"/>
                </a:cubicBezTo>
                <a:cubicBezTo>
                  <a:pt x="3572" y="18236"/>
                  <a:pt x="3804" y="18811"/>
                  <a:pt x="4277" y="19279"/>
                </a:cubicBezTo>
                <a:cubicBezTo>
                  <a:pt x="4741" y="19746"/>
                  <a:pt x="5317" y="19981"/>
                  <a:pt x="5992" y="19981"/>
                </a:cubicBezTo>
                <a:cubicBezTo>
                  <a:pt x="6336" y="19981"/>
                  <a:pt x="6659" y="19922"/>
                  <a:pt x="6953" y="19798"/>
                </a:cubicBezTo>
                <a:cubicBezTo>
                  <a:pt x="7249" y="19678"/>
                  <a:pt x="7505" y="19505"/>
                  <a:pt x="7725" y="19287"/>
                </a:cubicBezTo>
                <a:cubicBezTo>
                  <a:pt x="7949" y="19067"/>
                  <a:pt x="8122" y="18806"/>
                  <a:pt x="8248" y="18506"/>
                </a:cubicBezTo>
                <a:cubicBezTo>
                  <a:pt x="8375" y="18206"/>
                  <a:pt x="8436" y="17892"/>
                  <a:pt x="8436" y="17563"/>
                </a:cubicBezTo>
                <a:cubicBezTo>
                  <a:pt x="8436" y="17237"/>
                  <a:pt x="8375" y="16923"/>
                  <a:pt x="8248" y="16629"/>
                </a:cubicBezTo>
                <a:cubicBezTo>
                  <a:pt x="8122" y="16332"/>
                  <a:pt x="7949" y="16074"/>
                  <a:pt x="7725" y="15856"/>
                </a:cubicBezTo>
                <a:cubicBezTo>
                  <a:pt x="7505" y="15633"/>
                  <a:pt x="7249" y="15454"/>
                  <a:pt x="6953" y="15319"/>
                </a:cubicBezTo>
                <a:cubicBezTo>
                  <a:pt x="6656" y="15184"/>
                  <a:pt x="6336" y="15116"/>
                  <a:pt x="5992" y="15116"/>
                </a:cubicBezTo>
                <a:cubicBezTo>
                  <a:pt x="5819" y="15116"/>
                  <a:pt x="5648" y="15140"/>
                  <a:pt x="5475" y="15184"/>
                </a:cubicBezTo>
                <a:cubicBezTo>
                  <a:pt x="5299" y="15234"/>
                  <a:pt x="5137" y="15298"/>
                  <a:pt x="4976" y="15384"/>
                </a:cubicBezTo>
                <a:cubicBezTo>
                  <a:pt x="4864" y="15272"/>
                  <a:pt x="4770" y="15128"/>
                  <a:pt x="4694" y="14946"/>
                </a:cubicBezTo>
                <a:cubicBezTo>
                  <a:pt x="4620" y="14770"/>
                  <a:pt x="4556" y="14579"/>
                  <a:pt x="4506" y="14376"/>
                </a:cubicBezTo>
                <a:cubicBezTo>
                  <a:pt x="4453" y="14176"/>
                  <a:pt x="4418" y="13979"/>
                  <a:pt x="4403" y="13794"/>
                </a:cubicBezTo>
                <a:cubicBezTo>
                  <a:pt x="4379" y="13606"/>
                  <a:pt x="4371" y="13436"/>
                  <a:pt x="4371" y="13274"/>
                </a:cubicBezTo>
                <a:cubicBezTo>
                  <a:pt x="4371" y="12834"/>
                  <a:pt x="4503" y="12431"/>
                  <a:pt x="4764" y="12064"/>
                </a:cubicBezTo>
                <a:cubicBezTo>
                  <a:pt x="5029" y="11700"/>
                  <a:pt x="5317" y="11386"/>
                  <a:pt x="5637" y="11124"/>
                </a:cubicBezTo>
                <a:lnTo>
                  <a:pt x="7634" y="10827"/>
                </a:lnTo>
                <a:cubicBezTo>
                  <a:pt x="6774" y="10290"/>
                  <a:pt x="6104" y="9588"/>
                  <a:pt x="5631" y="8709"/>
                </a:cubicBezTo>
                <a:cubicBezTo>
                  <a:pt x="5158" y="7834"/>
                  <a:pt x="4920" y="6888"/>
                  <a:pt x="4920" y="5878"/>
                </a:cubicBezTo>
                <a:cubicBezTo>
                  <a:pt x="4920" y="5070"/>
                  <a:pt x="5076" y="4312"/>
                  <a:pt x="5384" y="3598"/>
                </a:cubicBezTo>
                <a:cubicBezTo>
                  <a:pt x="5693" y="2887"/>
                  <a:pt x="6118" y="2265"/>
                  <a:pt x="6650" y="1727"/>
                </a:cubicBezTo>
                <a:cubicBezTo>
                  <a:pt x="7188" y="1195"/>
                  <a:pt x="7810" y="772"/>
                  <a:pt x="8521" y="464"/>
                </a:cubicBezTo>
                <a:cubicBezTo>
                  <a:pt x="9235" y="152"/>
                  <a:pt x="9993" y="0"/>
                  <a:pt x="10798" y="0"/>
                </a:cubicBezTo>
                <a:cubicBezTo>
                  <a:pt x="11603" y="0"/>
                  <a:pt x="12364" y="152"/>
                  <a:pt x="13078" y="464"/>
                </a:cubicBezTo>
                <a:cubicBezTo>
                  <a:pt x="13788" y="772"/>
                  <a:pt x="14411" y="1195"/>
                  <a:pt x="14949" y="1727"/>
                </a:cubicBezTo>
                <a:cubicBezTo>
                  <a:pt x="15483" y="2264"/>
                  <a:pt x="15906" y="2887"/>
                  <a:pt x="16215" y="3598"/>
                </a:cubicBezTo>
                <a:cubicBezTo>
                  <a:pt x="16523" y="4312"/>
                  <a:pt x="16676" y="5070"/>
                  <a:pt x="16676" y="5878"/>
                </a:cubicBezTo>
                <a:cubicBezTo>
                  <a:pt x="16676" y="6900"/>
                  <a:pt x="16441" y="7846"/>
                  <a:pt x="15968" y="8718"/>
                </a:cubicBezTo>
                <a:cubicBezTo>
                  <a:pt x="15495" y="9591"/>
                  <a:pt x="14825" y="10290"/>
                  <a:pt x="13962" y="10827"/>
                </a:cubicBezTo>
                <a:lnTo>
                  <a:pt x="16186" y="11151"/>
                </a:lnTo>
                <a:cubicBezTo>
                  <a:pt x="16356" y="11300"/>
                  <a:pt x="16515" y="11474"/>
                  <a:pt x="16670" y="11662"/>
                </a:cubicBezTo>
                <a:cubicBezTo>
                  <a:pt x="16826" y="11859"/>
                  <a:pt x="16902" y="12079"/>
                  <a:pt x="16902" y="12334"/>
                </a:cubicBezTo>
                <a:cubicBezTo>
                  <a:pt x="16902" y="12752"/>
                  <a:pt x="16817" y="13113"/>
                  <a:pt x="16650" y="13415"/>
                </a:cubicBezTo>
                <a:cubicBezTo>
                  <a:pt x="16097" y="13104"/>
                  <a:pt x="15528" y="12957"/>
                  <a:pt x="14949" y="12966"/>
                </a:cubicBezTo>
                <a:cubicBezTo>
                  <a:pt x="14523" y="12966"/>
                  <a:pt x="14118" y="13045"/>
                  <a:pt x="13724" y="13207"/>
                </a:cubicBezTo>
                <a:cubicBezTo>
                  <a:pt x="13330" y="13362"/>
                  <a:pt x="12972" y="13580"/>
                  <a:pt x="12643" y="13850"/>
                </a:cubicBezTo>
                <a:cubicBezTo>
                  <a:pt x="12584" y="13829"/>
                  <a:pt x="12534" y="13821"/>
                  <a:pt x="12487" y="13809"/>
                </a:cubicBezTo>
                <a:cubicBezTo>
                  <a:pt x="12437" y="13800"/>
                  <a:pt x="12387" y="13794"/>
                  <a:pt x="12331" y="13794"/>
                </a:cubicBezTo>
                <a:cubicBezTo>
                  <a:pt x="11891" y="13794"/>
                  <a:pt x="11506" y="13953"/>
                  <a:pt x="11177" y="14273"/>
                </a:cubicBezTo>
                <a:cubicBezTo>
                  <a:pt x="10848" y="14590"/>
                  <a:pt x="10684" y="14972"/>
                  <a:pt x="10684" y="15413"/>
                </a:cubicBezTo>
                <a:cubicBezTo>
                  <a:pt x="10684" y="15851"/>
                  <a:pt x="10848" y="16230"/>
                  <a:pt x="11168" y="16544"/>
                </a:cubicBezTo>
                <a:cubicBezTo>
                  <a:pt x="11491" y="16858"/>
                  <a:pt x="11879" y="17014"/>
                  <a:pt x="12331" y="17014"/>
                </a:cubicBezTo>
                <a:cubicBezTo>
                  <a:pt x="12769" y="17014"/>
                  <a:pt x="13148" y="16858"/>
                  <a:pt x="13462" y="16544"/>
                </a:cubicBezTo>
                <a:cubicBezTo>
                  <a:pt x="13777" y="16230"/>
                  <a:pt x="13935" y="15851"/>
                  <a:pt x="13935" y="15413"/>
                </a:cubicBezTo>
                <a:cubicBezTo>
                  <a:pt x="13935" y="15337"/>
                  <a:pt x="13924" y="15266"/>
                  <a:pt x="13906" y="15193"/>
                </a:cubicBezTo>
                <a:cubicBezTo>
                  <a:pt x="13885" y="15122"/>
                  <a:pt x="13868" y="15057"/>
                  <a:pt x="13847" y="15004"/>
                </a:cubicBezTo>
                <a:cubicBezTo>
                  <a:pt x="13997" y="14893"/>
                  <a:pt x="14162" y="14796"/>
                  <a:pt x="14347" y="14714"/>
                </a:cubicBezTo>
                <a:cubicBezTo>
                  <a:pt x="14529" y="14634"/>
                  <a:pt x="14729" y="14593"/>
                  <a:pt x="14946" y="14593"/>
                </a:cubicBezTo>
                <a:cubicBezTo>
                  <a:pt x="15460" y="14593"/>
                  <a:pt x="15907" y="14778"/>
                  <a:pt x="16280" y="15145"/>
                </a:cubicBezTo>
                <a:cubicBezTo>
                  <a:pt x="16656" y="15510"/>
                  <a:pt x="16841" y="15950"/>
                  <a:pt x="16841" y="16464"/>
                </a:cubicBezTo>
                <a:cubicBezTo>
                  <a:pt x="16841" y="16682"/>
                  <a:pt x="16803" y="16878"/>
                  <a:pt x="16729" y="17049"/>
                </a:cubicBezTo>
                <a:cubicBezTo>
                  <a:pt x="16656" y="17222"/>
                  <a:pt x="16565" y="17384"/>
                  <a:pt x="16462" y="17533"/>
                </a:cubicBezTo>
                <a:cubicBezTo>
                  <a:pt x="16227" y="17439"/>
                  <a:pt x="16018" y="17393"/>
                  <a:pt x="15827" y="17393"/>
                </a:cubicBezTo>
                <a:cubicBezTo>
                  <a:pt x="15390" y="17393"/>
                  <a:pt x="15008" y="17554"/>
                  <a:pt x="14682" y="17871"/>
                </a:cubicBezTo>
                <a:cubicBezTo>
                  <a:pt x="14358" y="18192"/>
                  <a:pt x="14197" y="18570"/>
                  <a:pt x="14197" y="19011"/>
                </a:cubicBezTo>
                <a:cubicBezTo>
                  <a:pt x="14197" y="19455"/>
                  <a:pt x="14358" y="19828"/>
                  <a:pt x="14682" y="20142"/>
                </a:cubicBezTo>
                <a:cubicBezTo>
                  <a:pt x="15005" y="20456"/>
                  <a:pt x="15387" y="20615"/>
                  <a:pt x="15827" y="20615"/>
                </a:cubicBezTo>
                <a:cubicBezTo>
                  <a:pt x="16271" y="20615"/>
                  <a:pt x="16647" y="20456"/>
                  <a:pt x="16967" y="20142"/>
                </a:cubicBezTo>
                <a:cubicBezTo>
                  <a:pt x="17287" y="19828"/>
                  <a:pt x="17446" y="19455"/>
                  <a:pt x="17446" y="19011"/>
                </a:cubicBezTo>
                <a:lnTo>
                  <a:pt x="17416" y="18955"/>
                </a:lnTo>
                <a:cubicBezTo>
                  <a:pt x="18110" y="18259"/>
                  <a:pt x="18456" y="17434"/>
                  <a:pt x="18456" y="16464"/>
                </a:cubicBezTo>
                <a:cubicBezTo>
                  <a:pt x="18456" y="15774"/>
                  <a:pt x="18265" y="15131"/>
                  <a:pt x="17881" y="14540"/>
                </a:cubicBezTo>
                <a:cubicBezTo>
                  <a:pt x="18312" y="13886"/>
                  <a:pt x="18524" y="13151"/>
                  <a:pt x="18524" y="12334"/>
                </a:cubicBezTo>
                <a:moveTo>
                  <a:pt x="6794" y="17566"/>
                </a:moveTo>
                <a:cubicBezTo>
                  <a:pt x="6794" y="17781"/>
                  <a:pt x="6721" y="17972"/>
                  <a:pt x="6571" y="18136"/>
                </a:cubicBezTo>
                <a:cubicBezTo>
                  <a:pt x="6421" y="18300"/>
                  <a:pt x="6227" y="18383"/>
                  <a:pt x="5998" y="18383"/>
                </a:cubicBezTo>
                <a:cubicBezTo>
                  <a:pt x="5781" y="18383"/>
                  <a:pt x="5590" y="18300"/>
                  <a:pt x="5434" y="18136"/>
                </a:cubicBezTo>
                <a:cubicBezTo>
                  <a:pt x="5272" y="17971"/>
                  <a:pt x="5193" y="17781"/>
                  <a:pt x="5193" y="17566"/>
                </a:cubicBezTo>
                <a:cubicBezTo>
                  <a:pt x="5193" y="17334"/>
                  <a:pt x="5272" y="17137"/>
                  <a:pt x="5434" y="16991"/>
                </a:cubicBezTo>
                <a:cubicBezTo>
                  <a:pt x="5593" y="16841"/>
                  <a:pt x="5781" y="16767"/>
                  <a:pt x="5998" y="16767"/>
                </a:cubicBezTo>
                <a:cubicBezTo>
                  <a:pt x="6227" y="16767"/>
                  <a:pt x="6424" y="16841"/>
                  <a:pt x="6571" y="16991"/>
                </a:cubicBezTo>
                <a:cubicBezTo>
                  <a:pt x="6721" y="17137"/>
                  <a:pt x="6794" y="17334"/>
                  <a:pt x="6794" y="1756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defTabSz="457098">
              <a:defRPr/>
            </a:pPr>
            <a:endParaRPr lang="es-ES" sz="29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86" name="Freeform 92">
            <a:extLst>
              <a:ext uri="{FF2B5EF4-FFF2-40B4-BE49-F238E27FC236}">
                <a16:creationId xmlns:a16="http://schemas.microsoft.com/office/drawing/2014/main" id="{C3BC9317-1B47-4A56-A380-E5AEDE57A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703" y="2184341"/>
            <a:ext cx="487315" cy="496962"/>
          </a:xfrm>
          <a:custGeom>
            <a:avLst/>
            <a:gdLst>
              <a:gd name="T0" fmla="*/ 168 w 444"/>
              <a:gd name="T1" fmla="*/ 284 h 454"/>
              <a:gd name="T2" fmla="*/ 168 w 444"/>
              <a:gd name="T3" fmla="*/ 284 h 454"/>
              <a:gd name="T4" fmla="*/ 70 w 444"/>
              <a:gd name="T5" fmla="*/ 240 h 454"/>
              <a:gd name="T6" fmla="*/ 70 w 444"/>
              <a:gd name="T7" fmla="*/ 275 h 454"/>
              <a:gd name="T8" fmla="*/ 168 w 444"/>
              <a:gd name="T9" fmla="*/ 311 h 454"/>
              <a:gd name="T10" fmla="*/ 168 w 444"/>
              <a:gd name="T11" fmla="*/ 284 h 454"/>
              <a:gd name="T12" fmla="*/ 168 w 444"/>
              <a:gd name="T13" fmla="*/ 178 h 454"/>
              <a:gd name="T14" fmla="*/ 168 w 444"/>
              <a:gd name="T15" fmla="*/ 178 h 454"/>
              <a:gd name="T16" fmla="*/ 70 w 444"/>
              <a:gd name="T17" fmla="*/ 143 h 454"/>
              <a:gd name="T18" fmla="*/ 70 w 444"/>
              <a:gd name="T19" fmla="*/ 169 h 454"/>
              <a:gd name="T20" fmla="*/ 168 w 444"/>
              <a:gd name="T21" fmla="*/ 213 h 454"/>
              <a:gd name="T22" fmla="*/ 168 w 444"/>
              <a:gd name="T23" fmla="*/ 178 h 454"/>
              <a:gd name="T24" fmla="*/ 434 w 444"/>
              <a:gd name="T25" fmla="*/ 10 h 454"/>
              <a:gd name="T26" fmla="*/ 434 w 444"/>
              <a:gd name="T27" fmla="*/ 10 h 454"/>
              <a:gd name="T28" fmla="*/ 408 w 444"/>
              <a:gd name="T29" fmla="*/ 0 h 454"/>
              <a:gd name="T30" fmla="*/ 221 w 444"/>
              <a:gd name="T31" fmla="*/ 81 h 454"/>
              <a:gd name="T32" fmla="*/ 35 w 444"/>
              <a:gd name="T33" fmla="*/ 0 h 454"/>
              <a:gd name="T34" fmla="*/ 9 w 444"/>
              <a:gd name="T35" fmla="*/ 10 h 454"/>
              <a:gd name="T36" fmla="*/ 0 w 444"/>
              <a:gd name="T37" fmla="*/ 28 h 454"/>
              <a:gd name="T38" fmla="*/ 0 w 444"/>
              <a:gd name="T39" fmla="*/ 347 h 454"/>
              <a:gd name="T40" fmla="*/ 9 w 444"/>
              <a:gd name="T41" fmla="*/ 364 h 454"/>
              <a:gd name="T42" fmla="*/ 212 w 444"/>
              <a:gd name="T43" fmla="*/ 444 h 454"/>
              <a:gd name="T44" fmla="*/ 212 w 444"/>
              <a:gd name="T45" fmla="*/ 444 h 454"/>
              <a:gd name="T46" fmla="*/ 221 w 444"/>
              <a:gd name="T47" fmla="*/ 453 h 454"/>
              <a:gd name="T48" fmla="*/ 221 w 444"/>
              <a:gd name="T49" fmla="*/ 444 h 454"/>
              <a:gd name="T50" fmla="*/ 230 w 444"/>
              <a:gd name="T51" fmla="*/ 444 h 454"/>
              <a:gd name="T52" fmla="*/ 425 w 444"/>
              <a:gd name="T53" fmla="*/ 364 h 454"/>
              <a:gd name="T54" fmla="*/ 443 w 444"/>
              <a:gd name="T55" fmla="*/ 347 h 454"/>
              <a:gd name="T56" fmla="*/ 443 w 444"/>
              <a:gd name="T57" fmla="*/ 28 h 454"/>
              <a:gd name="T58" fmla="*/ 434 w 444"/>
              <a:gd name="T59" fmla="*/ 10 h 454"/>
              <a:gd name="T60" fmla="*/ 195 w 444"/>
              <a:gd name="T61" fmla="*/ 400 h 454"/>
              <a:gd name="T62" fmla="*/ 195 w 444"/>
              <a:gd name="T63" fmla="*/ 400 h 454"/>
              <a:gd name="T64" fmla="*/ 35 w 444"/>
              <a:gd name="T65" fmla="*/ 338 h 454"/>
              <a:gd name="T66" fmla="*/ 35 w 444"/>
              <a:gd name="T67" fmla="*/ 54 h 454"/>
              <a:gd name="T68" fmla="*/ 195 w 444"/>
              <a:gd name="T69" fmla="*/ 116 h 454"/>
              <a:gd name="T70" fmla="*/ 195 w 444"/>
              <a:gd name="T71" fmla="*/ 400 h 454"/>
              <a:gd name="T72" fmla="*/ 408 w 444"/>
              <a:gd name="T73" fmla="*/ 338 h 454"/>
              <a:gd name="T74" fmla="*/ 408 w 444"/>
              <a:gd name="T75" fmla="*/ 338 h 454"/>
              <a:gd name="T76" fmla="*/ 248 w 444"/>
              <a:gd name="T77" fmla="*/ 400 h 454"/>
              <a:gd name="T78" fmla="*/ 248 w 444"/>
              <a:gd name="T79" fmla="*/ 116 h 454"/>
              <a:gd name="T80" fmla="*/ 408 w 444"/>
              <a:gd name="T81" fmla="*/ 54 h 454"/>
              <a:gd name="T82" fmla="*/ 408 w 444"/>
              <a:gd name="T83" fmla="*/ 338 h 454"/>
              <a:gd name="T84" fmla="*/ 372 w 444"/>
              <a:gd name="T85" fmla="*/ 240 h 454"/>
              <a:gd name="T86" fmla="*/ 372 w 444"/>
              <a:gd name="T87" fmla="*/ 240 h 454"/>
              <a:gd name="T88" fmla="*/ 274 w 444"/>
              <a:gd name="T89" fmla="*/ 284 h 454"/>
              <a:gd name="T90" fmla="*/ 274 w 444"/>
              <a:gd name="T91" fmla="*/ 311 h 454"/>
              <a:gd name="T92" fmla="*/ 372 w 444"/>
              <a:gd name="T93" fmla="*/ 275 h 454"/>
              <a:gd name="T94" fmla="*/ 372 w 444"/>
              <a:gd name="T95" fmla="*/ 240 h 454"/>
              <a:gd name="T96" fmla="*/ 372 w 444"/>
              <a:gd name="T97" fmla="*/ 143 h 454"/>
              <a:gd name="T98" fmla="*/ 372 w 444"/>
              <a:gd name="T99" fmla="*/ 143 h 454"/>
              <a:gd name="T100" fmla="*/ 274 w 444"/>
              <a:gd name="T101" fmla="*/ 178 h 454"/>
              <a:gd name="T102" fmla="*/ 274 w 444"/>
              <a:gd name="T103" fmla="*/ 213 h 454"/>
              <a:gd name="T104" fmla="*/ 372 w 444"/>
              <a:gd name="T105" fmla="*/ 169 h 454"/>
              <a:gd name="T106" fmla="*/ 372 w 444"/>
              <a:gd name="T107" fmla="*/ 143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44" h="454">
                <a:moveTo>
                  <a:pt x="168" y="284"/>
                </a:moveTo>
                <a:lnTo>
                  <a:pt x="168" y="284"/>
                </a:lnTo>
                <a:cubicBezTo>
                  <a:pt x="70" y="240"/>
                  <a:pt x="70" y="240"/>
                  <a:pt x="70" y="240"/>
                </a:cubicBezTo>
                <a:cubicBezTo>
                  <a:pt x="70" y="275"/>
                  <a:pt x="70" y="275"/>
                  <a:pt x="70" y="275"/>
                </a:cubicBezTo>
                <a:cubicBezTo>
                  <a:pt x="168" y="311"/>
                  <a:pt x="168" y="311"/>
                  <a:pt x="168" y="311"/>
                </a:cubicBezTo>
                <a:lnTo>
                  <a:pt x="168" y="284"/>
                </a:lnTo>
                <a:close/>
                <a:moveTo>
                  <a:pt x="168" y="178"/>
                </a:moveTo>
                <a:lnTo>
                  <a:pt x="168" y="178"/>
                </a:lnTo>
                <a:cubicBezTo>
                  <a:pt x="70" y="143"/>
                  <a:pt x="70" y="143"/>
                  <a:pt x="70" y="143"/>
                </a:cubicBezTo>
                <a:cubicBezTo>
                  <a:pt x="70" y="169"/>
                  <a:pt x="70" y="169"/>
                  <a:pt x="70" y="169"/>
                </a:cubicBezTo>
                <a:cubicBezTo>
                  <a:pt x="168" y="213"/>
                  <a:pt x="168" y="213"/>
                  <a:pt x="168" y="213"/>
                </a:cubicBezTo>
                <a:lnTo>
                  <a:pt x="168" y="178"/>
                </a:lnTo>
                <a:close/>
                <a:moveTo>
                  <a:pt x="434" y="10"/>
                </a:moveTo>
                <a:lnTo>
                  <a:pt x="434" y="10"/>
                </a:lnTo>
                <a:cubicBezTo>
                  <a:pt x="425" y="0"/>
                  <a:pt x="417" y="0"/>
                  <a:pt x="408" y="0"/>
                </a:cubicBezTo>
                <a:cubicBezTo>
                  <a:pt x="221" y="81"/>
                  <a:pt x="221" y="81"/>
                  <a:pt x="221" y="81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0"/>
                  <a:pt x="17" y="0"/>
                  <a:pt x="9" y="10"/>
                </a:cubicBezTo>
                <a:cubicBezTo>
                  <a:pt x="0" y="10"/>
                  <a:pt x="0" y="19"/>
                  <a:pt x="0" y="28"/>
                </a:cubicBezTo>
                <a:cubicBezTo>
                  <a:pt x="0" y="347"/>
                  <a:pt x="0" y="347"/>
                  <a:pt x="0" y="347"/>
                </a:cubicBezTo>
                <a:cubicBezTo>
                  <a:pt x="0" y="355"/>
                  <a:pt x="0" y="364"/>
                  <a:pt x="9" y="364"/>
                </a:cubicBezTo>
                <a:cubicBezTo>
                  <a:pt x="212" y="444"/>
                  <a:pt x="212" y="444"/>
                  <a:pt x="212" y="444"/>
                </a:cubicBezTo>
                <a:lnTo>
                  <a:pt x="212" y="444"/>
                </a:lnTo>
                <a:cubicBezTo>
                  <a:pt x="221" y="453"/>
                  <a:pt x="221" y="453"/>
                  <a:pt x="221" y="453"/>
                </a:cubicBezTo>
                <a:cubicBezTo>
                  <a:pt x="221" y="453"/>
                  <a:pt x="221" y="453"/>
                  <a:pt x="221" y="444"/>
                </a:cubicBezTo>
                <a:cubicBezTo>
                  <a:pt x="230" y="444"/>
                  <a:pt x="230" y="444"/>
                  <a:pt x="230" y="444"/>
                </a:cubicBezTo>
                <a:cubicBezTo>
                  <a:pt x="425" y="364"/>
                  <a:pt x="425" y="364"/>
                  <a:pt x="425" y="364"/>
                </a:cubicBezTo>
                <a:cubicBezTo>
                  <a:pt x="434" y="364"/>
                  <a:pt x="443" y="355"/>
                  <a:pt x="443" y="347"/>
                </a:cubicBezTo>
                <a:cubicBezTo>
                  <a:pt x="443" y="28"/>
                  <a:pt x="443" y="28"/>
                  <a:pt x="443" y="28"/>
                </a:cubicBezTo>
                <a:cubicBezTo>
                  <a:pt x="443" y="19"/>
                  <a:pt x="443" y="10"/>
                  <a:pt x="434" y="10"/>
                </a:cubicBezTo>
                <a:close/>
                <a:moveTo>
                  <a:pt x="195" y="400"/>
                </a:moveTo>
                <a:lnTo>
                  <a:pt x="195" y="400"/>
                </a:lnTo>
                <a:cubicBezTo>
                  <a:pt x="35" y="338"/>
                  <a:pt x="35" y="338"/>
                  <a:pt x="35" y="338"/>
                </a:cubicBezTo>
                <a:cubicBezTo>
                  <a:pt x="35" y="54"/>
                  <a:pt x="35" y="54"/>
                  <a:pt x="35" y="54"/>
                </a:cubicBezTo>
                <a:cubicBezTo>
                  <a:pt x="195" y="116"/>
                  <a:pt x="195" y="116"/>
                  <a:pt x="195" y="116"/>
                </a:cubicBezTo>
                <a:lnTo>
                  <a:pt x="195" y="400"/>
                </a:lnTo>
                <a:close/>
                <a:moveTo>
                  <a:pt x="408" y="338"/>
                </a:moveTo>
                <a:lnTo>
                  <a:pt x="408" y="338"/>
                </a:lnTo>
                <a:cubicBezTo>
                  <a:pt x="248" y="400"/>
                  <a:pt x="248" y="400"/>
                  <a:pt x="248" y="400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408" y="54"/>
                  <a:pt x="408" y="54"/>
                  <a:pt x="408" y="54"/>
                </a:cubicBezTo>
                <a:lnTo>
                  <a:pt x="408" y="338"/>
                </a:lnTo>
                <a:close/>
                <a:moveTo>
                  <a:pt x="372" y="240"/>
                </a:moveTo>
                <a:lnTo>
                  <a:pt x="372" y="240"/>
                </a:lnTo>
                <a:cubicBezTo>
                  <a:pt x="274" y="284"/>
                  <a:pt x="274" y="284"/>
                  <a:pt x="274" y="284"/>
                </a:cubicBezTo>
                <a:cubicBezTo>
                  <a:pt x="274" y="311"/>
                  <a:pt x="274" y="311"/>
                  <a:pt x="274" y="311"/>
                </a:cubicBezTo>
                <a:cubicBezTo>
                  <a:pt x="372" y="275"/>
                  <a:pt x="372" y="275"/>
                  <a:pt x="372" y="275"/>
                </a:cubicBezTo>
                <a:lnTo>
                  <a:pt x="372" y="240"/>
                </a:lnTo>
                <a:close/>
                <a:moveTo>
                  <a:pt x="372" y="143"/>
                </a:moveTo>
                <a:lnTo>
                  <a:pt x="372" y="143"/>
                </a:lnTo>
                <a:cubicBezTo>
                  <a:pt x="274" y="178"/>
                  <a:pt x="274" y="178"/>
                  <a:pt x="274" y="178"/>
                </a:cubicBezTo>
                <a:cubicBezTo>
                  <a:pt x="274" y="213"/>
                  <a:pt x="274" y="213"/>
                  <a:pt x="274" y="213"/>
                </a:cubicBezTo>
                <a:cubicBezTo>
                  <a:pt x="372" y="169"/>
                  <a:pt x="372" y="169"/>
                  <a:pt x="372" y="169"/>
                </a:cubicBezTo>
                <a:lnTo>
                  <a:pt x="372" y="1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87" name="AutoShape 124">
            <a:extLst>
              <a:ext uri="{FF2B5EF4-FFF2-40B4-BE49-F238E27FC236}">
                <a16:creationId xmlns:a16="http://schemas.microsoft.com/office/drawing/2014/main" id="{02F76DFC-75A0-4F82-AFA3-8E222ECC1583}"/>
              </a:ext>
            </a:extLst>
          </p:cNvPr>
          <p:cNvSpPr>
            <a:spLocks/>
          </p:cNvSpPr>
          <p:nvPr/>
        </p:nvSpPr>
        <p:spPr bwMode="auto">
          <a:xfrm>
            <a:off x="1642199" y="2176017"/>
            <a:ext cx="459230" cy="5052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defTabSz="457098">
              <a:defRPr/>
            </a:pPr>
            <a:endParaRPr lang="es-ES" sz="29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88" name="AutoShape 19">
            <a:extLst>
              <a:ext uri="{FF2B5EF4-FFF2-40B4-BE49-F238E27FC236}">
                <a16:creationId xmlns:a16="http://schemas.microsoft.com/office/drawing/2014/main" id="{0A389D79-A07E-46CB-8824-F8A0869BC576}"/>
              </a:ext>
            </a:extLst>
          </p:cNvPr>
          <p:cNvSpPr>
            <a:spLocks/>
          </p:cNvSpPr>
          <p:nvPr/>
        </p:nvSpPr>
        <p:spPr bwMode="auto">
          <a:xfrm>
            <a:off x="5678736" y="4945407"/>
            <a:ext cx="466010" cy="466131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defTabSz="457098">
              <a:defRPr/>
            </a:pPr>
            <a:endParaRPr lang="es-ES" sz="29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89" name="AutoShape 24">
            <a:extLst>
              <a:ext uri="{FF2B5EF4-FFF2-40B4-BE49-F238E27FC236}">
                <a16:creationId xmlns:a16="http://schemas.microsoft.com/office/drawing/2014/main" id="{F667476C-A6E6-4808-8CCA-C4263344C791}"/>
              </a:ext>
            </a:extLst>
          </p:cNvPr>
          <p:cNvSpPr>
            <a:spLocks/>
          </p:cNvSpPr>
          <p:nvPr/>
        </p:nvSpPr>
        <p:spPr bwMode="auto">
          <a:xfrm>
            <a:off x="5093425" y="4966657"/>
            <a:ext cx="547806" cy="423174"/>
          </a:xfrm>
          <a:custGeom>
            <a:avLst/>
            <a:gdLst>
              <a:gd name="T0" fmla="*/ 10799 w 21598"/>
              <a:gd name="T1" fmla="*/ 10800 h 21600"/>
              <a:gd name="T2" fmla="*/ 10799 w 21598"/>
              <a:gd name="T3" fmla="*/ 10800 h 21600"/>
              <a:gd name="T4" fmla="*/ 10799 w 21598"/>
              <a:gd name="T5" fmla="*/ 10800 h 21600"/>
              <a:gd name="T6" fmla="*/ 10799 w 21598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598" h="21600">
                <a:moveTo>
                  <a:pt x="21333" y="9359"/>
                </a:moveTo>
                <a:cubicBezTo>
                  <a:pt x="21511" y="9815"/>
                  <a:pt x="21599" y="10303"/>
                  <a:pt x="21597" y="10814"/>
                </a:cubicBezTo>
                <a:cubicBezTo>
                  <a:pt x="21592" y="11336"/>
                  <a:pt x="21504" y="11810"/>
                  <a:pt x="21333" y="12240"/>
                </a:cubicBezTo>
                <a:cubicBezTo>
                  <a:pt x="20706" y="13728"/>
                  <a:pt x="20002" y="15055"/>
                  <a:pt x="19216" y="16223"/>
                </a:cubicBezTo>
                <a:cubicBezTo>
                  <a:pt x="18433" y="17388"/>
                  <a:pt x="17594" y="18369"/>
                  <a:pt x="16701" y="19163"/>
                </a:cubicBezTo>
                <a:cubicBezTo>
                  <a:pt x="15805" y="19953"/>
                  <a:pt x="14863" y="20560"/>
                  <a:pt x="13869" y="20975"/>
                </a:cubicBezTo>
                <a:cubicBezTo>
                  <a:pt x="12878" y="21390"/>
                  <a:pt x="11855" y="21599"/>
                  <a:pt x="10801" y="21599"/>
                </a:cubicBezTo>
                <a:cubicBezTo>
                  <a:pt x="9763" y="21599"/>
                  <a:pt x="8748" y="21390"/>
                  <a:pt x="7754" y="20975"/>
                </a:cubicBezTo>
                <a:cubicBezTo>
                  <a:pt x="6763" y="20560"/>
                  <a:pt x="5814" y="19950"/>
                  <a:pt x="4908" y="19145"/>
                </a:cubicBezTo>
                <a:cubicBezTo>
                  <a:pt x="4003" y="18340"/>
                  <a:pt x="3156" y="17355"/>
                  <a:pt x="2373" y="16190"/>
                </a:cubicBezTo>
                <a:cubicBezTo>
                  <a:pt x="1588" y="15022"/>
                  <a:pt x="895" y="13706"/>
                  <a:pt x="293" y="12240"/>
                </a:cubicBezTo>
                <a:cubicBezTo>
                  <a:pt x="97" y="11806"/>
                  <a:pt x="0" y="11332"/>
                  <a:pt x="0" y="10814"/>
                </a:cubicBezTo>
                <a:cubicBezTo>
                  <a:pt x="0" y="10300"/>
                  <a:pt x="97" y="9815"/>
                  <a:pt x="293" y="9359"/>
                </a:cubicBezTo>
                <a:cubicBezTo>
                  <a:pt x="902" y="7889"/>
                  <a:pt x="1597" y="6577"/>
                  <a:pt x="2378" y="5416"/>
                </a:cubicBezTo>
                <a:cubicBezTo>
                  <a:pt x="3159" y="4255"/>
                  <a:pt x="4003" y="3270"/>
                  <a:pt x="4908" y="2462"/>
                </a:cubicBezTo>
                <a:cubicBezTo>
                  <a:pt x="5814" y="1653"/>
                  <a:pt x="6761" y="1039"/>
                  <a:pt x="7749" y="624"/>
                </a:cubicBezTo>
                <a:cubicBezTo>
                  <a:pt x="8738" y="205"/>
                  <a:pt x="9753" y="0"/>
                  <a:pt x="10801" y="0"/>
                </a:cubicBezTo>
                <a:cubicBezTo>
                  <a:pt x="11855" y="0"/>
                  <a:pt x="12878" y="205"/>
                  <a:pt x="13869" y="624"/>
                </a:cubicBezTo>
                <a:cubicBezTo>
                  <a:pt x="14863" y="1039"/>
                  <a:pt x="15805" y="1646"/>
                  <a:pt x="16701" y="2443"/>
                </a:cubicBezTo>
                <a:cubicBezTo>
                  <a:pt x="17594" y="3244"/>
                  <a:pt x="18433" y="4222"/>
                  <a:pt x="19216" y="5383"/>
                </a:cubicBezTo>
                <a:cubicBezTo>
                  <a:pt x="20002" y="6544"/>
                  <a:pt x="20706" y="7863"/>
                  <a:pt x="21333" y="9359"/>
                </a:cubicBezTo>
                <a:moveTo>
                  <a:pt x="10801" y="18906"/>
                </a:moveTo>
                <a:cubicBezTo>
                  <a:pt x="11731" y="18906"/>
                  <a:pt x="12624" y="18715"/>
                  <a:pt x="13478" y="18325"/>
                </a:cubicBezTo>
                <a:cubicBezTo>
                  <a:pt x="14332" y="17939"/>
                  <a:pt x="15142" y="17399"/>
                  <a:pt x="15908" y="16708"/>
                </a:cubicBezTo>
                <a:cubicBezTo>
                  <a:pt x="16674" y="16014"/>
                  <a:pt x="17383" y="15165"/>
                  <a:pt x="18039" y="14155"/>
                </a:cubicBezTo>
                <a:cubicBezTo>
                  <a:pt x="18697" y="13148"/>
                  <a:pt x="19282" y="12027"/>
                  <a:pt x="19798" y="10796"/>
                </a:cubicBezTo>
                <a:cubicBezTo>
                  <a:pt x="19172" y="9282"/>
                  <a:pt x="18440" y="7955"/>
                  <a:pt x="17601" y="6812"/>
                </a:cubicBezTo>
                <a:cubicBezTo>
                  <a:pt x="16762" y="5670"/>
                  <a:pt x="15839" y="4751"/>
                  <a:pt x="14831" y="4060"/>
                </a:cubicBezTo>
                <a:cubicBezTo>
                  <a:pt x="15230" y="4751"/>
                  <a:pt x="15538" y="5534"/>
                  <a:pt x="15761" y="6401"/>
                </a:cubicBezTo>
                <a:cubicBezTo>
                  <a:pt x="15984" y="7264"/>
                  <a:pt x="16096" y="8205"/>
                  <a:pt x="16096" y="9216"/>
                </a:cubicBezTo>
                <a:cubicBezTo>
                  <a:pt x="16096" y="10340"/>
                  <a:pt x="15957" y="11387"/>
                  <a:pt x="15680" y="12361"/>
                </a:cubicBezTo>
                <a:cubicBezTo>
                  <a:pt x="15404" y="13339"/>
                  <a:pt x="15017" y="14195"/>
                  <a:pt x="14520" y="14941"/>
                </a:cubicBezTo>
                <a:cubicBezTo>
                  <a:pt x="14023" y="15683"/>
                  <a:pt x="13448" y="16271"/>
                  <a:pt x="12793" y="16690"/>
                </a:cubicBezTo>
                <a:cubicBezTo>
                  <a:pt x="12137" y="17113"/>
                  <a:pt x="11437" y="17326"/>
                  <a:pt x="10696" y="17326"/>
                </a:cubicBezTo>
                <a:cubicBezTo>
                  <a:pt x="9944" y="17326"/>
                  <a:pt x="9247" y="17113"/>
                  <a:pt x="8598" y="16690"/>
                </a:cubicBezTo>
                <a:cubicBezTo>
                  <a:pt x="7950" y="16271"/>
                  <a:pt x="7380" y="15683"/>
                  <a:pt x="6883" y="14941"/>
                </a:cubicBezTo>
                <a:cubicBezTo>
                  <a:pt x="6386" y="14195"/>
                  <a:pt x="6000" y="13339"/>
                  <a:pt x="5723" y="12361"/>
                </a:cubicBezTo>
                <a:cubicBezTo>
                  <a:pt x="5444" y="11387"/>
                  <a:pt x="5307" y="10340"/>
                  <a:pt x="5307" y="9216"/>
                </a:cubicBezTo>
                <a:cubicBezTo>
                  <a:pt x="5307" y="8301"/>
                  <a:pt x="5405" y="7426"/>
                  <a:pt x="5606" y="6603"/>
                </a:cubicBezTo>
                <a:cubicBezTo>
                  <a:pt x="5804" y="5776"/>
                  <a:pt x="6071" y="5023"/>
                  <a:pt x="6408" y="4339"/>
                </a:cubicBezTo>
                <a:cubicBezTo>
                  <a:pt x="5496" y="5034"/>
                  <a:pt x="4644" y="5927"/>
                  <a:pt x="3861" y="7026"/>
                </a:cubicBezTo>
                <a:cubicBezTo>
                  <a:pt x="3075" y="8121"/>
                  <a:pt x="2390" y="9381"/>
                  <a:pt x="1803" y="10796"/>
                </a:cubicBezTo>
                <a:cubicBezTo>
                  <a:pt x="2319" y="12016"/>
                  <a:pt x="2902" y="13133"/>
                  <a:pt x="3555" y="14147"/>
                </a:cubicBezTo>
                <a:cubicBezTo>
                  <a:pt x="4208" y="15165"/>
                  <a:pt x="4918" y="16014"/>
                  <a:pt x="5689" y="16708"/>
                </a:cubicBezTo>
                <a:cubicBezTo>
                  <a:pt x="6457" y="17399"/>
                  <a:pt x="7270" y="17940"/>
                  <a:pt x="8124" y="18325"/>
                </a:cubicBezTo>
                <a:cubicBezTo>
                  <a:pt x="8980" y="18719"/>
                  <a:pt x="9871" y="18906"/>
                  <a:pt x="10801" y="18906"/>
                </a:cubicBezTo>
                <a:moveTo>
                  <a:pt x="10695" y="3953"/>
                </a:moveTo>
                <a:cubicBezTo>
                  <a:pt x="10218" y="3953"/>
                  <a:pt x="9763" y="4089"/>
                  <a:pt x="9330" y="4365"/>
                </a:cubicBezTo>
                <a:cubicBezTo>
                  <a:pt x="8897" y="4644"/>
                  <a:pt x="8525" y="5015"/>
                  <a:pt x="8217" y="5486"/>
                </a:cubicBezTo>
                <a:cubicBezTo>
                  <a:pt x="7908" y="5953"/>
                  <a:pt x="7661" y="6511"/>
                  <a:pt x="7475" y="7165"/>
                </a:cubicBezTo>
                <a:cubicBezTo>
                  <a:pt x="7287" y="7816"/>
                  <a:pt x="7191" y="8495"/>
                  <a:pt x="7191" y="9216"/>
                </a:cubicBezTo>
                <a:cubicBezTo>
                  <a:pt x="7191" y="9484"/>
                  <a:pt x="7257" y="9715"/>
                  <a:pt x="7385" y="9918"/>
                </a:cubicBezTo>
                <a:cubicBezTo>
                  <a:pt x="7514" y="10120"/>
                  <a:pt x="7678" y="10215"/>
                  <a:pt x="7872" y="10215"/>
                </a:cubicBezTo>
                <a:cubicBezTo>
                  <a:pt x="8067" y="10215"/>
                  <a:pt x="8226" y="10116"/>
                  <a:pt x="8351" y="9910"/>
                </a:cubicBezTo>
                <a:cubicBezTo>
                  <a:pt x="8478" y="9701"/>
                  <a:pt x="8540" y="9473"/>
                  <a:pt x="8540" y="9216"/>
                </a:cubicBezTo>
                <a:cubicBezTo>
                  <a:pt x="8540" y="8301"/>
                  <a:pt x="8750" y="7533"/>
                  <a:pt x="9166" y="6912"/>
                </a:cubicBezTo>
                <a:cubicBezTo>
                  <a:pt x="9585" y="6287"/>
                  <a:pt x="10094" y="5978"/>
                  <a:pt x="10695" y="5978"/>
                </a:cubicBezTo>
                <a:cubicBezTo>
                  <a:pt x="10891" y="5978"/>
                  <a:pt x="11053" y="5872"/>
                  <a:pt x="11182" y="5670"/>
                </a:cubicBezTo>
                <a:cubicBezTo>
                  <a:pt x="11310" y="5464"/>
                  <a:pt x="11376" y="5229"/>
                  <a:pt x="11376" y="4957"/>
                </a:cubicBezTo>
                <a:cubicBezTo>
                  <a:pt x="11376" y="4663"/>
                  <a:pt x="11310" y="4424"/>
                  <a:pt x="11182" y="4233"/>
                </a:cubicBezTo>
                <a:cubicBezTo>
                  <a:pt x="11053" y="4045"/>
                  <a:pt x="10891" y="3953"/>
                  <a:pt x="10695" y="395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defTabSz="457098">
              <a:defRPr/>
            </a:pPr>
            <a:endParaRPr lang="es-ES" sz="29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pic>
        <p:nvPicPr>
          <p:cNvPr id="190" name="Picture 189">
            <a:extLst>
              <a:ext uri="{FF2B5EF4-FFF2-40B4-BE49-F238E27FC236}">
                <a16:creationId xmlns:a16="http://schemas.microsoft.com/office/drawing/2014/main" id="{4FCB1BF2-9B74-4788-8703-0ACF0C9B7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54" y="4928260"/>
            <a:ext cx="1157174" cy="1371633"/>
          </a:xfrm>
          <a:prstGeom prst="rect">
            <a:avLst/>
          </a:prstGeom>
        </p:spPr>
      </p:pic>
      <p:sp>
        <p:nvSpPr>
          <p:cNvPr id="191" name="TextBox 190">
            <a:extLst>
              <a:ext uri="{FF2B5EF4-FFF2-40B4-BE49-F238E27FC236}">
                <a16:creationId xmlns:a16="http://schemas.microsoft.com/office/drawing/2014/main" id="{DA974BA0-B853-4E58-AAEE-9293E7FFF8AD}"/>
              </a:ext>
            </a:extLst>
          </p:cNvPr>
          <p:cNvSpPr txBox="1">
            <a:spLocks/>
          </p:cNvSpPr>
          <p:nvPr/>
        </p:nvSpPr>
        <p:spPr>
          <a:xfrm>
            <a:off x="255595" y="226799"/>
            <a:ext cx="9501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Jelgava - </a:t>
            </a:r>
            <a:r>
              <a:rPr lang="en-US" sz="3600" b="1" dirty="0" err="1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SmartCity</a:t>
            </a:r>
            <a:endParaRPr lang="id-ID" sz="3600" b="1" dirty="0">
              <a:solidFill>
                <a:schemeClr val="accent1"/>
              </a:solidFill>
              <a:latin typeface="Biome" panose="020B0502040204020203" pitchFamily="34" charset="0"/>
              <a:cs typeface="Biome" panose="020B0502040204020203" pitchFamily="34" charset="0"/>
            </a:endParaRP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8712743-957E-4271-B25E-2D274FD84D87}"/>
              </a:ext>
            </a:extLst>
          </p:cNvPr>
          <p:cNvGrpSpPr/>
          <p:nvPr/>
        </p:nvGrpSpPr>
        <p:grpSpPr>
          <a:xfrm>
            <a:off x="381600" y="900000"/>
            <a:ext cx="1369406" cy="36575"/>
            <a:chOff x="1775295" y="2028842"/>
            <a:chExt cx="3631535" cy="45719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02E2F88-464F-4B4E-8122-681BC5C95395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0651B16C-1ACE-4E7B-9CDE-F3B4CD5B3DCB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AC7FEC9-C550-4FED-94BA-EDDAE2120761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517D91E2-7A6B-48D3-9A54-8320A0BD916B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9A513B56-2C2E-4CBA-A960-AC44466F24F1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51A546D-800D-4E62-BFE6-B437A0480151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cxnSp>
        <p:nvCxnSpPr>
          <p:cNvPr id="202" name="Taisns savienotājs 6">
            <a:extLst>
              <a:ext uri="{FF2B5EF4-FFF2-40B4-BE49-F238E27FC236}">
                <a16:creationId xmlns:a16="http://schemas.microsoft.com/office/drawing/2014/main" id="{3B2DC27A-2A4E-4E2B-BC18-599153D151AF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43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017E-6 5.55556E-7 L -0.50358 0.135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82" y="678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4723E-6 1.48148E-6 L -0.3809 -0.0645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8" y="-322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879E-6 -1.48148E-6 L -0.5534 0.008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70" y="4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879E-6 -2.03704E-6 L -0.55027 -0.1155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14" y="-577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403E-6 -3.14815E-6 L -0.44686 -0.455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3" y="-2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77E-6 -3.7037E-6 L -0.47714 -0.316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60" y="-1582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964E-6 -4.44444E-6 L -0.73788 -0.209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98" y="-1047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3902E-6 7.40741E-7 L -0.70188 -0.1372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94" y="-68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3332E-7 1.48148E-6 L -0.42342 0.2898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71" y="1449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0573E-6 4.81481E-6 L -0.49023 0.338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12" y="1692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9213E-6 2.77778E-6 L -0.49701 0.2496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50" y="1247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3751E-7 -4.25926E-6 L -0.54825 0.1849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16" y="924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0828E-6 2.03704E-6 L -0.45481 0.1336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0" y="6678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094E-6 3.7037E-7 L -0.31981 0.0223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4" y="111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504E-6 -4.25926E-6 L -0.33771 0.160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6" y="803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6246E-6 -4.81481E-6 L -0.36969 0.0099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88" y="49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6598E-7 -4.44444E-6 L -0.53771 -0.15636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9" y="-782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5968E-6 4.07407E-6 L -0.26283 -0.1428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1" y="-71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291E-7 -1.85185E-7 L -0.24062 -0.018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4" y="-92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971E-6 -3.51852E-6 L -0.29389 0.2590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98" y="1295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3032E-6 -3.88889E-6 L -0.56017 -0.0445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9" y="-223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6663E-7 -4.44444E-6 L -0.3088 -0.165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0" y="-8275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55E-7 -1.85185E-7 L -0.48404 -0.008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06" y="-44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375E-6 2.77778E-6 L -0.50156 -0.1003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-502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22115E-7 3.51852E-6 L -0.56037 0.1060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22" y="530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1388E-7 7.40741E-7 L -0.5506 0.2707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33" y="1353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525E-7 4.62963E-6 L -0.29598 0.1064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2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0"/>
                            </p:stCondLst>
                            <p:childTnLst>
                              <p:par>
                                <p:cTn id="1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6622E-7 -1.85185E-6 L -0.12985 0.252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3" y="1260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7169E-6 2.22222E-6 L -0.13975 0.1728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87" y="8634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32357 0.01875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5" y="92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945E-6 -2.77778E-6 L -0.38349 -0.0364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78" y="-1829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6736E-6 3.33333E-6 L -0.42856 0.0597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31" y="2986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292E-6 2.96296E-6 L -0.38695 0.1195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7" y="5972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164E-6 2.77778E-6 L -0.25234 0.1375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0" y="6875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4467E-6 2.22222E-6 L -0.28757 0.20347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9" y="1017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4246E-6 -3.88889E-6 L -0.32997 0.2535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02" y="12674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0422E-6 -4.25926E-6 L -0.38578 0.23253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9" y="1162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9284E-6 -2.77778E-6 L -0.44634 0.35579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17" y="17789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417E-6 7.40741E-7 L -0.37393 0.34572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6" y="17280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151E-6 -5.55556E-7 L -0.32978 0.39005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9" y="19502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0237E-6 3.7037E-6 L -0.22721 0.34282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4" y="17141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6179E-7 -4.07407E-6 L -0.20396 0.27153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8" y="13576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6421E-7 -4.44444E-6 L -0.2022 0.44642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3" y="22315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8807E-6 -5.55556E-7 L -0.22395 0.41852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1" y="20926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512E-6 -4.07407E-6 L -0.14646 0.36308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26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2" grpId="0" animBg="1"/>
      <p:bldP spid="12" grpId="1" animBg="1"/>
      <p:bldP spid="16" grpId="0" animBg="1"/>
      <p:bldP spid="16" grpId="1" animBg="1"/>
      <p:bldP spid="23" grpId="0" animBg="1"/>
      <p:bldP spid="23" grpId="1" animBg="1"/>
      <p:bldP spid="34" grpId="0" animBg="1"/>
      <p:bldP spid="34" grpId="1" animBg="1"/>
      <p:bldP spid="41" grpId="0" animBg="1"/>
      <p:bldP spid="41" grpId="1" animBg="1"/>
      <p:bldP spid="45" grpId="0" animBg="1"/>
      <p:bldP spid="45" grpId="1" animBg="1"/>
      <p:bldP spid="46" grpId="0" animBg="1"/>
      <p:bldP spid="46" grpId="1" animBg="1"/>
      <p:bldP spid="65" grpId="0" animBg="1"/>
      <p:bldP spid="65" grpId="1" animBg="1"/>
      <p:bldP spid="82" grpId="0" animBg="1"/>
      <p:bldP spid="82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5" grpId="0" animBg="1"/>
      <p:bldP spid="95" grpId="1" animBg="1"/>
      <p:bldP spid="99" grpId="0" animBg="1"/>
      <p:bldP spid="99" grpId="1" animBg="1"/>
      <p:bldP spid="109" grpId="0" animBg="1"/>
      <p:bldP spid="109" grpId="1" animBg="1"/>
      <p:bldP spid="116" grpId="0" animBg="1"/>
      <p:bldP spid="116" grpId="1" animBg="1"/>
      <p:bldP spid="117" grpId="0" animBg="1"/>
      <p:bldP spid="139" grpId="0" animBg="1"/>
      <p:bldP spid="153" grpId="0" animBg="1"/>
      <p:bldP spid="167" grpId="0" animBg="1"/>
      <p:bldP spid="181" grpId="0"/>
      <p:bldP spid="182" grpId="0"/>
      <p:bldP spid="183" grpId="0"/>
      <p:bldP spid="1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999854-8C37-425E-9CC2-4F8F5C0B9228}"/>
              </a:ext>
            </a:extLst>
          </p:cNvPr>
          <p:cNvSpPr/>
          <p:nvPr/>
        </p:nvSpPr>
        <p:spPr>
          <a:xfrm>
            <a:off x="381600" y="5738244"/>
            <a:ext cx="11349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Economy - the activity of society, as well as the </a:t>
            </a:r>
            <a:r>
              <a:rPr lang="lv-LV" sz="2800" dirty="0">
                <a:latin typeface="+mj-lt"/>
              </a:rPr>
              <a:t>set </a:t>
            </a:r>
            <a:r>
              <a:rPr lang="lv-LV" sz="2800" dirty="0" err="1">
                <a:latin typeface="+mj-lt"/>
              </a:rPr>
              <a:t>of</a:t>
            </a:r>
            <a:r>
              <a:rPr lang="lv-LV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relations that develop in the system of production, distribution, exchange and consumption.</a:t>
            </a:r>
            <a:endParaRPr lang="lv-LV" sz="2800" dirty="0"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0C5435-DEB7-4F00-88EC-D76D45240028}"/>
              </a:ext>
            </a:extLst>
          </p:cNvPr>
          <p:cNvSpPr txBox="1">
            <a:spLocks/>
          </p:cNvSpPr>
          <p:nvPr/>
        </p:nvSpPr>
        <p:spPr>
          <a:xfrm>
            <a:off x="255600" y="226800"/>
            <a:ext cx="4382875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ea typeface="+mn-ea"/>
                <a:cs typeface="Biome" panose="020B0502040204020203" pitchFamily="34" charset="0"/>
              </a:rPr>
              <a:t>Digital Economy</a:t>
            </a:r>
            <a:endParaRPr lang="lv-LV" sz="3600" b="1" dirty="0">
              <a:solidFill>
                <a:schemeClr val="accent1"/>
              </a:solidFill>
              <a:latin typeface="Biome" panose="020B0502040204020203" pitchFamily="34" charset="0"/>
              <a:ea typeface="+mn-ea"/>
              <a:cs typeface="Biome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8FBE9B-0CDF-4C42-A2B2-F0E06A06EFEF}"/>
              </a:ext>
            </a:extLst>
          </p:cNvPr>
          <p:cNvGrpSpPr/>
          <p:nvPr/>
        </p:nvGrpSpPr>
        <p:grpSpPr>
          <a:xfrm>
            <a:off x="381600" y="900000"/>
            <a:ext cx="1369406" cy="36575"/>
            <a:chOff x="1775295" y="2028842"/>
            <a:chExt cx="3631535" cy="457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DBDDD8B-D4D5-4628-970E-12D341AA2802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867781-EFFC-426E-915F-49929A59C8D7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BC534C-0696-4251-AFE0-74F2497BD544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1CA9C8-B910-4592-B02F-AA6EE2732DC3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3E4AE1-264A-41F2-AD52-B52EB509DBED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E2C4BC-8581-4CA4-89B6-469683A16A27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cxnSp>
        <p:nvCxnSpPr>
          <p:cNvPr id="18" name="Taisns savienotājs 6">
            <a:extLst>
              <a:ext uri="{FF2B5EF4-FFF2-40B4-BE49-F238E27FC236}">
                <a16:creationId xmlns:a16="http://schemas.microsoft.com/office/drawing/2014/main" id="{CAD4A797-E7CC-49A7-8655-F6A9AE3E3273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9C2402-ACFA-4C96-BEFF-E510F84C807E}"/>
              </a:ext>
            </a:extLst>
          </p:cNvPr>
          <p:cNvSpPr txBox="1"/>
          <p:nvPr/>
        </p:nvSpPr>
        <p:spPr>
          <a:xfrm>
            <a:off x="2751961" y="1362270"/>
            <a:ext cx="7056784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sz="6000" b="1" dirty="0"/>
              <a:t>DE = ((T + S) x B) ^ CU</a:t>
            </a:r>
          </a:p>
        </p:txBody>
      </p:sp>
      <p:sp>
        <p:nvSpPr>
          <p:cNvPr id="34" name="Left-Up Arrow 7">
            <a:extLst>
              <a:ext uri="{FF2B5EF4-FFF2-40B4-BE49-F238E27FC236}">
                <a16:creationId xmlns:a16="http://schemas.microsoft.com/office/drawing/2014/main" id="{D1007E06-7263-48D5-832A-5B6B4D835077}"/>
              </a:ext>
            </a:extLst>
          </p:cNvPr>
          <p:cNvSpPr/>
          <p:nvPr/>
        </p:nvSpPr>
        <p:spPr>
          <a:xfrm>
            <a:off x="4791961" y="2438173"/>
            <a:ext cx="624296" cy="85039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6" name="Left-Up Arrow 8">
            <a:extLst>
              <a:ext uri="{FF2B5EF4-FFF2-40B4-BE49-F238E27FC236}">
                <a16:creationId xmlns:a16="http://schemas.microsoft.com/office/drawing/2014/main" id="{E48C5989-F239-4CC2-BA58-F305ABD31D7A}"/>
              </a:ext>
            </a:extLst>
          </p:cNvPr>
          <p:cNvSpPr/>
          <p:nvPr/>
        </p:nvSpPr>
        <p:spPr>
          <a:xfrm>
            <a:off x="5855157" y="2378925"/>
            <a:ext cx="641220" cy="1610704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8" name="Left-Up Arrow 9">
            <a:extLst>
              <a:ext uri="{FF2B5EF4-FFF2-40B4-BE49-F238E27FC236}">
                <a16:creationId xmlns:a16="http://schemas.microsoft.com/office/drawing/2014/main" id="{5828100C-3AAA-4988-9C2E-C676CB186B1F}"/>
              </a:ext>
            </a:extLst>
          </p:cNvPr>
          <p:cNvSpPr/>
          <p:nvPr/>
        </p:nvSpPr>
        <p:spPr>
          <a:xfrm>
            <a:off x="7151797" y="2438173"/>
            <a:ext cx="640724" cy="225083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0" name="Left-Up Arrow 10">
            <a:extLst>
              <a:ext uri="{FF2B5EF4-FFF2-40B4-BE49-F238E27FC236}">
                <a16:creationId xmlns:a16="http://schemas.microsoft.com/office/drawing/2014/main" id="{41561AAB-C086-44A9-AF9B-101B335491CD}"/>
              </a:ext>
            </a:extLst>
          </p:cNvPr>
          <p:cNvSpPr/>
          <p:nvPr/>
        </p:nvSpPr>
        <p:spPr>
          <a:xfrm>
            <a:off x="8584609" y="2405453"/>
            <a:ext cx="850392" cy="3003905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F04CDF-9258-4619-B685-550C80808015}"/>
              </a:ext>
            </a:extLst>
          </p:cNvPr>
          <p:cNvSpPr txBox="1"/>
          <p:nvPr/>
        </p:nvSpPr>
        <p:spPr>
          <a:xfrm>
            <a:off x="1592441" y="2738965"/>
            <a:ext cx="319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4D86"/>
                </a:solidFill>
              </a:rPr>
              <a:t>T=Technology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90340A-F997-4E83-82A5-88B119F7AC91}"/>
              </a:ext>
            </a:extLst>
          </p:cNvPr>
          <p:cNvSpPr txBox="1"/>
          <p:nvPr/>
        </p:nvSpPr>
        <p:spPr>
          <a:xfrm>
            <a:off x="3207925" y="3459045"/>
            <a:ext cx="264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4D86"/>
                </a:solidFill>
              </a:rPr>
              <a:t>S=Services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2D8B0CC-CFB2-4B0F-B629-B66D6C8074D3}"/>
              </a:ext>
            </a:extLst>
          </p:cNvPr>
          <p:cNvSpPr txBox="1"/>
          <p:nvPr/>
        </p:nvSpPr>
        <p:spPr>
          <a:xfrm>
            <a:off x="4511417" y="4166931"/>
            <a:ext cx="2640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000" b="1" dirty="0">
                <a:solidFill>
                  <a:srgbClr val="004D86"/>
                </a:solidFill>
              </a:rPr>
              <a:t>B</a:t>
            </a:r>
            <a:r>
              <a:rPr lang="en-US" sz="4000" b="1" dirty="0">
                <a:solidFill>
                  <a:srgbClr val="004D86"/>
                </a:solidFill>
              </a:rPr>
              <a:t>=Business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CB4027-E675-4E79-BBF3-FB809606DE63}"/>
              </a:ext>
            </a:extLst>
          </p:cNvPr>
          <p:cNvSpPr txBox="1"/>
          <p:nvPr/>
        </p:nvSpPr>
        <p:spPr>
          <a:xfrm>
            <a:off x="5776297" y="4827197"/>
            <a:ext cx="2941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4D86"/>
                </a:solidFill>
              </a:rPr>
              <a:t>CU=Culture</a:t>
            </a:r>
          </a:p>
        </p:txBody>
      </p:sp>
    </p:spTree>
    <p:extLst>
      <p:ext uri="{BB962C8B-B14F-4D97-AF65-F5344CB8AC3E}">
        <p14:creationId xmlns:p14="http://schemas.microsoft.com/office/powerpoint/2010/main" val="16342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A5D6BA32-61A3-477F-9183-520BE27F3E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8124209"/>
              </p:ext>
            </p:extLst>
          </p:nvPr>
        </p:nvGraphicFramePr>
        <p:xfrm>
          <a:off x="2036037" y="3715551"/>
          <a:ext cx="8209134" cy="2454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2C4492-8578-4312-B17B-50D9C93DEE57}"/>
              </a:ext>
            </a:extLst>
          </p:cNvPr>
          <p:cNvSpPr/>
          <p:nvPr/>
        </p:nvSpPr>
        <p:spPr>
          <a:xfrm>
            <a:off x="1025912" y="1723565"/>
            <a:ext cx="3021981" cy="134327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/>
              <a:t>Public sector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BA5FB21-34C1-4D54-9D91-1ECD9A06C97A}"/>
              </a:ext>
            </a:extLst>
          </p:cNvPr>
          <p:cNvSpPr/>
          <p:nvPr/>
        </p:nvSpPr>
        <p:spPr>
          <a:xfrm>
            <a:off x="4629614" y="1723564"/>
            <a:ext cx="3021981" cy="134327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/>
              <a:t>Private sector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4F3028B-F1DE-4E7E-80F9-3ABCF88CD726}"/>
              </a:ext>
            </a:extLst>
          </p:cNvPr>
          <p:cNvSpPr/>
          <p:nvPr/>
        </p:nvSpPr>
        <p:spPr>
          <a:xfrm>
            <a:off x="8233316" y="1723565"/>
            <a:ext cx="3021981" cy="134327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/>
              <a:t>Residents (households)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36B909-E10E-4B62-B305-B8966EC01176}"/>
              </a:ext>
            </a:extLst>
          </p:cNvPr>
          <p:cNvGrpSpPr/>
          <p:nvPr/>
        </p:nvGrpSpPr>
        <p:grpSpPr>
          <a:xfrm>
            <a:off x="381600" y="900000"/>
            <a:ext cx="1369406" cy="36575"/>
            <a:chOff x="1775295" y="2028842"/>
            <a:chExt cx="3631535" cy="4571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CF4890-972B-484F-BB33-111BBFC7FBD5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E77310-2FCA-4D17-B5D0-69F1EAFFCE08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0A236A-0929-4C4E-99B9-BF66D2B9E2AC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97927A8-AD1F-4143-A39C-ADF4B06FFA12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0FF87F-0FF2-4314-8ACF-7F1C4267C723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964AAE-2E9D-4F14-8E94-B9E7FB2A17E7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cxnSp>
        <p:nvCxnSpPr>
          <p:cNvPr id="23" name="Taisns savienotājs 6">
            <a:extLst>
              <a:ext uri="{FF2B5EF4-FFF2-40B4-BE49-F238E27FC236}">
                <a16:creationId xmlns:a16="http://schemas.microsoft.com/office/drawing/2014/main" id="{D141C368-609D-4755-A21F-E2A1535B42E3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41C4E521-2B99-4901-90B8-44A6D8DD284B}"/>
              </a:ext>
            </a:extLst>
          </p:cNvPr>
          <p:cNvSpPr txBox="1">
            <a:spLocks/>
          </p:cNvSpPr>
          <p:nvPr/>
        </p:nvSpPr>
        <p:spPr>
          <a:xfrm>
            <a:off x="255600" y="226800"/>
            <a:ext cx="11068892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ea typeface="+mn-ea"/>
                <a:cs typeface="Biome" panose="020B0502040204020203" pitchFamily="34" charset="0"/>
              </a:rPr>
              <a:t>Digital Economy: Subjects and their purposes</a:t>
            </a:r>
            <a:endParaRPr lang="lv-LV" sz="3600" b="1" dirty="0">
              <a:solidFill>
                <a:schemeClr val="accent1"/>
              </a:solidFill>
              <a:latin typeface="Biome" panose="020B0502040204020203" pitchFamily="34" charset="0"/>
              <a:ea typeface="+mn-ea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1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3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8">
            <a:extLst>
              <a:ext uri="{FF2B5EF4-FFF2-40B4-BE49-F238E27FC236}">
                <a16:creationId xmlns:a16="http://schemas.microsoft.com/office/drawing/2014/main" id="{F8AACA81-7614-42A7-AD0E-4B303DA4ECB6}"/>
              </a:ext>
            </a:extLst>
          </p:cNvPr>
          <p:cNvSpPr txBox="1">
            <a:spLocks/>
          </p:cNvSpPr>
          <p:nvPr/>
        </p:nvSpPr>
        <p:spPr>
          <a:xfrm>
            <a:off x="6365981" y="2667330"/>
            <a:ext cx="1299684" cy="1300005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sp>
        <p:nvSpPr>
          <p:cNvPr id="5" name="그림 개체 틀 8">
            <a:extLst>
              <a:ext uri="{FF2B5EF4-FFF2-40B4-BE49-F238E27FC236}">
                <a16:creationId xmlns:a16="http://schemas.microsoft.com/office/drawing/2014/main" id="{05D4B44D-25A5-4B90-BB1D-6106DFFDF8DB}"/>
              </a:ext>
            </a:extLst>
          </p:cNvPr>
          <p:cNvSpPr txBox="1">
            <a:spLocks/>
          </p:cNvSpPr>
          <p:nvPr/>
        </p:nvSpPr>
        <p:spPr>
          <a:xfrm>
            <a:off x="7331114" y="4740091"/>
            <a:ext cx="1033698" cy="1033953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863EC1FA-F695-4947-9D79-5B7266E9D30E}"/>
              </a:ext>
            </a:extLst>
          </p:cNvPr>
          <p:cNvSpPr txBox="1">
            <a:spLocks/>
          </p:cNvSpPr>
          <p:nvPr/>
        </p:nvSpPr>
        <p:spPr>
          <a:xfrm>
            <a:off x="7375455" y="2912568"/>
            <a:ext cx="804328" cy="804526"/>
          </a:xfrm>
          <a:prstGeom prst="ellipse">
            <a:avLst/>
          </a:prstGeom>
          <a:solidFill>
            <a:schemeClr val="accent2">
              <a:lumMod val="50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sp>
        <p:nvSpPr>
          <p:cNvPr id="7" name="그림 개체 틀 8">
            <a:extLst>
              <a:ext uri="{FF2B5EF4-FFF2-40B4-BE49-F238E27FC236}">
                <a16:creationId xmlns:a16="http://schemas.microsoft.com/office/drawing/2014/main" id="{39BDA44D-29F2-4D56-A41A-E10211CD685D}"/>
              </a:ext>
            </a:extLst>
          </p:cNvPr>
          <p:cNvSpPr txBox="1">
            <a:spLocks/>
          </p:cNvSpPr>
          <p:nvPr/>
        </p:nvSpPr>
        <p:spPr>
          <a:xfrm>
            <a:off x="5832344" y="3136660"/>
            <a:ext cx="525119" cy="525249"/>
          </a:xfrm>
          <a:prstGeom prst="ellipse">
            <a:avLst/>
          </a:prstGeom>
          <a:solidFill>
            <a:schemeClr val="accent2">
              <a:lumMod val="50000"/>
              <a:alpha val="67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D76EB5C9-2B9C-4527-A717-2094E308B9BD}"/>
              </a:ext>
            </a:extLst>
          </p:cNvPr>
          <p:cNvSpPr txBox="1">
            <a:spLocks/>
          </p:cNvSpPr>
          <p:nvPr/>
        </p:nvSpPr>
        <p:spPr>
          <a:xfrm>
            <a:off x="6044970" y="3860354"/>
            <a:ext cx="1587520" cy="1587912"/>
          </a:xfrm>
          <a:prstGeom prst="ellipse">
            <a:avLst/>
          </a:prstGeom>
          <a:solidFill>
            <a:schemeClr val="accent2"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sp>
        <p:nvSpPr>
          <p:cNvPr id="9" name="그림 개체 틀 8">
            <a:extLst>
              <a:ext uri="{FF2B5EF4-FFF2-40B4-BE49-F238E27FC236}">
                <a16:creationId xmlns:a16="http://schemas.microsoft.com/office/drawing/2014/main" id="{8A9113EB-80F6-4CB0-A409-F1F71E7AF0BA}"/>
              </a:ext>
            </a:extLst>
          </p:cNvPr>
          <p:cNvSpPr txBox="1">
            <a:spLocks/>
          </p:cNvSpPr>
          <p:nvPr/>
        </p:nvSpPr>
        <p:spPr>
          <a:xfrm>
            <a:off x="7777619" y="3356938"/>
            <a:ext cx="1033698" cy="1033953"/>
          </a:xfrm>
          <a:prstGeom prst="ellipse">
            <a:avLst/>
          </a:prstGeom>
          <a:solidFill>
            <a:schemeClr val="tx2"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sp>
        <p:nvSpPr>
          <p:cNvPr id="10" name="그림 개체 틀 8">
            <a:extLst>
              <a:ext uri="{FF2B5EF4-FFF2-40B4-BE49-F238E27FC236}">
                <a16:creationId xmlns:a16="http://schemas.microsoft.com/office/drawing/2014/main" id="{6FD1752F-B084-4B17-8079-605A65673EF5}"/>
              </a:ext>
            </a:extLst>
          </p:cNvPr>
          <p:cNvSpPr txBox="1">
            <a:spLocks/>
          </p:cNvSpPr>
          <p:nvPr/>
        </p:nvSpPr>
        <p:spPr>
          <a:xfrm>
            <a:off x="5195902" y="3343042"/>
            <a:ext cx="1033698" cy="1033953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sp>
        <p:nvSpPr>
          <p:cNvPr id="11" name="그림 개체 틀 8">
            <a:extLst>
              <a:ext uri="{FF2B5EF4-FFF2-40B4-BE49-F238E27FC236}">
                <a16:creationId xmlns:a16="http://schemas.microsoft.com/office/drawing/2014/main" id="{3078D967-71CE-4612-9B09-9A2A0C0AD9FC}"/>
              </a:ext>
            </a:extLst>
          </p:cNvPr>
          <p:cNvSpPr txBox="1">
            <a:spLocks/>
          </p:cNvSpPr>
          <p:nvPr/>
        </p:nvSpPr>
        <p:spPr>
          <a:xfrm>
            <a:off x="8593015" y="3368340"/>
            <a:ext cx="722306" cy="722484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sp>
        <p:nvSpPr>
          <p:cNvPr id="12" name="그림 개체 틀 8">
            <a:extLst>
              <a:ext uri="{FF2B5EF4-FFF2-40B4-BE49-F238E27FC236}">
                <a16:creationId xmlns:a16="http://schemas.microsoft.com/office/drawing/2014/main" id="{18AC69CD-0ADC-4CC2-B7B4-C2AC9B88CA39}"/>
              </a:ext>
            </a:extLst>
          </p:cNvPr>
          <p:cNvSpPr txBox="1">
            <a:spLocks/>
          </p:cNvSpPr>
          <p:nvPr/>
        </p:nvSpPr>
        <p:spPr>
          <a:xfrm>
            <a:off x="5825784" y="4222162"/>
            <a:ext cx="361151" cy="361242"/>
          </a:xfrm>
          <a:prstGeom prst="ellipse">
            <a:avLst/>
          </a:prstGeom>
          <a:solidFill>
            <a:schemeClr val="tx2"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61ED405C-A49A-4D4B-93B0-F46D1B7397DD}"/>
              </a:ext>
            </a:extLst>
          </p:cNvPr>
          <p:cNvSpPr txBox="1">
            <a:spLocks/>
          </p:cNvSpPr>
          <p:nvPr/>
        </p:nvSpPr>
        <p:spPr>
          <a:xfrm>
            <a:off x="7262600" y="2301313"/>
            <a:ext cx="722306" cy="722484"/>
          </a:xfrm>
          <a:prstGeom prst="ellipse">
            <a:avLst/>
          </a:prstGeom>
          <a:solidFill>
            <a:schemeClr val="accent2">
              <a:lumMod val="40000"/>
              <a:lumOff val="60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sp>
        <p:nvSpPr>
          <p:cNvPr id="14" name="그림 개체 틀 8">
            <a:extLst>
              <a:ext uri="{FF2B5EF4-FFF2-40B4-BE49-F238E27FC236}">
                <a16:creationId xmlns:a16="http://schemas.microsoft.com/office/drawing/2014/main" id="{2AEB3644-53E5-46F2-86B6-668EE84AF184}"/>
              </a:ext>
            </a:extLst>
          </p:cNvPr>
          <p:cNvSpPr txBox="1">
            <a:spLocks/>
          </p:cNvSpPr>
          <p:nvPr/>
        </p:nvSpPr>
        <p:spPr>
          <a:xfrm>
            <a:off x="4936580" y="2145579"/>
            <a:ext cx="1033698" cy="1033953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44E4A5-F726-4237-91D5-62697E07E0D3}"/>
              </a:ext>
            </a:extLst>
          </p:cNvPr>
          <p:cNvGrpSpPr/>
          <p:nvPr/>
        </p:nvGrpSpPr>
        <p:grpSpPr>
          <a:xfrm>
            <a:off x="5701035" y="3050769"/>
            <a:ext cx="3509705" cy="3818371"/>
            <a:chOff x="15161153" y="7240275"/>
            <a:chExt cx="4903500" cy="5334745"/>
          </a:xfrm>
          <a:solidFill>
            <a:schemeClr val="accent6"/>
          </a:solidFill>
        </p:grpSpPr>
        <p:sp>
          <p:nvSpPr>
            <p:cNvPr id="16" name="도넛 9">
              <a:extLst>
                <a:ext uri="{FF2B5EF4-FFF2-40B4-BE49-F238E27FC236}">
                  <a16:creationId xmlns:a16="http://schemas.microsoft.com/office/drawing/2014/main" id="{97336A5D-3AFF-438B-8820-4FF70CD6F292}"/>
                </a:ext>
              </a:extLst>
            </p:cNvPr>
            <p:cNvSpPr/>
            <p:nvPr/>
          </p:nvSpPr>
          <p:spPr>
            <a:xfrm rot="5400000" flipH="1" flipV="1">
              <a:off x="18553410" y="780731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>
                <a:latin typeface="Raleway Light"/>
              </a:endParaRPr>
            </a:p>
          </p:txBody>
        </p:sp>
        <p:sp>
          <p:nvSpPr>
            <p:cNvPr id="17" name="직사각형 217">
              <a:extLst>
                <a:ext uri="{FF2B5EF4-FFF2-40B4-BE49-F238E27FC236}">
                  <a16:creationId xmlns:a16="http://schemas.microsoft.com/office/drawing/2014/main" id="{49A6C38A-BCA8-49FA-A971-23AE0A290EAA}"/>
                </a:ext>
              </a:extLst>
            </p:cNvPr>
            <p:cNvSpPr/>
            <p:nvPr/>
          </p:nvSpPr>
          <p:spPr>
            <a:xfrm rot="16200000" flipH="1" flipV="1">
              <a:off x="17926769" y="8815353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Raleway Light"/>
                </a:rPr>
                <a:t> </a:t>
              </a:r>
              <a:endParaRPr lang="ko-KR" altLang="en-US" sz="900" dirty="0">
                <a:latin typeface="Raleway Light"/>
              </a:endParaRPr>
            </a:p>
          </p:txBody>
        </p:sp>
        <p:sp>
          <p:nvSpPr>
            <p:cNvPr id="18" name="도넛 9">
              <a:extLst>
                <a:ext uri="{FF2B5EF4-FFF2-40B4-BE49-F238E27FC236}">
                  <a16:creationId xmlns:a16="http://schemas.microsoft.com/office/drawing/2014/main" id="{47585307-CFC2-4CEC-B615-7344BF8ECCB9}"/>
                </a:ext>
              </a:extLst>
            </p:cNvPr>
            <p:cNvSpPr/>
            <p:nvPr/>
          </p:nvSpPr>
          <p:spPr>
            <a:xfrm rot="5400000">
              <a:off x="18364073" y="963418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>
                <a:latin typeface="Raleway Light"/>
              </a:endParaRPr>
            </a:p>
          </p:txBody>
        </p:sp>
        <p:sp>
          <p:nvSpPr>
            <p:cNvPr id="19" name="직사각형 220">
              <a:extLst>
                <a:ext uri="{FF2B5EF4-FFF2-40B4-BE49-F238E27FC236}">
                  <a16:creationId xmlns:a16="http://schemas.microsoft.com/office/drawing/2014/main" id="{AB0F0A56-D965-44E4-8E19-27668689A9E5}"/>
                </a:ext>
              </a:extLst>
            </p:cNvPr>
            <p:cNvSpPr/>
            <p:nvPr/>
          </p:nvSpPr>
          <p:spPr>
            <a:xfrm rot="10800000" flipH="1" flipV="1">
              <a:off x="17994135" y="9826250"/>
              <a:ext cx="369997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Raleway Light"/>
                </a:rPr>
                <a:t> </a:t>
              </a:r>
              <a:endParaRPr lang="ko-KR" altLang="en-US" sz="900" dirty="0">
                <a:latin typeface="Raleway Light"/>
              </a:endParaRPr>
            </a:p>
          </p:txBody>
        </p:sp>
        <p:sp>
          <p:nvSpPr>
            <p:cNvPr id="20" name="도넛 9">
              <a:extLst>
                <a:ext uri="{FF2B5EF4-FFF2-40B4-BE49-F238E27FC236}">
                  <a16:creationId xmlns:a16="http://schemas.microsoft.com/office/drawing/2014/main" id="{8C093AA7-156B-4E8F-814E-8ECB07F060BB}"/>
                </a:ext>
              </a:extLst>
            </p:cNvPr>
            <p:cNvSpPr/>
            <p:nvPr/>
          </p:nvSpPr>
          <p:spPr>
            <a:xfrm rot="16200000" flipV="1">
              <a:off x="16282571" y="772724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>
                <a:solidFill>
                  <a:schemeClr val="tx1"/>
                </a:solidFill>
                <a:latin typeface="Raleway Light"/>
              </a:endParaRPr>
            </a:p>
          </p:txBody>
        </p:sp>
        <p:sp>
          <p:nvSpPr>
            <p:cNvPr id="21" name="직사각형 223">
              <a:extLst>
                <a:ext uri="{FF2B5EF4-FFF2-40B4-BE49-F238E27FC236}">
                  <a16:creationId xmlns:a16="http://schemas.microsoft.com/office/drawing/2014/main" id="{6BDED089-54E2-4ED5-994B-94DC10DA0DCE}"/>
                </a:ext>
              </a:extLst>
            </p:cNvPr>
            <p:cNvSpPr/>
            <p:nvPr/>
          </p:nvSpPr>
          <p:spPr>
            <a:xfrm rot="5400000" flipV="1">
              <a:off x="16012008" y="8574184"/>
              <a:ext cx="1117502" cy="19209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Raleway Light"/>
                </a:rPr>
                <a:t> </a:t>
              </a:r>
              <a:endParaRPr lang="ko-KR" altLang="en-US" sz="900" dirty="0">
                <a:latin typeface="Raleway Light"/>
              </a:endParaRPr>
            </a:p>
          </p:txBody>
        </p:sp>
        <p:sp>
          <p:nvSpPr>
            <p:cNvPr id="22" name="도넛 9">
              <a:extLst>
                <a:ext uri="{FF2B5EF4-FFF2-40B4-BE49-F238E27FC236}">
                  <a16:creationId xmlns:a16="http://schemas.microsoft.com/office/drawing/2014/main" id="{96763DFB-C45E-4241-BE0C-5815AC9F9A4E}"/>
                </a:ext>
              </a:extLst>
            </p:cNvPr>
            <p:cNvSpPr/>
            <p:nvPr/>
          </p:nvSpPr>
          <p:spPr>
            <a:xfrm rot="16200000" flipH="1">
              <a:off x="15899574" y="7535269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>
                <a:solidFill>
                  <a:schemeClr val="tx1"/>
                </a:solidFill>
                <a:latin typeface="Raleway Light"/>
              </a:endParaRPr>
            </a:p>
          </p:txBody>
        </p:sp>
        <p:sp>
          <p:nvSpPr>
            <p:cNvPr id="23" name="직사각형 226">
              <a:extLst>
                <a:ext uri="{FF2B5EF4-FFF2-40B4-BE49-F238E27FC236}">
                  <a16:creationId xmlns:a16="http://schemas.microsoft.com/office/drawing/2014/main" id="{62A260DE-12D7-411E-A95A-B8559DF856C0}"/>
                </a:ext>
              </a:extLst>
            </p:cNvPr>
            <p:cNvSpPr/>
            <p:nvPr/>
          </p:nvSpPr>
          <p:spPr>
            <a:xfrm rot="5400000" flipV="1">
              <a:off x="15848193" y="7291702"/>
              <a:ext cx="294946" cy="19209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Raleway Light"/>
                </a:rPr>
                <a:t> </a:t>
              </a:r>
              <a:endParaRPr lang="ko-KR" altLang="en-US" sz="900" dirty="0">
                <a:latin typeface="Raleway Light"/>
              </a:endParaRPr>
            </a:p>
          </p:txBody>
        </p:sp>
        <p:sp>
          <p:nvSpPr>
            <p:cNvPr id="24" name="도넛 9">
              <a:extLst>
                <a:ext uri="{FF2B5EF4-FFF2-40B4-BE49-F238E27FC236}">
                  <a16:creationId xmlns:a16="http://schemas.microsoft.com/office/drawing/2014/main" id="{707FA6FA-1E53-471E-8112-01D1AD6E8F23}"/>
                </a:ext>
              </a:extLst>
            </p:cNvPr>
            <p:cNvSpPr/>
            <p:nvPr/>
          </p:nvSpPr>
          <p:spPr>
            <a:xfrm rot="16200000" flipH="1">
              <a:off x="16471910" y="9229032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>
                <a:solidFill>
                  <a:schemeClr val="tx1"/>
                </a:solidFill>
                <a:latin typeface="Raleway Light"/>
              </a:endParaRPr>
            </a:p>
          </p:txBody>
        </p:sp>
        <p:sp>
          <p:nvSpPr>
            <p:cNvPr id="25" name="직사각형 228">
              <a:extLst>
                <a:ext uri="{FF2B5EF4-FFF2-40B4-BE49-F238E27FC236}">
                  <a16:creationId xmlns:a16="http://schemas.microsoft.com/office/drawing/2014/main" id="{65629668-2B3E-4438-9412-E5B0163DBE58}"/>
                </a:ext>
              </a:extLst>
            </p:cNvPr>
            <p:cNvSpPr/>
            <p:nvPr/>
          </p:nvSpPr>
          <p:spPr>
            <a:xfrm rot="10800000" flipV="1">
              <a:off x="16856141" y="9421124"/>
              <a:ext cx="144069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Raleway Light"/>
                </a:rPr>
                <a:t> </a:t>
              </a:r>
              <a:endParaRPr lang="ko-KR" altLang="en-US" sz="900" dirty="0">
                <a:latin typeface="Raleway Light"/>
              </a:endParaRPr>
            </a:p>
          </p:txBody>
        </p:sp>
        <p:sp>
          <p:nvSpPr>
            <p:cNvPr id="26" name="직사각형 202">
              <a:extLst>
                <a:ext uri="{FF2B5EF4-FFF2-40B4-BE49-F238E27FC236}">
                  <a16:creationId xmlns:a16="http://schemas.microsoft.com/office/drawing/2014/main" id="{9704005E-F985-4F6E-80A0-DD64200CCD14}"/>
                </a:ext>
              </a:extLst>
            </p:cNvPr>
            <p:cNvSpPr/>
            <p:nvPr/>
          </p:nvSpPr>
          <p:spPr>
            <a:xfrm flipV="1">
              <a:off x="15161153" y="8179223"/>
              <a:ext cx="647635" cy="19214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Raleway Light"/>
                </a:rPr>
                <a:t> </a:t>
              </a:r>
              <a:endParaRPr lang="ko-KR" altLang="en-US" sz="900" dirty="0">
                <a:latin typeface="Raleway Light"/>
              </a:endParaRPr>
            </a:p>
          </p:txBody>
        </p:sp>
        <p:sp>
          <p:nvSpPr>
            <p:cNvPr id="27" name="도넛 9">
              <a:extLst>
                <a:ext uri="{FF2B5EF4-FFF2-40B4-BE49-F238E27FC236}">
                  <a16:creationId xmlns:a16="http://schemas.microsoft.com/office/drawing/2014/main" id="{C35DE8D4-AC1A-4152-A0EA-0F32B8141103}"/>
                </a:ext>
              </a:extLst>
            </p:cNvPr>
            <p:cNvSpPr/>
            <p:nvPr/>
          </p:nvSpPr>
          <p:spPr>
            <a:xfrm rot="16200000" flipV="1">
              <a:off x="15808742" y="8179279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>
                <a:solidFill>
                  <a:schemeClr val="tx1"/>
                </a:solidFill>
                <a:latin typeface="Raleway Light"/>
              </a:endParaRPr>
            </a:p>
          </p:txBody>
        </p:sp>
        <p:sp>
          <p:nvSpPr>
            <p:cNvPr id="28" name="한쪽 모서리가 둥근 사각형 194">
              <a:extLst>
                <a:ext uri="{FF2B5EF4-FFF2-40B4-BE49-F238E27FC236}">
                  <a16:creationId xmlns:a16="http://schemas.microsoft.com/office/drawing/2014/main" id="{B15058F7-FEC0-499A-8A58-EC75C2BFBC3C}"/>
                </a:ext>
              </a:extLst>
            </p:cNvPr>
            <p:cNvSpPr/>
            <p:nvPr/>
          </p:nvSpPr>
          <p:spPr>
            <a:xfrm>
              <a:off x="17000219" y="9421115"/>
              <a:ext cx="993901" cy="3153905"/>
            </a:xfrm>
            <a:prstGeom prst="round1Rect">
              <a:avLst>
                <a:gd name="adj" fmla="val 2745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>
                <a:latin typeface="Raleway Light"/>
              </a:endParaRPr>
            </a:p>
          </p:txBody>
        </p:sp>
        <p:sp>
          <p:nvSpPr>
            <p:cNvPr id="29" name="직사각형 217">
              <a:extLst>
                <a:ext uri="{FF2B5EF4-FFF2-40B4-BE49-F238E27FC236}">
                  <a16:creationId xmlns:a16="http://schemas.microsoft.com/office/drawing/2014/main" id="{B9DA460A-501C-4E16-A95C-B1DB8E1B95D8}"/>
                </a:ext>
              </a:extLst>
            </p:cNvPr>
            <p:cNvSpPr/>
            <p:nvPr/>
          </p:nvSpPr>
          <p:spPr>
            <a:xfrm rot="16200000" flipH="1" flipV="1">
              <a:off x="18382831" y="9755899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Raleway Light"/>
                </a:rPr>
                <a:t> </a:t>
              </a:r>
              <a:endParaRPr lang="ko-KR" altLang="en-US" sz="900" dirty="0">
                <a:latin typeface="Raleway Light"/>
              </a:endParaRPr>
            </a:p>
          </p:txBody>
        </p:sp>
        <p:sp>
          <p:nvSpPr>
            <p:cNvPr id="30" name="도넛 9">
              <a:extLst>
                <a:ext uri="{FF2B5EF4-FFF2-40B4-BE49-F238E27FC236}">
                  <a16:creationId xmlns:a16="http://schemas.microsoft.com/office/drawing/2014/main" id="{F99EAC7D-0A20-4583-BE7D-413CF26222CA}"/>
                </a:ext>
              </a:extLst>
            </p:cNvPr>
            <p:cNvSpPr/>
            <p:nvPr/>
          </p:nvSpPr>
          <p:spPr>
            <a:xfrm rot="5400000">
              <a:off x="18820135" y="10574731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>
                <a:latin typeface="Raleway Light"/>
              </a:endParaRPr>
            </a:p>
          </p:txBody>
        </p:sp>
        <p:sp>
          <p:nvSpPr>
            <p:cNvPr id="31" name="직사각형 220">
              <a:extLst>
                <a:ext uri="{FF2B5EF4-FFF2-40B4-BE49-F238E27FC236}">
                  <a16:creationId xmlns:a16="http://schemas.microsoft.com/office/drawing/2014/main" id="{5876EDA1-165A-43C7-9B68-651A4712CB81}"/>
                </a:ext>
              </a:extLst>
            </p:cNvPr>
            <p:cNvSpPr/>
            <p:nvPr/>
          </p:nvSpPr>
          <p:spPr>
            <a:xfrm rot="10800000" flipH="1" flipV="1">
              <a:off x="17994133" y="10766795"/>
              <a:ext cx="826050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Raleway Light"/>
                </a:rPr>
                <a:t> </a:t>
              </a:r>
              <a:endParaRPr lang="ko-KR" altLang="en-US" sz="900" dirty="0">
                <a:latin typeface="Raleway Light"/>
              </a:endParaRPr>
            </a:p>
          </p:txBody>
        </p:sp>
        <p:sp>
          <p:nvSpPr>
            <p:cNvPr id="32" name="도넛 9">
              <a:extLst>
                <a:ext uri="{FF2B5EF4-FFF2-40B4-BE49-F238E27FC236}">
                  <a16:creationId xmlns:a16="http://schemas.microsoft.com/office/drawing/2014/main" id="{12FAC60D-E77D-4897-A0F1-32200098BCE7}"/>
                </a:ext>
              </a:extLst>
            </p:cNvPr>
            <p:cNvSpPr/>
            <p:nvPr/>
          </p:nvSpPr>
          <p:spPr>
            <a:xfrm rot="16200000" flipH="1">
              <a:off x="16000831" y="1000662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>
                <a:latin typeface="Raleway Light"/>
              </a:endParaRPr>
            </a:p>
          </p:txBody>
        </p:sp>
        <p:sp>
          <p:nvSpPr>
            <p:cNvPr id="33" name="직사각형 220">
              <a:extLst>
                <a:ext uri="{FF2B5EF4-FFF2-40B4-BE49-F238E27FC236}">
                  <a16:creationId xmlns:a16="http://schemas.microsoft.com/office/drawing/2014/main" id="{2DF0461F-E5DF-46D8-8A5E-44161089FCE5}"/>
                </a:ext>
              </a:extLst>
            </p:cNvPr>
            <p:cNvSpPr/>
            <p:nvPr/>
          </p:nvSpPr>
          <p:spPr>
            <a:xfrm rot="10800000" flipV="1">
              <a:off x="16387813" y="10198689"/>
              <a:ext cx="612404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Raleway Light"/>
                </a:rPr>
                <a:t> </a:t>
              </a:r>
              <a:endParaRPr lang="ko-KR" altLang="en-US" sz="900" dirty="0">
                <a:latin typeface="Raleway Light"/>
              </a:endParaRPr>
            </a:p>
          </p:txBody>
        </p:sp>
        <p:sp>
          <p:nvSpPr>
            <p:cNvPr id="34" name="직사각형 217">
              <a:extLst>
                <a:ext uri="{FF2B5EF4-FFF2-40B4-BE49-F238E27FC236}">
                  <a16:creationId xmlns:a16="http://schemas.microsoft.com/office/drawing/2014/main" id="{5AFD0E6C-6FA6-4D67-8B3F-0B5EC149694D}"/>
                </a:ext>
              </a:extLst>
            </p:cNvPr>
            <p:cNvSpPr/>
            <p:nvPr/>
          </p:nvSpPr>
          <p:spPr>
            <a:xfrm rot="16200000" flipH="1" flipV="1">
              <a:off x="15374193" y="9190204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Raleway Light"/>
                </a:rPr>
                <a:t> </a:t>
              </a:r>
              <a:endParaRPr lang="ko-KR" altLang="en-US" sz="900" dirty="0">
                <a:latin typeface="Raleway Light"/>
              </a:endParaRPr>
            </a:p>
          </p:txBody>
        </p:sp>
        <p:sp>
          <p:nvSpPr>
            <p:cNvPr id="35" name="도넛 9">
              <a:extLst>
                <a:ext uri="{FF2B5EF4-FFF2-40B4-BE49-F238E27FC236}">
                  <a16:creationId xmlns:a16="http://schemas.microsoft.com/office/drawing/2014/main" id="{FE20A23E-DE80-4E0C-BCC0-12BE4DA173E2}"/>
                </a:ext>
              </a:extLst>
            </p:cNvPr>
            <p:cNvSpPr/>
            <p:nvPr/>
          </p:nvSpPr>
          <p:spPr>
            <a:xfrm rot="5400000" flipH="1" flipV="1">
              <a:off x="19009470" y="8744974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>
                <a:latin typeface="Raleway Light"/>
              </a:endParaRPr>
            </a:p>
          </p:txBody>
        </p:sp>
        <p:sp>
          <p:nvSpPr>
            <p:cNvPr id="36" name="직사각형 215">
              <a:extLst>
                <a:ext uri="{FF2B5EF4-FFF2-40B4-BE49-F238E27FC236}">
                  <a16:creationId xmlns:a16="http://schemas.microsoft.com/office/drawing/2014/main" id="{955CF8E8-3A6A-4425-AC17-0F17C76682D9}"/>
                </a:ext>
              </a:extLst>
            </p:cNvPr>
            <p:cNvSpPr/>
            <p:nvPr/>
          </p:nvSpPr>
          <p:spPr>
            <a:xfrm flipH="1" flipV="1">
              <a:off x="19393705" y="8744924"/>
              <a:ext cx="670948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>
                  <a:latin typeface="Raleway Light"/>
                </a:rPr>
                <a:t> </a:t>
              </a:r>
              <a:endParaRPr lang="ko-KR" altLang="en-US" sz="900" dirty="0">
                <a:latin typeface="Raleway Light"/>
              </a:endParaRPr>
            </a:p>
          </p:txBody>
        </p:sp>
        <p:sp>
          <p:nvSpPr>
            <p:cNvPr id="37" name="도넛 9">
              <a:extLst>
                <a:ext uri="{FF2B5EF4-FFF2-40B4-BE49-F238E27FC236}">
                  <a16:creationId xmlns:a16="http://schemas.microsoft.com/office/drawing/2014/main" id="{94D6D671-75B7-42CB-AD75-3A61F60F7F1C}"/>
                </a:ext>
              </a:extLst>
            </p:cNvPr>
            <p:cNvSpPr/>
            <p:nvPr/>
          </p:nvSpPr>
          <p:spPr>
            <a:xfrm rot="5400000">
              <a:off x="18929747" y="7611757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900" dirty="0">
                <a:latin typeface="Raleway Light"/>
              </a:endParaRPr>
            </a:p>
          </p:txBody>
        </p:sp>
      </p:grpSp>
      <p:sp>
        <p:nvSpPr>
          <p:cNvPr id="38" name="그림 개체 틀 8">
            <a:extLst>
              <a:ext uri="{FF2B5EF4-FFF2-40B4-BE49-F238E27FC236}">
                <a16:creationId xmlns:a16="http://schemas.microsoft.com/office/drawing/2014/main" id="{16591B3A-8D24-4AD0-BBB3-083795EF84D9}"/>
              </a:ext>
            </a:extLst>
          </p:cNvPr>
          <p:cNvSpPr txBox="1">
            <a:spLocks/>
          </p:cNvSpPr>
          <p:nvPr/>
        </p:nvSpPr>
        <p:spPr>
          <a:xfrm>
            <a:off x="7462260" y="3955599"/>
            <a:ext cx="532991" cy="533124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500" dirty="0">
              <a:latin typeface="Raleway Ligh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17A93B-85D0-41E4-A56B-2CB82BECD02D}"/>
              </a:ext>
            </a:extLst>
          </p:cNvPr>
          <p:cNvGrpSpPr/>
          <p:nvPr/>
        </p:nvGrpSpPr>
        <p:grpSpPr>
          <a:xfrm>
            <a:off x="381600" y="900000"/>
            <a:ext cx="1369406" cy="36575"/>
            <a:chOff x="1775295" y="2028842"/>
            <a:chExt cx="3631535" cy="4571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BF859E9-F468-4591-A1C6-9C0FA93F65D3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4A8B333-223D-4960-97ED-208F45503E88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E87A248-F599-43E6-9493-0671EAF98CA4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00363CF-6D29-4C3C-9D27-26C7B7F48244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A3957D8-FF5B-46F8-BAE8-3FD78E87DCA1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8D65C5D-44E2-4645-98C0-1D1D7D1B3F63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58690D-FDE2-4F9A-87CF-9E7AE249644A}"/>
              </a:ext>
            </a:extLst>
          </p:cNvPr>
          <p:cNvGrpSpPr/>
          <p:nvPr/>
        </p:nvGrpSpPr>
        <p:grpSpPr>
          <a:xfrm>
            <a:off x="3728267" y="2827724"/>
            <a:ext cx="2024487" cy="1921526"/>
            <a:chOff x="3728267" y="2827724"/>
            <a:chExt cx="2024487" cy="1921526"/>
          </a:xfrm>
        </p:grpSpPr>
        <p:sp>
          <p:nvSpPr>
            <p:cNvPr id="48" name="그림 개체 틀 8">
              <a:extLst>
                <a:ext uri="{FF2B5EF4-FFF2-40B4-BE49-F238E27FC236}">
                  <a16:creationId xmlns:a16="http://schemas.microsoft.com/office/drawing/2014/main" id="{F12579AF-E28E-4416-BEAD-485BD1250831}"/>
                </a:ext>
              </a:extLst>
            </p:cNvPr>
            <p:cNvSpPr txBox="1">
              <a:spLocks/>
            </p:cNvSpPr>
            <p:nvPr/>
          </p:nvSpPr>
          <p:spPr>
            <a:xfrm>
              <a:off x="3779986" y="2827724"/>
              <a:ext cx="1921050" cy="1921526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500" dirty="0">
                <a:latin typeface="Raleway Light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1B81937A-7E64-4812-AB78-D9B1DCF2BC0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728267" y="3966474"/>
              <a:ext cx="2024487" cy="660648"/>
            </a:xfrm>
            <a:prstGeom prst="rect">
              <a:avLst/>
            </a:prstGeom>
            <a:noFill/>
            <a:ln>
              <a:noFill/>
            </a:ln>
          </p:spPr>
          <p:txBody>
            <a:bodyPr lIns="121893" tIns="60946" rIns="121893" bIns="60946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lv-LV" sz="1600" b="1" dirty="0" err="1">
                  <a:solidFill>
                    <a:schemeClr val="bg1"/>
                  </a:solidFill>
                  <a:latin typeface="+mn-lt"/>
                  <a:cs typeface="Raleway"/>
                </a:rPr>
                <a:t>Comunication</a:t>
              </a:r>
              <a:endParaRPr lang="en-US" sz="1600" dirty="0">
                <a:solidFill>
                  <a:schemeClr val="bg1"/>
                </a:solidFill>
                <a:latin typeface="+mn-lt"/>
                <a:cs typeface="Raleway Light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547076F-0F50-406D-9C5B-A30D70507567}"/>
                </a:ext>
              </a:extLst>
            </p:cNvPr>
            <p:cNvGrpSpPr/>
            <p:nvPr/>
          </p:nvGrpSpPr>
          <p:grpSpPr>
            <a:xfrm>
              <a:off x="4209551" y="3375058"/>
              <a:ext cx="1081199" cy="585482"/>
              <a:chOff x="17540685" y="1103046"/>
              <a:chExt cx="1081199" cy="585482"/>
            </a:xfrm>
          </p:grpSpPr>
          <p:sp>
            <p:nvSpPr>
              <p:cNvPr id="51" name="Freeform 76">
                <a:extLst>
                  <a:ext uri="{FF2B5EF4-FFF2-40B4-BE49-F238E27FC236}">
                    <a16:creationId xmlns:a16="http://schemas.microsoft.com/office/drawing/2014/main" id="{D9E496E1-F12C-4A75-AF19-0CF6F98AD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84310" y="1103046"/>
                <a:ext cx="337574" cy="585482"/>
              </a:xfrm>
              <a:custGeom>
                <a:avLst/>
                <a:gdLst>
                  <a:gd name="T0" fmla="*/ 238 w 283"/>
                  <a:gd name="T1" fmla="*/ 0 h 489"/>
                  <a:gd name="T2" fmla="*/ 238 w 283"/>
                  <a:gd name="T3" fmla="*/ 0 h 489"/>
                  <a:gd name="T4" fmla="*/ 44 w 283"/>
                  <a:gd name="T5" fmla="*/ 0 h 489"/>
                  <a:gd name="T6" fmla="*/ 0 w 283"/>
                  <a:gd name="T7" fmla="*/ 44 h 489"/>
                  <a:gd name="T8" fmla="*/ 0 w 283"/>
                  <a:gd name="T9" fmla="*/ 434 h 489"/>
                  <a:gd name="T10" fmla="*/ 44 w 283"/>
                  <a:gd name="T11" fmla="*/ 488 h 489"/>
                  <a:gd name="T12" fmla="*/ 238 w 283"/>
                  <a:gd name="T13" fmla="*/ 488 h 489"/>
                  <a:gd name="T14" fmla="*/ 282 w 283"/>
                  <a:gd name="T15" fmla="*/ 434 h 489"/>
                  <a:gd name="T16" fmla="*/ 282 w 283"/>
                  <a:gd name="T17" fmla="*/ 44 h 489"/>
                  <a:gd name="T18" fmla="*/ 238 w 283"/>
                  <a:gd name="T19" fmla="*/ 0 h 489"/>
                  <a:gd name="T20" fmla="*/ 141 w 283"/>
                  <a:gd name="T21" fmla="*/ 460 h 489"/>
                  <a:gd name="T22" fmla="*/ 141 w 283"/>
                  <a:gd name="T23" fmla="*/ 460 h 489"/>
                  <a:gd name="T24" fmla="*/ 106 w 283"/>
                  <a:gd name="T25" fmla="*/ 443 h 489"/>
                  <a:gd name="T26" fmla="*/ 141 w 283"/>
                  <a:gd name="T27" fmla="*/ 416 h 489"/>
                  <a:gd name="T28" fmla="*/ 176 w 283"/>
                  <a:gd name="T29" fmla="*/ 443 h 489"/>
                  <a:gd name="T30" fmla="*/ 141 w 283"/>
                  <a:gd name="T31" fmla="*/ 460 h 489"/>
                  <a:gd name="T32" fmla="*/ 247 w 283"/>
                  <a:gd name="T33" fmla="*/ 390 h 489"/>
                  <a:gd name="T34" fmla="*/ 247 w 283"/>
                  <a:gd name="T35" fmla="*/ 390 h 489"/>
                  <a:gd name="T36" fmla="*/ 35 w 283"/>
                  <a:gd name="T37" fmla="*/ 390 h 489"/>
                  <a:gd name="T38" fmla="*/ 35 w 283"/>
                  <a:gd name="T39" fmla="*/ 62 h 489"/>
                  <a:gd name="T40" fmla="*/ 247 w 283"/>
                  <a:gd name="T41" fmla="*/ 62 h 489"/>
                  <a:gd name="T42" fmla="*/ 247 w 283"/>
                  <a:gd name="T43" fmla="*/ 39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3" h="489">
                    <a:moveTo>
                      <a:pt x="238" y="0"/>
                    </a:moveTo>
                    <a:lnTo>
                      <a:pt x="238" y="0"/>
                    </a:lnTo>
                    <a:cubicBezTo>
                      <a:pt x="44" y="0"/>
                      <a:pt x="44" y="0"/>
                      <a:pt x="44" y="0"/>
                    </a:cubicBezTo>
                    <a:cubicBezTo>
                      <a:pt x="17" y="0"/>
                      <a:pt x="0" y="18"/>
                      <a:pt x="0" y="44"/>
                    </a:cubicBezTo>
                    <a:cubicBezTo>
                      <a:pt x="0" y="434"/>
                      <a:pt x="0" y="434"/>
                      <a:pt x="0" y="434"/>
                    </a:cubicBezTo>
                    <a:cubicBezTo>
                      <a:pt x="0" y="460"/>
                      <a:pt x="17" y="488"/>
                      <a:pt x="44" y="488"/>
                    </a:cubicBezTo>
                    <a:cubicBezTo>
                      <a:pt x="238" y="488"/>
                      <a:pt x="238" y="488"/>
                      <a:pt x="238" y="488"/>
                    </a:cubicBezTo>
                    <a:cubicBezTo>
                      <a:pt x="265" y="488"/>
                      <a:pt x="282" y="460"/>
                      <a:pt x="282" y="434"/>
                    </a:cubicBezTo>
                    <a:cubicBezTo>
                      <a:pt x="282" y="44"/>
                      <a:pt x="282" y="44"/>
                      <a:pt x="282" y="44"/>
                    </a:cubicBezTo>
                    <a:cubicBezTo>
                      <a:pt x="282" y="18"/>
                      <a:pt x="265" y="0"/>
                      <a:pt x="238" y="0"/>
                    </a:cubicBezTo>
                    <a:close/>
                    <a:moveTo>
                      <a:pt x="141" y="460"/>
                    </a:moveTo>
                    <a:lnTo>
                      <a:pt x="141" y="460"/>
                    </a:lnTo>
                    <a:cubicBezTo>
                      <a:pt x="123" y="460"/>
                      <a:pt x="106" y="451"/>
                      <a:pt x="106" y="443"/>
                    </a:cubicBezTo>
                    <a:cubicBezTo>
                      <a:pt x="106" y="425"/>
                      <a:pt x="123" y="416"/>
                      <a:pt x="141" y="416"/>
                    </a:cubicBezTo>
                    <a:cubicBezTo>
                      <a:pt x="159" y="416"/>
                      <a:pt x="176" y="425"/>
                      <a:pt x="176" y="443"/>
                    </a:cubicBezTo>
                    <a:cubicBezTo>
                      <a:pt x="176" y="451"/>
                      <a:pt x="159" y="460"/>
                      <a:pt x="141" y="460"/>
                    </a:cubicBezTo>
                    <a:close/>
                    <a:moveTo>
                      <a:pt x="247" y="390"/>
                    </a:moveTo>
                    <a:lnTo>
                      <a:pt x="247" y="390"/>
                    </a:lnTo>
                    <a:cubicBezTo>
                      <a:pt x="35" y="390"/>
                      <a:pt x="35" y="390"/>
                      <a:pt x="35" y="390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247" y="62"/>
                      <a:pt x="247" y="62"/>
                      <a:pt x="247" y="62"/>
                    </a:cubicBezTo>
                    <a:lnTo>
                      <a:pt x="247" y="39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Freeform 75">
                <a:extLst>
                  <a:ext uri="{FF2B5EF4-FFF2-40B4-BE49-F238E27FC236}">
                    <a16:creationId xmlns:a16="http://schemas.microsoft.com/office/drawing/2014/main" id="{F95E2983-D606-45E8-813F-008303674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40685" y="1155794"/>
                <a:ext cx="596027" cy="479986"/>
              </a:xfrm>
              <a:custGeom>
                <a:avLst/>
                <a:gdLst>
                  <a:gd name="T0" fmla="*/ 443 w 497"/>
                  <a:gd name="T1" fmla="*/ 0 h 400"/>
                  <a:gd name="T2" fmla="*/ 443 w 497"/>
                  <a:gd name="T3" fmla="*/ 0 h 400"/>
                  <a:gd name="T4" fmla="*/ 53 w 497"/>
                  <a:gd name="T5" fmla="*/ 0 h 400"/>
                  <a:gd name="T6" fmla="*/ 0 w 497"/>
                  <a:gd name="T7" fmla="*/ 44 h 400"/>
                  <a:gd name="T8" fmla="*/ 0 w 497"/>
                  <a:gd name="T9" fmla="*/ 346 h 400"/>
                  <a:gd name="T10" fmla="*/ 53 w 497"/>
                  <a:gd name="T11" fmla="*/ 399 h 400"/>
                  <a:gd name="T12" fmla="*/ 443 w 497"/>
                  <a:gd name="T13" fmla="*/ 399 h 400"/>
                  <a:gd name="T14" fmla="*/ 496 w 497"/>
                  <a:gd name="T15" fmla="*/ 346 h 400"/>
                  <a:gd name="T16" fmla="*/ 496 w 497"/>
                  <a:gd name="T17" fmla="*/ 44 h 400"/>
                  <a:gd name="T18" fmla="*/ 443 w 497"/>
                  <a:gd name="T19" fmla="*/ 0 h 400"/>
                  <a:gd name="T20" fmla="*/ 443 w 497"/>
                  <a:gd name="T21" fmla="*/ 346 h 400"/>
                  <a:gd name="T22" fmla="*/ 443 w 497"/>
                  <a:gd name="T23" fmla="*/ 346 h 400"/>
                  <a:gd name="T24" fmla="*/ 53 w 497"/>
                  <a:gd name="T25" fmla="*/ 346 h 400"/>
                  <a:gd name="T26" fmla="*/ 53 w 497"/>
                  <a:gd name="T27" fmla="*/ 44 h 400"/>
                  <a:gd name="T28" fmla="*/ 443 w 497"/>
                  <a:gd name="T29" fmla="*/ 44 h 400"/>
                  <a:gd name="T30" fmla="*/ 443 w 497"/>
                  <a:gd name="T31" fmla="*/ 346 h 400"/>
                  <a:gd name="T32" fmla="*/ 222 w 497"/>
                  <a:gd name="T33" fmla="*/ 249 h 400"/>
                  <a:gd name="T34" fmla="*/ 222 w 497"/>
                  <a:gd name="T35" fmla="*/ 249 h 400"/>
                  <a:gd name="T36" fmla="*/ 97 w 497"/>
                  <a:gd name="T37" fmla="*/ 249 h 400"/>
                  <a:gd name="T38" fmla="*/ 97 w 497"/>
                  <a:gd name="T39" fmla="*/ 293 h 400"/>
                  <a:gd name="T40" fmla="*/ 222 w 497"/>
                  <a:gd name="T41" fmla="*/ 293 h 400"/>
                  <a:gd name="T42" fmla="*/ 222 w 497"/>
                  <a:gd name="T43" fmla="*/ 249 h 400"/>
                  <a:gd name="T44" fmla="*/ 222 w 497"/>
                  <a:gd name="T45" fmla="*/ 178 h 400"/>
                  <a:gd name="T46" fmla="*/ 222 w 497"/>
                  <a:gd name="T47" fmla="*/ 178 h 400"/>
                  <a:gd name="T48" fmla="*/ 97 w 497"/>
                  <a:gd name="T49" fmla="*/ 178 h 400"/>
                  <a:gd name="T50" fmla="*/ 97 w 497"/>
                  <a:gd name="T51" fmla="*/ 222 h 400"/>
                  <a:gd name="T52" fmla="*/ 222 w 497"/>
                  <a:gd name="T53" fmla="*/ 222 h 400"/>
                  <a:gd name="T54" fmla="*/ 222 w 497"/>
                  <a:gd name="T55" fmla="*/ 178 h 400"/>
                  <a:gd name="T56" fmla="*/ 222 w 497"/>
                  <a:gd name="T57" fmla="*/ 98 h 400"/>
                  <a:gd name="T58" fmla="*/ 222 w 497"/>
                  <a:gd name="T59" fmla="*/ 98 h 400"/>
                  <a:gd name="T60" fmla="*/ 97 w 497"/>
                  <a:gd name="T61" fmla="*/ 98 h 400"/>
                  <a:gd name="T62" fmla="*/ 97 w 497"/>
                  <a:gd name="T63" fmla="*/ 143 h 400"/>
                  <a:gd name="T64" fmla="*/ 222 w 497"/>
                  <a:gd name="T65" fmla="*/ 143 h 400"/>
                  <a:gd name="T66" fmla="*/ 222 w 497"/>
                  <a:gd name="T67" fmla="*/ 98 h 400"/>
                  <a:gd name="T68" fmla="*/ 389 w 497"/>
                  <a:gd name="T69" fmla="*/ 257 h 400"/>
                  <a:gd name="T70" fmla="*/ 389 w 497"/>
                  <a:gd name="T71" fmla="*/ 257 h 400"/>
                  <a:gd name="T72" fmla="*/ 354 w 497"/>
                  <a:gd name="T73" fmla="*/ 231 h 400"/>
                  <a:gd name="T74" fmla="*/ 381 w 497"/>
                  <a:gd name="T75" fmla="*/ 151 h 400"/>
                  <a:gd name="T76" fmla="*/ 336 w 497"/>
                  <a:gd name="T77" fmla="*/ 98 h 400"/>
                  <a:gd name="T78" fmla="*/ 292 w 497"/>
                  <a:gd name="T79" fmla="*/ 151 h 400"/>
                  <a:gd name="T80" fmla="*/ 319 w 497"/>
                  <a:gd name="T81" fmla="*/ 231 h 400"/>
                  <a:gd name="T82" fmla="*/ 275 w 497"/>
                  <a:gd name="T83" fmla="*/ 257 h 400"/>
                  <a:gd name="T84" fmla="*/ 275 w 497"/>
                  <a:gd name="T85" fmla="*/ 293 h 400"/>
                  <a:gd name="T86" fmla="*/ 398 w 497"/>
                  <a:gd name="T87" fmla="*/ 293 h 400"/>
                  <a:gd name="T88" fmla="*/ 389 w 497"/>
                  <a:gd name="T89" fmla="*/ 257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97" h="400">
                    <a:moveTo>
                      <a:pt x="443" y="0"/>
                    </a:moveTo>
                    <a:lnTo>
                      <a:pt x="443" y="0"/>
                    </a:lnTo>
                    <a:cubicBezTo>
                      <a:pt x="53" y="0"/>
                      <a:pt x="53" y="0"/>
                      <a:pt x="53" y="0"/>
                    </a:cubicBezTo>
                    <a:cubicBezTo>
                      <a:pt x="17" y="0"/>
                      <a:pt x="0" y="18"/>
                      <a:pt x="0" y="44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73"/>
                      <a:pt x="17" y="399"/>
                      <a:pt x="53" y="399"/>
                    </a:cubicBezTo>
                    <a:cubicBezTo>
                      <a:pt x="443" y="399"/>
                      <a:pt x="443" y="399"/>
                      <a:pt x="443" y="399"/>
                    </a:cubicBezTo>
                    <a:cubicBezTo>
                      <a:pt x="470" y="399"/>
                      <a:pt x="496" y="373"/>
                      <a:pt x="496" y="346"/>
                    </a:cubicBezTo>
                    <a:cubicBezTo>
                      <a:pt x="496" y="44"/>
                      <a:pt x="496" y="44"/>
                      <a:pt x="496" y="44"/>
                    </a:cubicBezTo>
                    <a:cubicBezTo>
                      <a:pt x="496" y="18"/>
                      <a:pt x="470" y="0"/>
                      <a:pt x="443" y="0"/>
                    </a:cubicBezTo>
                    <a:close/>
                    <a:moveTo>
                      <a:pt x="443" y="346"/>
                    </a:moveTo>
                    <a:lnTo>
                      <a:pt x="443" y="346"/>
                    </a:lnTo>
                    <a:cubicBezTo>
                      <a:pt x="53" y="346"/>
                      <a:pt x="53" y="346"/>
                      <a:pt x="53" y="346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443" y="44"/>
                      <a:pt x="443" y="44"/>
                      <a:pt x="443" y="44"/>
                    </a:cubicBezTo>
                    <a:lnTo>
                      <a:pt x="443" y="346"/>
                    </a:lnTo>
                    <a:close/>
                    <a:moveTo>
                      <a:pt x="222" y="249"/>
                    </a:moveTo>
                    <a:lnTo>
                      <a:pt x="222" y="249"/>
                    </a:lnTo>
                    <a:cubicBezTo>
                      <a:pt x="97" y="249"/>
                      <a:pt x="97" y="249"/>
                      <a:pt x="97" y="249"/>
                    </a:cubicBezTo>
                    <a:cubicBezTo>
                      <a:pt x="97" y="293"/>
                      <a:pt x="97" y="293"/>
                      <a:pt x="97" y="293"/>
                    </a:cubicBezTo>
                    <a:cubicBezTo>
                      <a:pt x="222" y="293"/>
                      <a:pt x="222" y="293"/>
                      <a:pt x="222" y="293"/>
                    </a:cubicBezTo>
                    <a:lnTo>
                      <a:pt x="222" y="249"/>
                    </a:lnTo>
                    <a:close/>
                    <a:moveTo>
                      <a:pt x="222" y="178"/>
                    </a:moveTo>
                    <a:lnTo>
                      <a:pt x="222" y="178"/>
                    </a:lnTo>
                    <a:cubicBezTo>
                      <a:pt x="97" y="178"/>
                      <a:pt x="97" y="178"/>
                      <a:pt x="97" y="178"/>
                    </a:cubicBezTo>
                    <a:cubicBezTo>
                      <a:pt x="97" y="222"/>
                      <a:pt x="97" y="222"/>
                      <a:pt x="97" y="222"/>
                    </a:cubicBezTo>
                    <a:cubicBezTo>
                      <a:pt x="222" y="222"/>
                      <a:pt x="222" y="222"/>
                      <a:pt x="222" y="222"/>
                    </a:cubicBezTo>
                    <a:lnTo>
                      <a:pt x="222" y="178"/>
                    </a:lnTo>
                    <a:close/>
                    <a:moveTo>
                      <a:pt x="222" y="98"/>
                    </a:moveTo>
                    <a:lnTo>
                      <a:pt x="222" y="98"/>
                    </a:lnTo>
                    <a:cubicBezTo>
                      <a:pt x="97" y="98"/>
                      <a:pt x="97" y="98"/>
                      <a:pt x="97" y="98"/>
                    </a:cubicBezTo>
                    <a:cubicBezTo>
                      <a:pt x="97" y="143"/>
                      <a:pt x="97" y="143"/>
                      <a:pt x="97" y="143"/>
                    </a:cubicBezTo>
                    <a:cubicBezTo>
                      <a:pt x="222" y="143"/>
                      <a:pt x="222" y="143"/>
                      <a:pt x="222" y="143"/>
                    </a:cubicBezTo>
                    <a:lnTo>
                      <a:pt x="222" y="98"/>
                    </a:lnTo>
                    <a:close/>
                    <a:moveTo>
                      <a:pt x="389" y="257"/>
                    </a:moveTo>
                    <a:lnTo>
                      <a:pt x="389" y="257"/>
                    </a:lnTo>
                    <a:cubicBezTo>
                      <a:pt x="389" y="257"/>
                      <a:pt x="354" y="249"/>
                      <a:pt x="354" y="231"/>
                    </a:cubicBezTo>
                    <a:cubicBezTo>
                      <a:pt x="354" y="204"/>
                      <a:pt x="381" y="196"/>
                      <a:pt x="381" y="151"/>
                    </a:cubicBezTo>
                    <a:cubicBezTo>
                      <a:pt x="381" y="125"/>
                      <a:pt x="372" y="98"/>
                      <a:pt x="336" y="98"/>
                    </a:cubicBezTo>
                    <a:cubicBezTo>
                      <a:pt x="301" y="98"/>
                      <a:pt x="292" y="125"/>
                      <a:pt x="292" y="151"/>
                    </a:cubicBezTo>
                    <a:cubicBezTo>
                      <a:pt x="292" y="196"/>
                      <a:pt x="319" y="204"/>
                      <a:pt x="319" y="231"/>
                    </a:cubicBezTo>
                    <a:cubicBezTo>
                      <a:pt x="319" y="249"/>
                      <a:pt x="275" y="257"/>
                      <a:pt x="275" y="257"/>
                    </a:cubicBezTo>
                    <a:lnTo>
                      <a:pt x="275" y="293"/>
                    </a:lnTo>
                    <a:cubicBezTo>
                      <a:pt x="398" y="293"/>
                      <a:pt x="398" y="293"/>
                      <a:pt x="398" y="293"/>
                    </a:cubicBezTo>
                    <a:cubicBezTo>
                      <a:pt x="398" y="293"/>
                      <a:pt x="398" y="257"/>
                      <a:pt x="389" y="25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49ABAD1-40C8-4F2E-BE67-EBDEF4EE5C15}"/>
              </a:ext>
            </a:extLst>
          </p:cNvPr>
          <p:cNvGrpSpPr/>
          <p:nvPr/>
        </p:nvGrpSpPr>
        <p:grpSpPr>
          <a:xfrm>
            <a:off x="7582907" y="1393304"/>
            <a:ext cx="2024487" cy="1921527"/>
            <a:chOff x="7582907" y="1393304"/>
            <a:chExt cx="2024487" cy="1921527"/>
          </a:xfrm>
        </p:grpSpPr>
        <p:sp>
          <p:nvSpPr>
            <p:cNvPr id="54" name="그림 개체 틀 8">
              <a:extLst>
                <a:ext uri="{FF2B5EF4-FFF2-40B4-BE49-F238E27FC236}">
                  <a16:creationId xmlns:a16="http://schemas.microsoft.com/office/drawing/2014/main" id="{FF8EE9C7-9E0C-4FFE-A816-24B588B454F5}"/>
                </a:ext>
              </a:extLst>
            </p:cNvPr>
            <p:cNvSpPr txBox="1">
              <a:spLocks/>
            </p:cNvSpPr>
            <p:nvPr/>
          </p:nvSpPr>
          <p:spPr>
            <a:xfrm>
              <a:off x="7632490" y="1393304"/>
              <a:ext cx="1921050" cy="1921527"/>
            </a:xfrm>
            <a:prstGeom prst="ellipse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500" dirty="0">
                <a:latin typeface="Raleway Light"/>
              </a:endParaRPr>
            </a:p>
          </p:txBody>
        </p:sp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F73E2B4C-B45E-41BE-9B63-958F888995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582907" y="2370020"/>
              <a:ext cx="2024487" cy="635168"/>
            </a:xfrm>
            <a:prstGeom prst="rect">
              <a:avLst/>
            </a:prstGeom>
            <a:noFill/>
            <a:ln>
              <a:noFill/>
            </a:ln>
          </p:spPr>
          <p:txBody>
            <a:bodyPr lIns="121893" tIns="60946" rIns="121893" bIns="60946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lv-LV" sz="1600" dirty="0" err="1">
                  <a:solidFill>
                    <a:schemeClr val="bg1"/>
                  </a:solidFill>
                  <a:latin typeface="+mn-lt"/>
                </a:rPr>
                <a:t>Realtime</a:t>
              </a:r>
              <a:r>
                <a:rPr lang="lv-LV" sz="1600" dirty="0">
                  <a:solidFill>
                    <a:schemeClr val="bg1"/>
                  </a:solidFill>
                  <a:latin typeface="+mn-lt"/>
                </a:rPr>
                <a:t> </a:t>
              </a:r>
            </a:p>
            <a:p>
              <a:pPr algn="ctr"/>
              <a:r>
                <a:rPr lang="lv-LV" sz="1600" dirty="0" err="1">
                  <a:solidFill>
                    <a:schemeClr val="bg1"/>
                  </a:solidFill>
                  <a:latin typeface="+mn-lt"/>
                </a:rPr>
                <a:t>Analysis</a:t>
              </a:r>
              <a:endParaRPr lang="en-US" sz="1600" dirty="0">
                <a:solidFill>
                  <a:schemeClr val="bg1"/>
                </a:solidFill>
                <a:latin typeface="+mn-lt"/>
                <a:cs typeface="Raleway Light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156CAE6-330B-4E60-8EBA-7583AB486FC5}"/>
                </a:ext>
              </a:extLst>
            </p:cNvPr>
            <p:cNvGrpSpPr/>
            <p:nvPr/>
          </p:nvGrpSpPr>
          <p:grpSpPr>
            <a:xfrm>
              <a:off x="8266587" y="1774494"/>
              <a:ext cx="697131" cy="616570"/>
              <a:chOff x="6950300" y="2347916"/>
              <a:chExt cx="483524" cy="427536"/>
            </a:xfrm>
            <a:solidFill>
              <a:schemeClr val="bg1"/>
            </a:solidFill>
          </p:grpSpPr>
          <p:sp>
            <p:nvSpPr>
              <p:cNvPr id="57" name="Freeform 533">
                <a:extLst>
                  <a:ext uri="{FF2B5EF4-FFF2-40B4-BE49-F238E27FC236}">
                    <a16:creationId xmlns:a16="http://schemas.microsoft.com/office/drawing/2014/main" id="{A7848A85-183F-4759-B5EA-1522A9FDF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8163" y="2563380"/>
                <a:ext cx="45808" cy="42415"/>
              </a:xfrm>
              <a:custGeom>
                <a:avLst/>
                <a:gdLst>
                  <a:gd name="T0" fmla="*/ 0 w 118"/>
                  <a:gd name="T1" fmla="*/ 0 h 110"/>
                  <a:gd name="T2" fmla="*/ 117 w 118"/>
                  <a:gd name="T3" fmla="*/ 0 h 110"/>
                  <a:gd name="T4" fmla="*/ 117 w 118"/>
                  <a:gd name="T5" fmla="*/ 109 h 110"/>
                  <a:gd name="T6" fmla="*/ 0 w 118"/>
                  <a:gd name="T7" fmla="*/ 109 h 110"/>
                  <a:gd name="T8" fmla="*/ 0 w 118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0">
                    <a:moveTo>
                      <a:pt x="0" y="0"/>
                    </a:moveTo>
                    <a:lnTo>
                      <a:pt x="117" y="0"/>
                    </a:lnTo>
                    <a:lnTo>
                      <a:pt x="117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dirty="0">
                  <a:latin typeface="Raleway Light"/>
                  <a:ea typeface="SimSun" charset="0"/>
                </a:endParaRPr>
              </a:p>
            </p:txBody>
          </p:sp>
          <p:sp>
            <p:nvSpPr>
              <p:cNvPr id="58" name="Freeform 534">
                <a:extLst>
                  <a:ext uri="{FF2B5EF4-FFF2-40B4-BE49-F238E27FC236}">
                    <a16:creationId xmlns:a16="http://schemas.microsoft.com/office/drawing/2014/main" id="{C1BCDFCA-E14D-44C7-9E1F-DB781EB56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8163" y="2631243"/>
                <a:ext cx="45808" cy="42415"/>
              </a:xfrm>
              <a:custGeom>
                <a:avLst/>
                <a:gdLst>
                  <a:gd name="T0" fmla="*/ 0 w 118"/>
                  <a:gd name="T1" fmla="*/ 0 h 110"/>
                  <a:gd name="T2" fmla="*/ 117 w 118"/>
                  <a:gd name="T3" fmla="*/ 0 h 110"/>
                  <a:gd name="T4" fmla="*/ 117 w 118"/>
                  <a:gd name="T5" fmla="*/ 109 h 110"/>
                  <a:gd name="T6" fmla="*/ 0 w 118"/>
                  <a:gd name="T7" fmla="*/ 109 h 110"/>
                  <a:gd name="T8" fmla="*/ 0 w 118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0">
                    <a:moveTo>
                      <a:pt x="0" y="0"/>
                    </a:moveTo>
                    <a:lnTo>
                      <a:pt x="117" y="0"/>
                    </a:lnTo>
                    <a:lnTo>
                      <a:pt x="117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dirty="0">
                  <a:latin typeface="Raleway Light"/>
                  <a:ea typeface="SimSun" charset="0"/>
                </a:endParaRPr>
              </a:p>
            </p:txBody>
          </p:sp>
          <p:sp>
            <p:nvSpPr>
              <p:cNvPr id="59" name="Freeform 535">
                <a:extLst>
                  <a:ext uri="{FF2B5EF4-FFF2-40B4-BE49-F238E27FC236}">
                    <a16:creationId xmlns:a16="http://schemas.microsoft.com/office/drawing/2014/main" id="{5E78863D-7FD3-4289-A748-9997DD7A9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812" y="2495517"/>
                <a:ext cx="42415" cy="42415"/>
              </a:xfrm>
              <a:custGeom>
                <a:avLst/>
                <a:gdLst>
                  <a:gd name="T0" fmla="*/ 0 w 110"/>
                  <a:gd name="T1" fmla="*/ 0 h 110"/>
                  <a:gd name="T2" fmla="*/ 109 w 110"/>
                  <a:gd name="T3" fmla="*/ 0 h 110"/>
                  <a:gd name="T4" fmla="*/ 109 w 110"/>
                  <a:gd name="T5" fmla="*/ 109 h 110"/>
                  <a:gd name="T6" fmla="*/ 0 w 110"/>
                  <a:gd name="T7" fmla="*/ 109 h 110"/>
                  <a:gd name="T8" fmla="*/ 0 w 110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0">
                    <a:moveTo>
                      <a:pt x="0" y="0"/>
                    </a:moveTo>
                    <a:lnTo>
                      <a:pt x="109" y="0"/>
                    </a:lnTo>
                    <a:lnTo>
                      <a:pt x="109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dirty="0">
                  <a:latin typeface="Raleway Light"/>
                  <a:ea typeface="SimSun" charset="0"/>
                </a:endParaRPr>
              </a:p>
            </p:txBody>
          </p:sp>
          <p:sp>
            <p:nvSpPr>
              <p:cNvPr id="60" name="Freeform 536">
                <a:extLst>
                  <a:ext uri="{FF2B5EF4-FFF2-40B4-BE49-F238E27FC236}">
                    <a16:creationId xmlns:a16="http://schemas.microsoft.com/office/drawing/2014/main" id="{213E626C-5443-48C9-B674-2DF7A4363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812" y="2563380"/>
                <a:ext cx="42415" cy="42415"/>
              </a:xfrm>
              <a:custGeom>
                <a:avLst/>
                <a:gdLst>
                  <a:gd name="T0" fmla="*/ 0 w 110"/>
                  <a:gd name="T1" fmla="*/ 0 h 110"/>
                  <a:gd name="T2" fmla="*/ 109 w 110"/>
                  <a:gd name="T3" fmla="*/ 0 h 110"/>
                  <a:gd name="T4" fmla="*/ 109 w 110"/>
                  <a:gd name="T5" fmla="*/ 109 h 110"/>
                  <a:gd name="T6" fmla="*/ 0 w 110"/>
                  <a:gd name="T7" fmla="*/ 109 h 110"/>
                  <a:gd name="T8" fmla="*/ 0 w 110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0">
                    <a:moveTo>
                      <a:pt x="0" y="0"/>
                    </a:moveTo>
                    <a:lnTo>
                      <a:pt x="109" y="0"/>
                    </a:lnTo>
                    <a:lnTo>
                      <a:pt x="109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dirty="0">
                  <a:latin typeface="Raleway Light"/>
                  <a:ea typeface="SimSun" charset="0"/>
                </a:endParaRPr>
              </a:p>
            </p:txBody>
          </p:sp>
          <p:sp>
            <p:nvSpPr>
              <p:cNvPr id="61" name="Freeform 537">
                <a:extLst>
                  <a:ext uri="{FF2B5EF4-FFF2-40B4-BE49-F238E27FC236}">
                    <a16:creationId xmlns:a16="http://schemas.microsoft.com/office/drawing/2014/main" id="{A9C812F4-1870-4CF5-950B-1CD4F9A86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812" y="2631243"/>
                <a:ext cx="42415" cy="42415"/>
              </a:xfrm>
              <a:custGeom>
                <a:avLst/>
                <a:gdLst>
                  <a:gd name="T0" fmla="*/ 0 w 110"/>
                  <a:gd name="T1" fmla="*/ 0 h 110"/>
                  <a:gd name="T2" fmla="*/ 109 w 110"/>
                  <a:gd name="T3" fmla="*/ 0 h 110"/>
                  <a:gd name="T4" fmla="*/ 109 w 110"/>
                  <a:gd name="T5" fmla="*/ 109 h 110"/>
                  <a:gd name="T6" fmla="*/ 0 w 110"/>
                  <a:gd name="T7" fmla="*/ 109 h 110"/>
                  <a:gd name="T8" fmla="*/ 0 w 110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0">
                    <a:moveTo>
                      <a:pt x="0" y="0"/>
                    </a:moveTo>
                    <a:lnTo>
                      <a:pt x="109" y="0"/>
                    </a:lnTo>
                    <a:lnTo>
                      <a:pt x="109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dirty="0">
                  <a:latin typeface="Raleway Light"/>
                  <a:ea typeface="SimSun" charset="0"/>
                </a:endParaRPr>
              </a:p>
            </p:txBody>
          </p:sp>
          <p:sp>
            <p:nvSpPr>
              <p:cNvPr id="62" name="Freeform 538">
                <a:extLst>
                  <a:ext uri="{FF2B5EF4-FFF2-40B4-BE49-F238E27FC236}">
                    <a16:creationId xmlns:a16="http://schemas.microsoft.com/office/drawing/2014/main" id="{9045C085-5BE6-417A-92A4-1A0BDEBCF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50300" y="2347916"/>
                <a:ext cx="483524" cy="427536"/>
              </a:xfrm>
              <a:custGeom>
                <a:avLst/>
                <a:gdLst>
                  <a:gd name="T0" fmla="*/ 1029 w 1255"/>
                  <a:gd name="T1" fmla="*/ 75 h 1113"/>
                  <a:gd name="T2" fmla="*/ 75 w 1255"/>
                  <a:gd name="T3" fmla="*/ 0 h 1113"/>
                  <a:gd name="T4" fmla="*/ 0 w 1255"/>
                  <a:gd name="T5" fmla="*/ 953 h 1113"/>
                  <a:gd name="T6" fmla="*/ 644 w 1255"/>
                  <a:gd name="T7" fmla="*/ 1029 h 1113"/>
                  <a:gd name="T8" fmla="*/ 1254 w 1255"/>
                  <a:gd name="T9" fmla="*/ 736 h 1113"/>
                  <a:gd name="T10" fmla="*/ 335 w 1255"/>
                  <a:gd name="T11" fmla="*/ 75 h 1113"/>
                  <a:gd name="T12" fmla="*/ 694 w 1255"/>
                  <a:gd name="T13" fmla="*/ 167 h 1113"/>
                  <a:gd name="T14" fmla="*/ 335 w 1255"/>
                  <a:gd name="T15" fmla="*/ 75 h 1113"/>
                  <a:gd name="T16" fmla="*/ 937 w 1255"/>
                  <a:gd name="T17" fmla="*/ 251 h 1113"/>
                  <a:gd name="T18" fmla="*/ 878 w 1255"/>
                  <a:gd name="T19" fmla="*/ 368 h 1113"/>
                  <a:gd name="T20" fmla="*/ 661 w 1255"/>
                  <a:gd name="T21" fmla="*/ 385 h 1113"/>
                  <a:gd name="T22" fmla="*/ 552 w 1255"/>
                  <a:gd name="T23" fmla="*/ 494 h 1113"/>
                  <a:gd name="T24" fmla="*/ 510 w 1255"/>
                  <a:gd name="T25" fmla="*/ 736 h 1113"/>
                  <a:gd name="T26" fmla="*/ 92 w 1255"/>
                  <a:gd name="T27" fmla="*/ 920 h 1113"/>
                  <a:gd name="T28" fmla="*/ 845 w 1255"/>
                  <a:gd name="T29" fmla="*/ 435 h 1113"/>
                  <a:gd name="T30" fmla="*/ 911 w 1255"/>
                  <a:gd name="T31" fmla="*/ 435 h 1113"/>
                  <a:gd name="T32" fmla="*/ 845 w 1255"/>
                  <a:gd name="T33" fmla="*/ 435 h 1113"/>
                  <a:gd name="T34" fmla="*/ 577 w 1255"/>
                  <a:gd name="T35" fmla="*/ 769 h 1113"/>
                  <a:gd name="T36" fmla="*/ 577 w 1255"/>
                  <a:gd name="T37" fmla="*/ 703 h 1113"/>
                  <a:gd name="T38" fmla="*/ 878 w 1255"/>
                  <a:gd name="T39" fmla="*/ 1079 h 1113"/>
                  <a:gd name="T40" fmla="*/ 878 w 1255"/>
                  <a:gd name="T41" fmla="*/ 1004 h 1113"/>
                  <a:gd name="T42" fmla="*/ 878 w 1255"/>
                  <a:gd name="T43" fmla="*/ 1079 h 1113"/>
                  <a:gd name="T44" fmla="*/ 945 w 1255"/>
                  <a:gd name="T45" fmla="*/ 728 h 1113"/>
                  <a:gd name="T46" fmla="*/ 878 w 1255"/>
                  <a:gd name="T47" fmla="*/ 803 h 1113"/>
                  <a:gd name="T48" fmla="*/ 661 w 1255"/>
                  <a:gd name="T49" fmla="*/ 627 h 1113"/>
                  <a:gd name="T50" fmla="*/ 694 w 1255"/>
                  <a:gd name="T51" fmla="*/ 585 h 1113"/>
                  <a:gd name="T52" fmla="*/ 878 w 1255"/>
                  <a:gd name="T53" fmla="*/ 669 h 1113"/>
                  <a:gd name="T54" fmla="*/ 1045 w 1255"/>
                  <a:gd name="T55" fmla="*/ 544 h 1113"/>
                  <a:gd name="T56" fmla="*/ 1087 w 1255"/>
                  <a:gd name="T57" fmla="*/ 585 h 1113"/>
                  <a:gd name="T58" fmla="*/ 1146 w 1255"/>
                  <a:gd name="T59" fmla="*/ 736 h 1113"/>
                  <a:gd name="T60" fmla="*/ 1221 w 1255"/>
                  <a:gd name="T61" fmla="*/ 736 h 1113"/>
                  <a:gd name="T62" fmla="*/ 1179 w 1255"/>
                  <a:gd name="T63" fmla="*/ 769 h 1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55" h="1113">
                    <a:moveTo>
                      <a:pt x="1029" y="402"/>
                    </a:moveTo>
                    <a:cubicBezTo>
                      <a:pt x="1029" y="75"/>
                      <a:pt x="1029" y="75"/>
                      <a:pt x="1029" y="75"/>
                    </a:cubicBezTo>
                    <a:cubicBezTo>
                      <a:pt x="1029" y="34"/>
                      <a:pt x="995" y="0"/>
                      <a:pt x="953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953"/>
                      <a:pt x="0" y="953"/>
                      <a:pt x="0" y="953"/>
                    </a:cubicBezTo>
                    <a:cubicBezTo>
                      <a:pt x="0" y="995"/>
                      <a:pt x="34" y="1029"/>
                      <a:pt x="75" y="1029"/>
                    </a:cubicBezTo>
                    <a:cubicBezTo>
                      <a:pt x="644" y="1029"/>
                      <a:pt x="644" y="1029"/>
                      <a:pt x="644" y="1029"/>
                    </a:cubicBezTo>
                    <a:cubicBezTo>
                      <a:pt x="711" y="1079"/>
                      <a:pt x="795" y="1112"/>
                      <a:pt x="878" y="1112"/>
                    </a:cubicBezTo>
                    <a:cubicBezTo>
                      <a:pt x="1087" y="1112"/>
                      <a:pt x="1254" y="945"/>
                      <a:pt x="1254" y="736"/>
                    </a:cubicBezTo>
                    <a:cubicBezTo>
                      <a:pt x="1254" y="585"/>
                      <a:pt x="1162" y="460"/>
                      <a:pt x="1029" y="402"/>
                    </a:cubicBezTo>
                    <a:close/>
                    <a:moveTo>
                      <a:pt x="335" y="75"/>
                    </a:moveTo>
                    <a:cubicBezTo>
                      <a:pt x="694" y="75"/>
                      <a:pt x="694" y="75"/>
                      <a:pt x="694" y="75"/>
                    </a:cubicBezTo>
                    <a:cubicBezTo>
                      <a:pt x="694" y="167"/>
                      <a:pt x="694" y="167"/>
                      <a:pt x="694" y="167"/>
                    </a:cubicBezTo>
                    <a:cubicBezTo>
                      <a:pt x="335" y="167"/>
                      <a:pt x="335" y="167"/>
                      <a:pt x="335" y="167"/>
                    </a:cubicBezTo>
                    <a:lnTo>
                      <a:pt x="335" y="75"/>
                    </a:lnTo>
                    <a:close/>
                    <a:moveTo>
                      <a:pt x="92" y="251"/>
                    </a:moveTo>
                    <a:cubicBezTo>
                      <a:pt x="937" y="251"/>
                      <a:pt x="937" y="251"/>
                      <a:pt x="937" y="251"/>
                    </a:cubicBezTo>
                    <a:cubicBezTo>
                      <a:pt x="937" y="368"/>
                      <a:pt x="937" y="368"/>
                      <a:pt x="937" y="368"/>
                    </a:cubicBezTo>
                    <a:cubicBezTo>
                      <a:pt x="920" y="368"/>
                      <a:pt x="895" y="368"/>
                      <a:pt x="878" y="368"/>
                    </a:cubicBezTo>
                    <a:cubicBezTo>
                      <a:pt x="795" y="368"/>
                      <a:pt x="719" y="393"/>
                      <a:pt x="661" y="435"/>
                    </a:cubicBezTo>
                    <a:cubicBezTo>
                      <a:pt x="661" y="385"/>
                      <a:pt x="661" y="385"/>
                      <a:pt x="661" y="385"/>
                    </a:cubicBezTo>
                    <a:cubicBezTo>
                      <a:pt x="552" y="385"/>
                      <a:pt x="552" y="385"/>
                      <a:pt x="552" y="385"/>
                    </a:cubicBezTo>
                    <a:cubicBezTo>
                      <a:pt x="552" y="494"/>
                      <a:pt x="552" y="494"/>
                      <a:pt x="552" y="494"/>
                    </a:cubicBezTo>
                    <a:cubicBezTo>
                      <a:pt x="602" y="494"/>
                      <a:pt x="602" y="494"/>
                      <a:pt x="602" y="494"/>
                    </a:cubicBezTo>
                    <a:cubicBezTo>
                      <a:pt x="544" y="560"/>
                      <a:pt x="510" y="644"/>
                      <a:pt x="510" y="736"/>
                    </a:cubicBezTo>
                    <a:cubicBezTo>
                      <a:pt x="510" y="803"/>
                      <a:pt x="527" y="870"/>
                      <a:pt x="560" y="920"/>
                    </a:cubicBezTo>
                    <a:cubicBezTo>
                      <a:pt x="92" y="920"/>
                      <a:pt x="92" y="920"/>
                      <a:pt x="92" y="920"/>
                    </a:cubicBezTo>
                    <a:lnTo>
                      <a:pt x="92" y="251"/>
                    </a:lnTo>
                    <a:close/>
                    <a:moveTo>
                      <a:pt x="845" y="435"/>
                    </a:moveTo>
                    <a:cubicBezTo>
                      <a:pt x="845" y="418"/>
                      <a:pt x="861" y="402"/>
                      <a:pt x="878" y="402"/>
                    </a:cubicBezTo>
                    <a:cubicBezTo>
                      <a:pt x="895" y="402"/>
                      <a:pt x="911" y="418"/>
                      <a:pt x="911" y="435"/>
                    </a:cubicBezTo>
                    <a:cubicBezTo>
                      <a:pt x="911" y="452"/>
                      <a:pt x="895" y="468"/>
                      <a:pt x="878" y="468"/>
                    </a:cubicBezTo>
                    <a:cubicBezTo>
                      <a:pt x="861" y="468"/>
                      <a:pt x="845" y="452"/>
                      <a:pt x="845" y="435"/>
                    </a:cubicBezTo>
                    <a:close/>
                    <a:moveTo>
                      <a:pt x="610" y="736"/>
                    </a:moveTo>
                    <a:cubicBezTo>
                      <a:pt x="610" y="761"/>
                      <a:pt x="594" y="769"/>
                      <a:pt x="577" y="769"/>
                    </a:cubicBezTo>
                    <a:cubicBezTo>
                      <a:pt x="560" y="769"/>
                      <a:pt x="544" y="761"/>
                      <a:pt x="544" y="736"/>
                    </a:cubicBezTo>
                    <a:cubicBezTo>
                      <a:pt x="544" y="719"/>
                      <a:pt x="560" y="703"/>
                      <a:pt x="577" y="703"/>
                    </a:cubicBezTo>
                    <a:cubicBezTo>
                      <a:pt x="594" y="703"/>
                      <a:pt x="610" y="719"/>
                      <a:pt x="610" y="736"/>
                    </a:cubicBezTo>
                    <a:close/>
                    <a:moveTo>
                      <a:pt x="878" y="1079"/>
                    </a:moveTo>
                    <a:cubicBezTo>
                      <a:pt x="861" y="1079"/>
                      <a:pt x="845" y="1062"/>
                      <a:pt x="845" y="1045"/>
                    </a:cubicBezTo>
                    <a:cubicBezTo>
                      <a:pt x="845" y="1020"/>
                      <a:pt x="861" y="1004"/>
                      <a:pt x="878" y="1004"/>
                    </a:cubicBezTo>
                    <a:cubicBezTo>
                      <a:pt x="895" y="1004"/>
                      <a:pt x="911" y="1020"/>
                      <a:pt x="911" y="1045"/>
                    </a:cubicBezTo>
                    <a:cubicBezTo>
                      <a:pt x="911" y="1062"/>
                      <a:pt x="895" y="1079"/>
                      <a:pt x="878" y="1079"/>
                    </a:cubicBezTo>
                    <a:close/>
                    <a:moveTo>
                      <a:pt x="1087" y="585"/>
                    </a:moveTo>
                    <a:cubicBezTo>
                      <a:pt x="945" y="728"/>
                      <a:pt x="945" y="728"/>
                      <a:pt x="945" y="728"/>
                    </a:cubicBezTo>
                    <a:lnTo>
                      <a:pt x="945" y="736"/>
                    </a:lnTo>
                    <a:cubicBezTo>
                      <a:pt x="945" y="778"/>
                      <a:pt x="920" y="803"/>
                      <a:pt x="878" y="803"/>
                    </a:cubicBezTo>
                    <a:cubicBezTo>
                      <a:pt x="845" y="803"/>
                      <a:pt x="811" y="778"/>
                      <a:pt x="811" y="744"/>
                    </a:cubicBezTo>
                    <a:cubicBezTo>
                      <a:pt x="661" y="627"/>
                      <a:pt x="661" y="627"/>
                      <a:pt x="661" y="627"/>
                    </a:cubicBezTo>
                    <a:cubicBezTo>
                      <a:pt x="652" y="619"/>
                      <a:pt x="644" y="594"/>
                      <a:pt x="652" y="585"/>
                    </a:cubicBezTo>
                    <a:cubicBezTo>
                      <a:pt x="661" y="577"/>
                      <a:pt x="686" y="569"/>
                      <a:pt x="694" y="585"/>
                    </a:cubicBezTo>
                    <a:cubicBezTo>
                      <a:pt x="836" y="686"/>
                      <a:pt x="836" y="686"/>
                      <a:pt x="836" y="686"/>
                    </a:cubicBezTo>
                    <a:cubicBezTo>
                      <a:pt x="845" y="677"/>
                      <a:pt x="861" y="669"/>
                      <a:pt x="878" y="669"/>
                    </a:cubicBezTo>
                    <a:cubicBezTo>
                      <a:pt x="895" y="669"/>
                      <a:pt x="903" y="677"/>
                      <a:pt x="911" y="677"/>
                    </a:cubicBezTo>
                    <a:cubicBezTo>
                      <a:pt x="1045" y="544"/>
                      <a:pt x="1045" y="544"/>
                      <a:pt x="1045" y="544"/>
                    </a:cubicBezTo>
                    <a:cubicBezTo>
                      <a:pt x="1062" y="535"/>
                      <a:pt x="1079" y="535"/>
                      <a:pt x="1087" y="544"/>
                    </a:cubicBezTo>
                    <a:cubicBezTo>
                      <a:pt x="1104" y="552"/>
                      <a:pt x="1096" y="569"/>
                      <a:pt x="1087" y="585"/>
                    </a:cubicBezTo>
                    <a:close/>
                    <a:moveTo>
                      <a:pt x="1179" y="769"/>
                    </a:moveTo>
                    <a:cubicBezTo>
                      <a:pt x="1162" y="769"/>
                      <a:pt x="1146" y="761"/>
                      <a:pt x="1146" y="736"/>
                    </a:cubicBezTo>
                    <a:cubicBezTo>
                      <a:pt x="1146" y="719"/>
                      <a:pt x="1162" y="703"/>
                      <a:pt x="1179" y="703"/>
                    </a:cubicBezTo>
                    <a:cubicBezTo>
                      <a:pt x="1204" y="703"/>
                      <a:pt x="1221" y="719"/>
                      <a:pt x="1221" y="736"/>
                    </a:cubicBezTo>
                    <a:cubicBezTo>
                      <a:pt x="1221" y="761"/>
                      <a:pt x="1204" y="769"/>
                      <a:pt x="1179" y="769"/>
                    </a:cubicBezTo>
                    <a:close/>
                    <a:moveTo>
                      <a:pt x="1179" y="769"/>
                    </a:moveTo>
                    <a:lnTo>
                      <a:pt x="1179" y="7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900" dirty="0">
                  <a:latin typeface="Raleway Light"/>
                  <a:ea typeface="SimSun" charset="0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4EE813-FB60-40B6-A62B-8E1845273E05}"/>
              </a:ext>
            </a:extLst>
          </p:cNvPr>
          <p:cNvGrpSpPr/>
          <p:nvPr/>
        </p:nvGrpSpPr>
        <p:grpSpPr>
          <a:xfrm>
            <a:off x="9147240" y="3242330"/>
            <a:ext cx="2024487" cy="1921526"/>
            <a:chOff x="9147240" y="3242330"/>
            <a:chExt cx="2024487" cy="1921526"/>
          </a:xfrm>
        </p:grpSpPr>
        <p:sp>
          <p:nvSpPr>
            <p:cNvPr id="64" name="그림 개체 틀 8">
              <a:extLst>
                <a:ext uri="{FF2B5EF4-FFF2-40B4-BE49-F238E27FC236}">
                  <a16:creationId xmlns:a16="http://schemas.microsoft.com/office/drawing/2014/main" id="{26389E4E-6D07-4F9E-8E8F-F2D2481E88EC}"/>
                </a:ext>
              </a:extLst>
            </p:cNvPr>
            <p:cNvSpPr txBox="1">
              <a:spLocks/>
            </p:cNvSpPr>
            <p:nvPr/>
          </p:nvSpPr>
          <p:spPr>
            <a:xfrm>
              <a:off x="9210740" y="3242330"/>
              <a:ext cx="1921050" cy="1921526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500" dirty="0">
                <a:latin typeface="Raleway Ligh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038F50DE-3A95-46A7-B1A7-F3790495D3A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147240" y="4302160"/>
              <a:ext cx="2024487" cy="626346"/>
            </a:xfrm>
            <a:prstGeom prst="rect">
              <a:avLst/>
            </a:prstGeom>
            <a:noFill/>
            <a:ln>
              <a:noFill/>
            </a:ln>
          </p:spPr>
          <p:txBody>
            <a:bodyPr lIns="121893" tIns="60946" rIns="121893" bIns="60946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lv-LV" sz="1600" dirty="0">
                  <a:solidFill>
                    <a:schemeClr val="bg1"/>
                  </a:solidFill>
                  <a:latin typeface="+mn-lt"/>
                  <a:cs typeface="Raleway"/>
                </a:rPr>
                <a:t>Smart </a:t>
              </a:r>
            </a:p>
            <a:p>
              <a:pPr algn="ctr"/>
              <a:r>
                <a:rPr lang="lv-LV" sz="1600" dirty="0" err="1">
                  <a:solidFill>
                    <a:schemeClr val="bg1"/>
                  </a:solidFill>
                  <a:latin typeface="+mn-lt"/>
                  <a:cs typeface="Raleway"/>
                </a:rPr>
                <a:t>Infrastructure</a:t>
              </a:r>
              <a:endParaRPr lang="en-US" sz="1600" dirty="0">
                <a:solidFill>
                  <a:schemeClr val="bg1"/>
                </a:solidFill>
                <a:latin typeface="+mn-lt"/>
                <a:cs typeface="Raleway Light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3B3DECF-0025-46A2-BB4B-D58DACB8BE25}"/>
                </a:ext>
              </a:extLst>
            </p:cNvPr>
            <p:cNvGrpSpPr/>
            <p:nvPr/>
          </p:nvGrpSpPr>
          <p:grpSpPr>
            <a:xfrm>
              <a:off x="9685341" y="3764486"/>
              <a:ext cx="983195" cy="519222"/>
              <a:chOff x="9685341" y="3764486"/>
              <a:chExt cx="983195" cy="519222"/>
            </a:xfrm>
          </p:grpSpPr>
          <p:sp>
            <p:nvSpPr>
              <p:cNvPr id="67" name="AutoShape 70">
                <a:extLst>
                  <a:ext uri="{FF2B5EF4-FFF2-40B4-BE49-F238E27FC236}">
                    <a16:creationId xmlns:a16="http://schemas.microsoft.com/office/drawing/2014/main" id="{05BFF6D6-BAA1-4814-9972-000B8FAD6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3255" y="3790278"/>
                <a:ext cx="495281" cy="4934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1234" y="6152"/>
                    </a:moveTo>
                    <a:cubicBezTo>
                      <a:pt x="11406" y="6502"/>
                      <a:pt x="11552" y="6917"/>
                      <a:pt x="11672" y="7394"/>
                    </a:cubicBezTo>
                    <a:cubicBezTo>
                      <a:pt x="11747" y="7411"/>
                      <a:pt x="11886" y="7434"/>
                      <a:pt x="12088" y="7462"/>
                    </a:cubicBezTo>
                    <a:cubicBezTo>
                      <a:pt x="12291" y="7487"/>
                      <a:pt x="12500" y="7527"/>
                      <a:pt x="12714" y="7578"/>
                    </a:cubicBezTo>
                    <a:cubicBezTo>
                      <a:pt x="12928" y="7626"/>
                      <a:pt x="13119" y="7679"/>
                      <a:pt x="13289" y="7730"/>
                    </a:cubicBezTo>
                    <a:cubicBezTo>
                      <a:pt x="13458" y="7787"/>
                      <a:pt x="13543" y="7849"/>
                      <a:pt x="13543" y="7922"/>
                    </a:cubicBezTo>
                    <a:lnTo>
                      <a:pt x="13543" y="10328"/>
                    </a:lnTo>
                    <a:cubicBezTo>
                      <a:pt x="13543" y="10415"/>
                      <a:pt x="13458" y="10494"/>
                      <a:pt x="13289" y="10548"/>
                    </a:cubicBezTo>
                    <a:cubicBezTo>
                      <a:pt x="13119" y="10610"/>
                      <a:pt x="12928" y="10658"/>
                      <a:pt x="12714" y="10706"/>
                    </a:cubicBezTo>
                    <a:cubicBezTo>
                      <a:pt x="12500" y="10751"/>
                      <a:pt x="12288" y="10782"/>
                      <a:pt x="12076" y="10800"/>
                    </a:cubicBezTo>
                    <a:cubicBezTo>
                      <a:pt x="11867" y="10819"/>
                      <a:pt x="11730" y="10836"/>
                      <a:pt x="11672" y="10856"/>
                    </a:cubicBezTo>
                    <a:cubicBezTo>
                      <a:pt x="11566" y="11243"/>
                      <a:pt x="11429" y="11638"/>
                      <a:pt x="11255" y="12045"/>
                    </a:cubicBezTo>
                    <a:cubicBezTo>
                      <a:pt x="11429" y="12324"/>
                      <a:pt x="11594" y="12595"/>
                      <a:pt x="11756" y="12864"/>
                    </a:cubicBezTo>
                    <a:cubicBezTo>
                      <a:pt x="11919" y="13126"/>
                      <a:pt x="12100" y="13394"/>
                      <a:pt x="12302" y="13654"/>
                    </a:cubicBezTo>
                    <a:lnTo>
                      <a:pt x="12326" y="13787"/>
                    </a:lnTo>
                    <a:cubicBezTo>
                      <a:pt x="12326" y="13841"/>
                      <a:pt x="12248" y="13976"/>
                      <a:pt x="12095" y="14194"/>
                    </a:cubicBezTo>
                    <a:cubicBezTo>
                      <a:pt x="11940" y="14411"/>
                      <a:pt x="11761" y="14637"/>
                      <a:pt x="11559" y="14877"/>
                    </a:cubicBezTo>
                    <a:cubicBezTo>
                      <a:pt x="11356" y="15117"/>
                      <a:pt x="11166" y="15326"/>
                      <a:pt x="10991" y="15512"/>
                    </a:cubicBezTo>
                    <a:cubicBezTo>
                      <a:pt x="10812" y="15696"/>
                      <a:pt x="10702" y="15789"/>
                      <a:pt x="10657" y="15789"/>
                    </a:cubicBezTo>
                    <a:cubicBezTo>
                      <a:pt x="10643" y="15789"/>
                      <a:pt x="10565" y="15727"/>
                      <a:pt x="10426" y="15605"/>
                    </a:cubicBezTo>
                    <a:cubicBezTo>
                      <a:pt x="10288" y="15484"/>
                      <a:pt x="10135" y="15346"/>
                      <a:pt x="9965" y="15187"/>
                    </a:cubicBezTo>
                    <a:cubicBezTo>
                      <a:pt x="9796" y="15029"/>
                      <a:pt x="9638" y="14885"/>
                      <a:pt x="9492" y="14747"/>
                    </a:cubicBezTo>
                    <a:cubicBezTo>
                      <a:pt x="9344" y="14614"/>
                      <a:pt x="9250" y="14524"/>
                      <a:pt x="9205" y="14476"/>
                    </a:cubicBezTo>
                    <a:cubicBezTo>
                      <a:pt x="8866" y="14685"/>
                      <a:pt x="8536" y="14851"/>
                      <a:pt x="8212" y="14978"/>
                    </a:cubicBezTo>
                    <a:cubicBezTo>
                      <a:pt x="8212" y="15069"/>
                      <a:pt x="8200" y="15235"/>
                      <a:pt x="8179" y="15475"/>
                    </a:cubicBezTo>
                    <a:cubicBezTo>
                      <a:pt x="8155" y="15721"/>
                      <a:pt x="8127" y="15975"/>
                      <a:pt x="8089" y="16241"/>
                    </a:cubicBezTo>
                    <a:cubicBezTo>
                      <a:pt x="8052" y="16509"/>
                      <a:pt x="8004" y="16743"/>
                      <a:pt x="7948" y="16944"/>
                    </a:cubicBezTo>
                    <a:cubicBezTo>
                      <a:pt x="7892" y="17147"/>
                      <a:pt x="7833" y="17249"/>
                      <a:pt x="7774" y="17249"/>
                    </a:cubicBezTo>
                    <a:lnTo>
                      <a:pt x="5768" y="17249"/>
                    </a:lnTo>
                    <a:cubicBezTo>
                      <a:pt x="5707" y="17249"/>
                      <a:pt x="5651" y="17147"/>
                      <a:pt x="5594" y="16944"/>
                    </a:cubicBezTo>
                    <a:cubicBezTo>
                      <a:pt x="5538" y="16743"/>
                      <a:pt x="5493" y="16509"/>
                      <a:pt x="5462" y="16241"/>
                    </a:cubicBezTo>
                    <a:cubicBezTo>
                      <a:pt x="5434" y="15975"/>
                      <a:pt x="5406" y="15721"/>
                      <a:pt x="5385" y="15484"/>
                    </a:cubicBezTo>
                    <a:cubicBezTo>
                      <a:pt x="5361" y="15244"/>
                      <a:pt x="5352" y="15077"/>
                      <a:pt x="5352" y="14978"/>
                    </a:cubicBezTo>
                    <a:cubicBezTo>
                      <a:pt x="5013" y="14871"/>
                      <a:pt x="4681" y="14702"/>
                      <a:pt x="4359" y="14476"/>
                    </a:cubicBezTo>
                    <a:cubicBezTo>
                      <a:pt x="4126" y="14685"/>
                      <a:pt x="3895" y="14894"/>
                      <a:pt x="3667" y="15106"/>
                    </a:cubicBezTo>
                    <a:cubicBezTo>
                      <a:pt x="3438" y="15320"/>
                      <a:pt x="3212" y="15535"/>
                      <a:pt x="2996" y="15761"/>
                    </a:cubicBezTo>
                    <a:lnTo>
                      <a:pt x="2883" y="15789"/>
                    </a:lnTo>
                    <a:cubicBezTo>
                      <a:pt x="2855" y="15789"/>
                      <a:pt x="2751" y="15696"/>
                      <a:pt x="2572" y="15512"/>
                    </a:cubicBezTo>
                    <a:cubicBezTo>
                      <a:pt x="2396" y="15326"/>
                      <a:pt x="2212" y="15117"/>
                      <a:pt x="2021" y="14877"/>
                    </a:cubicBezTo>
                    <a:cubicBezTo>
                      <a:pt x="1828" y="14637"/>
                      <a:pt x="1657" y="14411"/>
                      <a:pt x="1504" y="14194"/>
                    </a:cubicBezTo>
                    <a:cubicBezTo>
                      <a:pt x="1348" y="13976"/>
                      <a:pt x="1273" y="13841"/>
                      <a:pt x="1273" y="13787"/>
                    </a:cubicBezTo>
                    <a:cubicBezTo>
                      <a:pt x="1273" y="13770"/>
                      <a:pt x="1320" y="13677"/>
                      <a:pt x="1419" y="13510"/>
                    </a:cubicBezTo>
                    <a:cubicBezTo>
                      <a:pt x="1515" y="13346"/>
                      <a:pt x="1628" y="13163"/>
                      <a:pt x="1751" y="12971"/>
                    </a:cubicBezTo>
                    <a:cubicBezTo>
                      <a:pt x="1875" y="12776"/>
                      <a:pt x="1991" y="12590"/>
                      <a:pt x="2099" y="12415"/>
                    </a:cubicBezTo>
                    <a:cubicBezTo>
                      <a:pt x="2210" y="12240"/>
                      <a:pt x="2278" y="12127"/>
                      <a:pt x="2308" y="12070"/>
                    </a:cubicBezTo>
                    <a:cubicBezTo>
                      <a:pt x="2134" y="11686"/>
                      <a:pt x="1988" y="11260"/>
                      <a:pt x="1868" y="10800"/>
                    </a:cubicBezTo>
                    <a:cubicBezTo>
                      <a:pt x="1793" y="10783"/>
                      <a:pt x="1654" y="10760"/>
                      <a:pt x="1452" y="10732"/>
                    </a:cubicBezTo>
                    <a:cubicBezTo>
                      <a:pt x="1249" y="10706"/>
                      <a:pt x="1042" y="10675"/>
                      <a:pt x="826" y="10639"/>
                    </a:cubicBezTo>
                    <a:cubicBezTo>
                      <a:pt x="611" y="10602"/>
                      <a:pt x="421" y="10554"/>
                      <a:pt x="251" y="10497"/>
                    </a:cubicBezTo>
                    <a:cubicBezTo>
                      <a:pt x="82" y="10438"/>
                      <a:pt x="0" y="10373"/>
                      <a:pt x="0" y="10300"/>
                    </a:cubicBezTo>
                    <a:lnTo>
                      <a:pt x="0" y="7869"/>
                    </a:lnTo>
                    <a:cubicBezTo>
                      <a:pt x="0" y="7798"/>
                      <a:pt x="82" y="7724"/>
                      <a:pt x="251" y="7660"/>
                    </a:cubicBezTo>
                    <a:cubicBezTo>
                      <a:pt x="421" y="7589"/>
                      <a:pt x="616" y="7538"/>
                      <a:pt x="837" y="7501"/>
                    </a:cubicBezTo>
                    <a:cubicBezTo>
                      <a:pt x="1059" y="7468"/>
                      <a:pt x="1273" y="7434"/>
                      <a:pt x="1475" y="7408"/>
                    </a:cubicBezTo>
                    <a:cubicBezTo>
                      <a:pt x="1678" y="7380"/>
                      <a:pt x="1817" y="7366"/>
                      <a:pt x="1892" y="7366"/>
                    </a:cubicBezTo>
                    <a:cubicBezTo>
                      <a:pt x="1981" y="6925"/>
                      <a:pt x="2120" y="6530"/>
                      <a:pt x="2308" y="6177"/>
                    </a:cubicBezTo>
                    <a:cubicBezTo>
                      <a:pt x="2134" y="5900"/>
                      <a:pt x="1965" y="5621"/>
                      <a:pt x="1795" y="5347"/>
                    </a:cubicBezTo>
                    <a:cubicBezTo>
                      <a:pt x="1628" y="5073"/>
                      <a:pt x="1452" y="4802"/>
                      <a:pt x="1273" y="4542"/>
                    </a:cubicBezTo>
                    <a:lnTo>
                      <a:pt x="1228" y="4407"/>
                    </a:lnTo>
                    <a:cubicBezTo>
                      <a:pt x="1228" y="4353"/>
                      <a:pt x="1303" y="4221"/>
                      <a:pt x="1456" y="4009"/>
                    </a:cubicBezTo>
                    <a:cubicBezTo>
                      <a:pt x="1612" y="3797"/>
                      <a:pt x="1788" y="3574"/>
                      <a:pt x="1986" y="3334"/>
                    </a:cubicBezTo>
                    <a:cubicBezTo>
                      <a:pt x="2186" y="3094"/>
                      <a:pt x="2374" y="2882"/>
                      <a:pt x="2551" y="2696"/>
                    </a:cubicBezTo>
                    <a:cubicBezTo>
                      <a:pt x="2727" y="2515"/>
                      <a:pt x="2838" y="2419"/>
                      <a:pt x="2883" y="2419"/>
                    </a:cubicBezTo>
                    <a:cubicBezTo>
                      <a:pt x="2899" y="2419"/>
                      <a:pt x="2975" y="2478"/>
                      <a:pt x="3113" y="2597"/>
                    </a:cubicBezTo>
                    <a:cubicBezTo>
                      <a:pt x="3252" y="2713"/>
                      <a:pt x="3408" y="2851"/>
                      <a:pt x="3577" y="3006"/>
                    </a:cubicBezTo>
                    <a:cubicBezTo>
                      <a:pt x="3744" y="3164"/>
                      <a:pt x="3907" y="3320"/>
                      <a:pt x="4060" y="3469"/>
                    </a:cubicBezTo>
                    <a:cubicBezTo>
                      <a:pt x="4215" y="3616"/>
                      <a:pt x="4307" y="3706"/>
                      <a:pt x="4335" y="3743"/>
                    </a:cubicBezTo>
                    <a:cubicBezTo>
                      <a:pt x="4660" y="3517"/>
                      <a:pt x="4999" y="3354"/>
                      <a:pt x="5352" y="3243"/>
                    </a:cubicBezTo>
                    <a:cubicBezTo>
                      <a:pt x="5352" y="3173"/>
                      <a:pt x="5361" y="3003"/>
                      <a:pt x="5385" y="2746"/>
                    </a:cubicBezTo>
                    <a:cubicBezTo>
                      <a:pt x="5406" y="2484"/>
                      <a:pt x="5434" y="2224"/>
                      <a:pt x="5462" y="1967"/>
                    </a:cubicBezTo>
                    <a:cubicBezTo>
                      <a:pt x="5493" y="1707"/>
                      <a:pt x="5533" y="1476"/>
                      <a:pt x="5582" y="1264"/>
                    </a:cubicBezTo>
                    <a:cubicBezTo>
                      <a:pt x="5630" y="1052"/>
                      <a:pt x="5693" y="948"/>
                      <a:pt x="5768" y="948"/>
                    </a:cubicBezTo>
                    <a:lnTo>
                      <a:pt x="7774" y="948"/>
                    </a:lnTo>
                    <a:cubicBezTo>
                      <a:pt x="7833" y="948"/>
                      <a:pt x="7891" y="1052"/>
                      <a:pt x="7948" y="1264"/>
                    </a:cubicBezTo>
                    <a:cubicBezTo>
                      <a:pt x="8004" y="1476"/>
                      <a:pt x="8047" y="1707"/>
                      <a:pt x="8077" y="1967"/>
                    </a:cubicBezTo>
                    <a:cubicBezTo>
                      <a:pt x="8108" y="2224"/>
                      <a:pt x="8134" y="2484"/>
                      <a:pt x="8155" y="2746"/>
                    </a:cubicBezTo>
                    <a:cubicBezTo>
                      <a:pt x="8179" y="3003"/>
                      <a:pt x="8197" y="3173"/>
                      <a:pt x="8212" y="3243"/>
                    </a:cubicBezTo>
                    <a:cubicBezTo>
                      <a:pt x="8551" y="3354"/>
                      <a:pt x="8873" y="3512"/>
                      <a:pt x="9181" y="3715"/>
                    </a:cubicBezTo>
                    <a:cubicBezTo>
                      <a:pt x="9414" y="3512"/>
                      <a:pt x="9650" y="3305"/>
                      <a:pt x="9885" y="3105"/>
                    </a:cubicBezTo>
                    <a:cubicBezTo>
                      <a:pt x="10123" y="2899"/>
                      <a:pt x="10351" y="2690"/>
                      <a:pt x="10568" y="2475"/>
                    </a:cubicBezTo>
                    <a:lnTo>
                      <a:pt x="10657" y="2419"/>
                    </a:lnTo>
                    <a:cubicBezTo>
                      <a:pt x="10688" y="2419"/>
                      <a:pt x="10791" y="2518"/>
                      <a:pt x="10968" y="2710"/>
                    </a:cubicBezTo>
                    <a:cubicBezTo>
                      <a:pt x="11144" y="2904"/>
                      <a:pt x="11330" y="3116"/>
                      <a:pt x="11526" y="3348"/>
                    </a:cubicBezTo>
                    <a:cubicBezTo>
                      <a:pt x="11721" y="3577"/>
                      <a:pt x="11900" y="3797"/>
                      <a:pt x="12060" y="4009"/>
                    </a:cubicBezTo>
                    <a:cubicBezTo>
                      <a:pt x="12222" y="4220"/>
                      <a:pt x="12302" y="4353"/>
                      <a:pt x="12302" y="4407"/>
                    </a:cubicBezTo>
                    <a:cubicBezTo>
                      <a:pt x="12302" y="4443"/>
                      <a:pt x="12253" y="4542"/>
                      <a:pt x="12152" y="4712"/>
                    </a:cubicBezTo>
                    <a:cubicBezTo>
                      <a:pt x="12048" y="4878"/>
                      <a:pt x="11935" y="5056"/>
                      <a:pt x="11813" y="5251"/>
                    </a:cubicBezTo>
                    <a:cubicBezTo>
                      <a:pt x="11688" y="5446"/>
                      <a:pt x="11568" y="5629"/>
                      <a:pt x="11453" y="5807"/>
                    </a:cubicBezTo>
                    <a:cubicBezTo>
                      <a:pt x="11335" y="5982"/>
                      <a:pt x="11260" y="6095"/>
                      <a:pt x="11234" y="6152"/>
                    </a:cubicBezTo>
                    <a:moveTo>
                      <a:pt x="6781" y="11545"/>
                    </a:moveTo>
                    <a:cubicBezTo>
                      <a:pt x="7061" y="11545"/>
                      <a:pt x="7322" y="11480"/>
                      <a:pt x="7569" y="11356"/>
                    </a:cubicBezTo>
                    <a:cubicBezTo>
                      <a:pt x="7819" y="11229"/>
                      <a:pt x="8035" y="11056"/>
                      <a:pt x="8219" y="10836"/>
                    </a:cubicBezTo>
                    <a:cubicBezTo>
                      <a:pt x="8402" y="10616"/>
                      <a:pt x="8546" y="10356"/>
                      <a:pt x="8652" y="10059"/>
                    </a:cubicBezTo>
                    <a:cubicBezTo>
                      <a:pt x="8758" y="9760"/>
                      <a:pt x="8809" y="9447"/>
                      <a:pt x="8809" y="9111"/>
                    </a:cubicBezTo>
                    <a:cubicBezTo>
                      <a:pt x="8809" y="8778"/>
                      <a:pt x="8758" y="8458"/>
                      <a:pt x="8652" y="8159"/>
                    </a:cubicBezTo>
                    <a:cubicBezTo>
                      <a:pt x="8546" y="7857"/>
                      <a:pt x="8402" y="7592"/>
                      <a:pt x="8219" y="7372"/>
                    </a:cubicBezTo>
                    <a:cubicBezTo>
                      <a:pt x="8035" y="7151"/>
                      <a:pt x="7819" y="6979"/>
                      <a:pt x="7569" y="6846"/>
                    </a:cubicBezTo>
                    <a:cubicBezTo>
                      <a:pt x="7322" y="6717"/>
                      <a:pt x="7061" y="6649"/>
                      <a:pt x="6781" y="6649"/>
                    </a:cubicBezTo>
                    <a:cubicBezTo>
                      <a:pt x="6211" y="6649"/>
                      <a:pt x="5726" y="6889"/>
                      <a:pt x="5328" y="7366"/>
                    </a:cubicBezTo>
                    <a:cubicBezTo>
                      <a:pt x="4931" y="7843"/>
                      <a:pt x="4730" y="8425"/>
                      <a:pt x="4730" y="9111"/>
                    </a:cubicBezTo>
                    <a:cubicBezTo>
                      <a:pt x="4730" y="9447"/>
                      <a:pt x="4785" y="9760"/>
                      <a:pt x="4895" y="10060"/>
                    </a:cubicBezTo>
                    <a:cubicBezTo>
                      <a:pt x="5003" y="10356"/>
                      <a:pt x="5149" y="10616"/>
                      <a:pt x="5333" y="10836"/>
                    </a:cubicBezTo>
                    <a:cubicBezTo>
                      <a:pt x="5517" y="11056"/>
                      <a:pt x="5735" y="11229"/>
                      <a:pt x="5987" y="11356"/>
                    </a:cubicBezTo>
                    <a:cubicBezTo>
                      <a:pt x="6239" y="11480"/>
                      <a:pt x="6500" y="11545"/>
                      <a:pt x="6781" y="11545"/>
                    </a:cubicBezTo>
                    <a:moveTo>
                      <a:pt x="20496" y="16952"/>
                    </a:moveTo>
                    <a:cubicBezTo>
                      <a:pt x="20427" y="17293"/>
                      <a:pt x="20340" y="17613"/>
                      <a:pt x="20234" y="17912"/>
                    </a:cubicBezTo>
                    <a:cubicBezTo>
                      <a:pt x="20251" y="17963"/>
                      <a:pt x="20293" y="18050"/>
                      <a:pt x="20364" y="18161"/>
                    </a:cubicBezTo>
                    <a:cubicBezTo>
                      <a:pt x="20437" y="18273"/>
                      <a:pt x="20507" y="18398"/>
                      <a:pt x="20573" y="18528"/>
                    </a:cubicBezTo>
                    <a:cubicBezTo>
                      <a:pt x="20642" y="18655"/>
                      <a:pt x="20700" y="18779"/>
                      <a:pt x="20755" y="18897"/>
                    </a:cubicBezTo>
                    <a:cubicBezTo>
                      <a:pt x="20806" y="19013"/>
                      <a:pt x="20832" y="19098"/>
                      <a:pt x="20832" y="19140"/>
                    </a:cubicBezTo>
                    <a:cubicBezTo>
                      <a:pt x="20832" y="19177"/>
                      <a:pt x="20762" y="19281"/>
                      <a:pt x="20625" y="19459"/>
                    </a:cubicBezTo>
                    <a:cubicBezTo>
                      <a:pt x="20486" y="19634"/>
                      <a:pt x="20324" y="19821"/>
                      <a:pt x="20140" y="20013"/>
                    </a:cubicBezTo>
                    <a:cubicBezTo>
                      <a:pt x="19957" y="20205"/>
                      <a:pt x="19778" y="20388"/>
                      <a:pt x="19611" y="20558"/>
                    </a:cubicBezTo>
                    <a:cubicBezTo>
                      <a:pt x="19441" y="20730"/>
                      <a:pt x="19333" y="20848"/>
                      <a:pt x="19288" y="20911"/>
                    </a:cubicBezTo>
                    <a:lnTo>
                      <a:pt x="19199" y="20967"/>
                    </a:lnTo>
                    <a:cubicBezTo>
                      <a:pt x="19168" y="20967"/>
                      <a:pt x="19107" y="20928"/>
                      <a:pt x="19013" y="20851"/>
                    </a:cubicBezTo>
                    <a:cubicBezTo>
                      <a:pt x="18919" y="20772"/>
                      <a:pt x="18822" y="20685"/>
                      <a:pt x="18726" y="20586"/>
                    </a:cubicBezTo>
                    <a:cubicBezTo>
                      <a:pt x="18629" y="20487"/>
                      <a:pt x="18533" y="20391"/>
                      <a:pt x="18438" y="20295"/>
                    </a:cubicBezTo>
                    <a:cubicBezTo>
                      <a:pt x="18344" y="20199"/>
                      <a:pt x="18283" y="20137"/>
                      <a:pt x="18253" y="20100"/>
                    </a:cubicBezTo>
                    <a:cubicBezTo>
                      <a:pt x="17975" y="20208"/>
                      <a:pt x="17681" y="20295"/>
                      <a:pt x="17372" y="20357"/>
                    </a:cubicBezTo>
                    <a:cubicBezTo>
                      <a:pt x="17358" y="20411"/>
                      <a:pt x="17323" y="20510"/>
                      <a:pt x="17273" y="20648"/>
                    </a:cubicBezTo>
                    <a:cubicBezTo>
                      <a:pt x="17219" y="20786"/>
                      <a:pt x="17160" y="20925"/>
                      <a:pt x="17097" y="21060"/>
                    </a:cubicBezTo>
                    <a:cubicBezTo>
                      <a:pt x="17033" y="21196"/>
                      <a:pt x="16972" y="21320"/>
                      <a:pt x="16911" y="21430"/>
                    </a:cubicBezTo>
                    <a:cubicBezTo>
                      <a:pt x="16852" y="21546"/>
                      <a:pt x="16798" y="21599"/>
                      <a:pt x="16753" y="21599"/>
                    </a:cubicBezTo>
                    <a:cubicBezTo>
                      <a:pt x="16709" y="21599"/>
                      <a:pt x="16577" y="21568"/>
                      <a:pt x="16360" y="21498"/>
                    </a:cubicBezTo>
                    <a:cubicBezTo>
                      <a:pt x="16141" y="21430"/>
                      <a:pt x="15906" y="21348"/>
                      <a:pt x="15654" y="21247"/>
                    </a:cubicBezTo>
                    <a:cubicBezTo>
                      <a:pt x="15405" y="21148"/>
                      <a:pt x="15179" y="21043"/>
                      <a:pt x="14979" y="20930"/>
                    </a:cubicBezTo>
                    <a:cubicBezTo>
                      <a:pt x="14778" y="20817"/>
                      <a:pt x="14680" y="20719"/>
                      <a:pt x="14680" y="20628"/>
                    </a:cubicBezTo>
                    <a:cubicBezTo>
                      <a:pt x="14680" y="20419"/>
                      <a:pt x="14698" y="20205"/>
                      <a:pt x="14736" y="19984"/>
                    </a:cubicBezTo>
                    <a:cubicBezTo>
                      <a:pt x="14774" y="19764"/>
                      <a:pt x="14809" y="19555"/>
                      <a:pt x="14837" y="19355"/>
                    </a:cubicBezTo>
                    <a:cubicBezTo>
                      <a:pt x="14717" y="19247"/>
                      <a:pt x="14611" y="19129"/>
                      <a:pt x="14517" y="18999"/>
                    </a:cubicBezTo>
                    <a:cubicBezTo>
                      <a:pt x="14423" y="18869"/>
                      <a:pt x="14338" y="18731"/>
                      <a:pt x="14263" y="18587"/>
                    </a:cubicBezTo>
                    <a:cubicBezTo>
                      <a:pt x="14091" y="18607"/>
                      <a:pt x="13919" y="18618"/>
                      <a:pt x="13750" y="18629"/>
                    </a:cubicBezTo>
                    <a:cubicBezTo>
                      <a:pt x="13583" y="18638"/>
                      <a:pt x="13413" y="18640"/>
                      <a:pt x="13251" y="18640"/>
                    </a:cubicBezTo>
                    <a:lnTo>
                      <a:pt x="13086" y="18640"/>
                    </a:lnTo>
                    <a:cubicBezTo>
                      <a:pt x="13037" y="18640"/>
                      <a:pt x="13006" y="18590"/>
                      <a:pt x="12990" y="18491"/>
                    </a:cubicBezTo>
                    <a:cubicBezTo>
                      <a:pt x="12976" y="18417"/>
                      <a:pt x="12945" y="18259"/>
                      <a:pt x="12900" y="18011"/>
                    </a:cubicBezTo>
                    <a:cubicBezTo>
                      <a:pt x="12855" y="17762"/>
                      <a:pt x="12804" y="17503"/>
                      <a:pt x="12747" y="17229"/>
                    </a:cubicBezTo>
                    <a:cubicBezTo>
                      <a:pt x="12691" y="16952"/>
                      <a:pt x="12644" y="16704"/>
                      <a:pt x="12608" y="16478"/>
                    </a:cubicBezTo>
                    <a:cubicBezTo>
                      <a:pt x="12568" y="16252"/>
                      <a:pt x="12552" y="16122"/>
                      <a:pt x="12552" y="16085"/>
                    </a:cubicBezTo>
                    <a:cubicBezTo>
                      <a:pt x="12552" y="16032"/>
                      <a:pt x="12601" y="15973"/>
                      <a:pt x="12702" y="15910"/>
                    </a:cubicBezTo>
                    <a:cubicBezTo>
                      <a:pt x="12804" y="15848"/>
                      <a:pt x="12921" y="15783"/>
                      <a:pt x="13053" y="15713"/>
                    </a:cubicBezTo>
                    <a:cubicBezTo>
                      <a:pt x="13183" y="15645"/>
                      <a:pt x="13310" y="15591"/>
                      <a:pt x="13430" y="15546"/>
                    </a:cubicBezTo>
                    <a:cubicBezTo>
                      <a:pt x="13550" y="15501"/>
                      <a:pt x="13632" y="15470"/>
                      <a:pt x="13677" y="15453"/>
                    </a:cubicBezTo>
                    <a:cubicBezTo>
                      <a:pt x="13708" y="15241"/>
                      <a:pt x="13743" y="15069"/>
                      <a:pt x="13785" y="14922"/>
                    </a:cubicBezTo>
                    <a:cubicBezTo>
                      <a:pt x="13825" y="14778"/>
                      <a:pt x="13884" y="14614"/>
                      <a:pt x="13959" y="14422"/>
                    </a:cubicBezTo>
                    <a:cubicBezTo>
                      <a:pt x="13929" y="14388"/>
                      <a:pt x="13882" y="14309"/>
                      <a:pt x="13813" y="14194"/>
                    </a:cubicBezTo>
                    <a:cubicBezTo>
                      <a:pt x="13745" y="14075"/>
                      <a:pt x="13677" y="13951"/>
                      <a:pt x="13604" y="13824"/>
                    </a:cubicBezTo>
                    <a:cubicBezTo>
                      <a:pt x="13533" y="13694"/>
                      <a:pt x="13470" y="13567"/>
                      <a:pt x="13418" y="13445"/>
                    </a:cubicBezTo>
                    <a:cubicBezTo>
                      <a:pt x="13366" y="13324"/>
                      <a:pt x="13340" y="13242"/>
                      <a:pt x="13340" y="13208"/>
                    </a:cubicBezTo>
                    <a:cubicBezTo>
                      <a:pt x="13340" y="13172"/>
                      <a:pt x="13409" y="13064"/>
                      <a:pt x="13547" y="12886"/>
                    </a:cubicBezTo>
                    <a:cubicBezTo>
                      <a:pt x="13686" y="12714"/>
                      <a:pt x="13849" y="12531"/>
                      <a:pt x="14032" y="12336"/>
                    </a:cubicBezTo>
                    <a:cubicBezTo>
                      <a:pt x="14216" y="12144"/>
                      <a:pt x="14392" y="11960"/>
                      <a:pt x="14562" y="11796"/>
                    </a:cubicBezTo>
                    <a:cubicBezTo>
                      <a:pt x="14731" y="11627"/>
                      <a:pt x="14837" y="11517"/>
                      <a:pt x="14882" y="11466"/>
                    </a:cubicBezTo>
                    <a:lnTo>
                      <a:pt x="14974" y="11410"/>
                    </a:lnTo>
                    <a:cubicBezTo>
                      <a:pt x="15004" y="11410"/>
                      <a:pt x="15066" y="11449"/>
                      <a:pt x="15160" y="11525"/>
                    </a:cubicBezTo>
                    <a:cubicBezTo>
                      <a:pt x="15254" y="11599"/>
                      <a:pt x="15348" y="11689"/>
                      <a:pt x="15447" y="11788"/>
                    </a:cubicBezTo>
                    <a:cubicBezTo>
                      <a:pt x="15543" y="11887"/>
                      <a:pt x="15640" y="11983"/>
                      <a:pt x="15734" y="12076"/>
                    </a:cubicBezTo>
                    <a:cubicBezTo>
                      <a:pt x="15828" y="12175"/>
                      <a:pt x="15889" y="12237"/>
                      <a:pt x="15920" y="12276"/>
                    </a:cubicBezTo>
                    <a:cubicBezTo>
                      <a:pt x="16184" y="12166"/>
                      <a:pt x="16468" y="12082"/>
                      <a:pt x="16777" y="12017"/>
                    </a:cubicBezTo>
                    <a:cubicBezTo>
                      <a:pt x="16791" y="11963"/>
                      <a:pt x="16826" y="11867"/>
                      <a:pt x="16878" y="11726"/>
                    </a:cubicBezTo>
                    <a:cubicBezTo>
                      <a:pt x="16930" y="11587"/>
                      <a:pt x="16991" y="11449"/>
                      <a:pt x="17064" y="11316"/>
                    </a:cubicBezTo>
                    <a:cubicBezTo>
                      <a:pt x="17135" y="11178"/>
                      <a:pt x="17200" y="11057"/>
                      <a:pt x="17262" y="10941"/>
                    </a:cubicBezTo>
                    <a:cubicBezTo>
                      <a:pt x="17320" y="10831"/>
                      <a:pt x="17372" y="10774"/>
                      <a:pt x="17419" y="10774"/>
                    </a:cubicBezTo>
                    <a:cubicBezTo>
                      <a:pt x="17448" y="10774"/>
                      <a:pt x="17575" y="10805"/>
                      <a:pt x="17803" y="10870"/>
                    </a:cubicBezTo>
                    <a:cubicBezTo>
                      <a:pt x="18027" y="10929"/>
                      <a:pt x="18264" y="11014"/>
                      <a:pt x="18516" y="11119"/>
                    </a:cubicBezTo>
                    <a:cubicBezTo>
                      <a:pt x="18768" y="11223"/>
                      <a:pt x="18996" y="11328"/>
                      <a:pt x="19199" y="11438"/>
                    </a:cubicBezTo>
                    <a:cubicBezTo>
                      <a:pt x="19401" y="11545"/>
                      <a:pt x="19502" y="11647"/>
                      <a:pt x="19502" y="11745"/>
                    </a:cubicBezTo>
                    <a:cubicBezTo>
                      <a:pt x="19502" y="11954"/>
                      <a:pt x="19481" y="12166"/>
                      <a:pt x="19441" y="12384"/>
                    </a:cubicBezTo>
                    <a:cubicBezTo>
                      <a:pt x="19399" y="12598"/>
                      <a:pt x="19363" y="12810"/>
                      <a:pt x="19333" y="13016"/>
                    </a:cubicBezTo>
                    <a:cubicBezTo>
                      <a:pt x="19453" y="13123"/>
                      <a:pt x="19561" y="13245"/>
                      <a:pt x="19655" y="13375"/>
                    </a:cubicBezTo>
                    <a:cubicBezTo>
                      <a:pt x="19749" y="13505"/>
                      <a:pt x="19834" y="13643"/>
                      <a:pt x="19910" y="13787"/>
                    </a:cubicBezTo>
                    <a:cubicBezTo>
                      <a:pt x="20095" y="13770"/>
                      <a:pt x="20281" y="13756"/>
                      <a:pt x="20465" y="13747"/>
                    </a:cubicBezTo>
                    <a:cubicBezTo>
                      <a:pt x="20651" y="13736"/>
                      <a:pt x="20830" y="13733"/>
                      <a:pt x="21002" y="13733"/>
                    </a:cubicBezTo>
                    <a:cubicBezTo>
                      <a:pt x="21061" y="13733"/>
                      <a:pt x="21129" y="13852"/>
                      <a:pt x="21204" y="14092"/>
                    </a:cubicBezTo>
                    <a:cubicBezTo>
                      <a:pt x="21279" y="14332"/>
                      <a:pt x="21345" y="14603"/>
                      <a:pt x="21402" y="14911"/>
                    </a:cubicBezTo>
                    <a:cubicBezTo>
                      <a:pt x="21458" y="15216"/>
                      <a:pt x="21505" y="15507"/>
                      <a:pt x="21543" y="15783"/>
                    </a:cubicBezTo>
                    <a:cubicBezTo>
                      <a:pt x="21581" y="16057"/>
                      <a:pt x="21599" y="16235"/>
                      <a:pt x="21599" y="16314"/>
                    </a:cubicBezTo>
                    <a:cubicBezTo>
                      <a:pt x="21599" y="16371"/>
                      <a:pt x="21548" y="16427"/>
                      <a:pt x="21447" y="16492"/>
                    </a:cubicBezTo>
                    <a:cubicBezTo>
                      <a:pt x="21345" y="16554"/>
                      <a:pt x="21235" y="16613"/>
                      <a:pt x="21115" y="16664"/>
                    </a:cubicBezTo>
                    <a:cubicBezTo>
                      <a:pt x="20995" y="16721"/>
                      <a:pt x="20872" y="16777"/>
                      <a:pt x="20747" y="16836"/>
                    </a:cubicBezTo>
                    <a:cubicBezTo>
                      <a:pt x="20623" y="16893"/>
                      <a:pt x="20540" y="16932"/>
                      <a:pt x="20496" y="16952"/>
                    </a:cubicBezTo>
                    <a:moveTo>
                      <a:pt x="20514" y="6070"/>
                    </a:moveTo>
                    <a:cubicBezTo>
                      <a:pt x="20416" y="6395"/>
                      <a:pt x="20300" y="6677"/>
                      <a:pt x="20164" y="6920"/>
                    </a:cubicBezTo>
                    <a:cubicBezTo>
                      <a:pt x="20180" y="6959"/>
                      <a:pt x="20211" y="7030"/>
                      <a:pt x="20256" y="7143"/>
                    </a:cubicBezTo>
                    <a:cubicBezTo>
                      <a:pt x="20300" y="7256"/>
                      <a:pt x="20352" y="7377"/>
                      <a:pt x="20409" y="7510"/>
                    </a:cubicBezTo>
                    <a:cubicBezTo>
                      <a:pt x="20463" y="7640"/>
                      <a:pt x="20510" y="7758"/>
                      <a:pt x="20550" y="7869"/>
                    </a:cubicBezTo>
                    <a:cubicBezTo>
                      <a:pt x="20585" y="7973"/>
                      <a:pt x="20604" y="8041"/>
                      <a:pt x="20604" y="8058"/>
                    </a:cubicBezTo>
                    <a:cubicBezTo>
                      <a:pt x="20604" y="8111"/>
                      <a:pt x="20519" y="8216"/>
                      <a:pt x="20352" y="8374"/>
                    </a:cubicBezTo>
                    <a:cubicBezTo>
                      <a:pt x="20183" y="8532"/>
                      <a:pt x="19994" y="8696"/>
                      <a:pt x="19787" y="8862"/>
                    </a:cubicBezTo>
                    <a:cubicBezTo>
                      <a:pt x="19580" y="9026"/>
                      <a:pt x="19387" y="9176"/>
                      <a:pt x="19208" y="9309"/>
                    </a:cubicBezTo>
                    <a:cubicBezTo>
                      <a:pt x="19027" y="9439"/>
                      <a:pt x="18930" y="9501"/>
                      <a:pt x="18914" y="9501"/>
                    </a:cubicBezTo>
                    <a:cubicBezTo>
                      <a:pt x="18886" y="9501"/>
                      <a:pt x="18832" y="9461"/>
                      <a:pt x="18756" y="9374"/>
                    </a:cubicBezTo>
                    <a:cubicBezTo>
                      <a:pt x="18683" y="9289"/>
                      <a:pt x="18601" y="9193"/>
                      <a:pt x="18514" y="9083"/>
                    </a:cubicBezTo>
                    <a:cubicBezTo>
                      <a:pt x="18429" y="8978"/>
                      <a:pt x="18351" y="8871"/>
                      <a:pt x="18283" y="8766"/>
                    </a:cubicBezTo>
                    <a:cubicBezTo>
                      <a:pt x="18215" y="8662"/>
                      <a:pt x="18168" y="8591"/>
                      <a:pt x="18137" y="8558"/>
                    </a:cubicBezTo>
                    <a:cubicBezTo>
                      <a:pt x="18031" y="8592"/>
                      <a:pt x="17925" y="8620"/>
                      <a:pt x="17815" y="8639"/>
                    </a:cubicBezTo>
                    <a:cubicBezTo>
                      <a:pt x="17706" y="8656"/>
                      <a:pt x="17596" y="8656"/>
                      <a:pt x="17483" y="8639"/>
                    </a:cubicBezTo>
                    <a:lnTo>
                      <a:pt x="17325" y="8639"/>
                    </a:lnTo>
                    <a:cubicBezTo>
                      <a:pt x="17297" y="8673"/>
                      <a:pt x="17250" y="8750"/>
                      <a:pt x="17191" y="8862"/>
                    </a:cubicBezTo>
                    <a:cubicBezTo>
                      <a:pt x="17130" y="8973"/>
                      <a:pt x="17066" y="9091"/>
                      <a:pt x="16993" y="9213"/>
                    </a:cubicBezTo>
                    <a:cubicBezTo>
                      <a:pt x="16923" y="9334"/>
                      <a:pt x="16852" y="9441"/>
                      <a:pt x="16784" y="9529"/>
                    </a:cubicBezTo>
                    <a:cubicBezTo>
                      <a:pt x="16718" y="9619"/>
                      <a:pt x="16668" y="9667"/>
                      <a:pt x="16638" y="9667"/>
                    </a:cubicBezTo>
                    <a:cubicBezTo>
                      <a:pt x="16610" y="9667"/>
                      <a:pt x="16494" y="9616"/>
                      <a:pt x="16301" y="9518"/>
                    </a:cubicBezTo>
                    <a:cubicBezTo>
                      <a:pt x="16106" y="9419"/>
                      <a:pt x="15901" y="9303"/>
                      <a:pt x="15687" y="9170"/>
                    </a:cubicBezTo>
                    <a:cubicBezTo>
                      <a:pt x="15473" y="9040"/>
                      <a:pt x="15277" y="8911"/>
                      <a:pt x="15101" y="8778"/>
                    </a:cubicBezTo>
                    <a:cubicBezTo>
                      <a:pt x="14924" y="8648"/>
                      <a:pt x="14835" y="8558"/>
                      <a:pt x="14835" y="8504"/>
                    </a:cubicBezTo>
                    <a:cubicBezTo>
                      <a:pt x="14835" y="8487"/>
                      <a:pt x="14847" y="8419"/>
                      <a:pt x="14868" y="8306"/>
                    </a:cubicBezTo>
                    <a:cubicBezTo>
                      <a:pt x="14891" y="8194"/>
                      <a:pt x="14922" y="8072"/>
                      <a:pt x="14960" y="7948"/>
                    </a:cubicBezTo>
                    <a:cubicBezTo>
                      <a:pt x="14997" y="7824"/>
                      <a:pt x="15030" y="7699"/>
                      <a:pt x="15061" y="7578"/>
                    </a:cubicBezTo>
                    <a:cubicBezTo>
                      <a:pt x="15091" y="7457"/>
                      <a:pt x="15113" y="7378"/>
                      <a:pt x="15129" y="7341"/>
                    </a:cubicBezTo>
                    <a:cubicBezTo>
                      <a:pt x="14957" y="7132"/>
                      <a:pt x="14814" y="6866"/>
                      <a:pt x="14701" y="6542"/>
                    </a:cubicBezTo>
                    <a:cubicBezTo>
                      <a:pt x="14303" y="6525"/>
                      <a:pt x="14021" y="6502"/>
                      <a:pt x="13856" y="6474"/>
                    </a:cubicBezTo>
                    <a:cubicBezTo>
                      <a:pt x="13691" y="6446"/>
                      <a:pt x="13580" y="6364"/>
                      <a:pt x="13529" y="6226"/>
                    </a:cubicBezTo>
                    <a:cubicBezTo>
                      <a:pt x="13477" y="6084"/>
                      <a:pt x="13458" y="5850"/>
                      <a:pt x="13472" y="5514"/>
                    </a:cubicBezTo>
                    <a:cubicBezTo>
                      <a:pt x="13489" y="5184"/>
                      <a:pt x="13472" y="4692"/>
                      <a:pt x="13427" y="4043"/>
                    </a:cubicBezTo>
                    <a:cubicBezTo>
                      <a:pt x="13427" y="3986"/>
                      <a:pt x="13475" y="3936"/>
                      <a:pt x="13569" y="3879"/>
                    </a:cubicBezTo>
                    <a:cubicBezTo>
                      <a:pt x="13663" y="3826"/>
                      <a:pt x="13773" y="3783"/>
                      <a:pt x="13901" y="3744"/>
                    </a:cubicBezTo>
                    <a:cubicBezTo>
                      <a:pt x="14028" y="3707"/>
                      <a:pt x="14155" y="3684"/>
                      <a:pt x="14279" y="3665"/>
                    </a:cubicBezTo>
                    <a:cubicBezTo>
                      <a:pt x="14402" y="3645"/>
                      <a:pt x="14487" y="3628"/>
                      <a:pt x="14531" y="3608"/>
                    </a:cubicBezTo>
                    <a:cubicBezTo>
                      <a:pt x="14607" y="3314"/>
                      <a:pt x="14722" y="3024"/>
                      <a:pt x="14880" y="2747"/>
                    </a:cubicBezTo>
                    <a:cubicBezTo>
                      <a:pt x="14866" y="2707"/>
                      <a:pt x="14835" y="2631"/>
                      <a:pt x="14790" y="2510"/>
                    </a:cubicBezTo>
                    <a:cubicBezTo>
                      <a:pt x="14746" y="2388"/>
                      <a:pt x="14698" y="2264"/>
                      <a:pt x="14649" y="2137"/>
                    </a:cubicBezTo>
                    <a:cubicBezTo>
                      <a:pt x="14602" y="2010"/>
                      <a:pt x="14557" y="1897"/>
                      <a:pt x="14522" y="1792"/>
                    </a:cubicBezTo>
                    <a:cubicBezTo>
                      <a:pt x="14482" y="1688"/>
                      <a:pt x="14465" y="1617"/>
                      <a:pt x="14465" y="1584"/>
                    </a:cubicBezTo>
                    <a:cubicBezTo>
                      <a:pt x="14465" y="1527"/>
                      <a:pt x="14545" y="1428"/>
                      <a:pt x="14705" y="1279"/>
                    </a:cubicBezTo>
                    <a:cubicBezTo>
                      <a:pt x="14868" y="1129"/>
                      <a:pt x="15051" y="971"/>
                      <a:pt x="15259" y="804"/>
                    </a:cubicBezTo>
                    <a:cubicBezTo>
                      <a:pt x="15463" y="641"/>
                      <a:pt x="15659" y="491"/>
                      <a:pt x="15840" y="367"/>
                    </a:cubicBezTo>
                    <a:cubicBezTo>
                      <a:pt x="16019" y="240"/>
                      <a:pt x="16125" y="177"/>
                      <a:pt x="16153" y="177"/>
                    </a:cubicBezTo>
                    <a:cubicBezTo>
                      <a:pt x="16184" y="177"/>
                      <a:pt x="16233" y="217"/>
                      <a:pt x="16301" y="296"/>
                    </a:cubicBezTo>
                    <a:cubicBezTo>
                      <a:pt x="16367" y="381"/>
                      <a:pt x="16445" y="477"/>
                      <a:pt x="16532" y="590"/>
                    </a:cubicBezTo>
                    <a:cubicBezTo>
                      <a:pt x="16619" y="700"/>
                      <a:pt x="16694" y="807"/>
                      <a:pt x="16763" y="906"/>
                    </a:cubicBezTo>
                    <a:cubicBezTo>
                      <a:pt x="16829" y="1005"/>
                      <a:pt x="16878" y="1072"/>
                      <a:pt x="16909" y="1109"/>
                    </a:cubicBezTo>
                    <a:cubicBezTo>
                      <a:pt x="17014" y="1072"/>
                      <a:pt x="17123" y="1047"/>
                      <a:pt x="17229" y="1027"/>
                    </a:cubicBezTo>
                    <a:cubicBezTo>
                      <a:pt x="17339" y="1007"/>
                      <a:pt x="17450" y="1007"/>
                      <a:pt x="17563" y="1027"/>
                    </a:cubicBezTo>
                    <a:lnTo>
                      <a:pt x="17721" y="1027"/>
                    </a:lnTo>
                    <a:cubicBezTo>
                      <a:pt x="17735" y="993"/>
                      <a:pt x="17777" y="917"/>
                      <a:pt x="17845" y="804"/>
                    </a:cubicBezTo>
                    <a:cubicBezTo>
                      <a:pt x="17911" y="691"/>
                      <a:pt x="17982" y="578"/>
                      <a:pt x="18052" y="460"/>
                    </a:cubicBezTo>
                    <a:cubicBezTo>
                      <a:pt x="18123" y="341"/>
                      <a:pt x="18189" y="237"/>
                      <a:pt x="18250" y="144"/>
                    </a:cubicBezTo>
                    <a:cubicBezTo>
                      <a:pt x="18309" y="50"/>
                      <a:pt x="18354" y="0"/>
                      <a:pt x="18384" y="0"/>
                    </a:cubicBezTo>
                    <a:cubicBezTo>
                      <a:pt x="18415" y="0"/>
                      <a:pt x="18528" y="53"/>
                      <a:pt x="18723" y="158"/>
                    </a:cubicBezTo>
                    <a:cubicBezTo>
                      <a:pt x="18919" y="259"/>
                      <a:pt x="19128" y="378"/>
                      <a:pt x="19349" y="508"/>
                    </a:cubicBezTo>
                    <a:cubicBezTo>
                      <a:pt x="19571" y="641"/>
                      <a:pt x="19771" y="765"/>
                      <a:pt x="19945" y="892"/>
                    </a:cubicBezTo>
                    <a:cubicBezTo>
                      <a:pt x="20121" y="1019"/>
                      <a:pt x="20211" y="1109"/>
                      <a:pt x="20211" y="1163"/>
                    </a:cubicBezTo>
                    <a:cubicBezTo>
                      <a:pt x="20211" y="1200"/>
                      <a:pt x="20197" y="1267"/>
                      <a:pt x="20164" y="1372"/>
                    </a:cubicBezTo>
                    <a:cubicBezTo>
                      <a:pt x="20136" y="1476"/>
                      <a:pt x="20105" y="1592"/>
                      <a:pt x="20074" y="1725"/>
                    </a:cubicBezTo>
                    <a:cubicBezTo>
                      <a:pt x="20046" y="1855"/>
                      <a:pt x="20013" y="1979"/>
                      <a:pt x="19980" y="2095"/>
                    </a:cubicBezTo>
                    <a:cubicBezTo>
                      <a:pt x="19945" y="2213"/>
                      <a:pt x="19921" y="2289"/>
                      <a:pt x="19907" y="2326"/>
                    </a:cubicBezTo>
                    <a:cubicBezTo>
                      <a:pt x="20058" y="2552"/>
                      <a:pt x="20204" y="2823"/>
                      <a:pt x="20345" y="3136"/>
                    </a:cubicBezTo>
                    <a:cubicBezTo>
                      <a:pt x="20729" y="3173"/>
                      <a:pt x="21006" y="3204"/>
                      <a:pt x="21181" y="3232"/>
                    </a:cubicBezTo>
                    <a:cubicBezTo>
                      <a:pt x="21352" y="3258"/>
                      <a:pt x="21461" y="3342"/>
                      <a:pt x="21505" y="3478"/>
                    </a:cubicBezTo>
                    <a:cubicBezTo>
                      <a:pt x="21550" y="3622"/>
                      <a:pt x="21571" y="3853"/>
                      <a:pt x="21562" y="4184"/>
                    </a:cubicBezTo>
                    <a:cubicBezTo>
                      <a:pt x="21555" y="4514"/>
                      <a:pt x="21567" y="4994"/>
                      <a:pt x="21597" y="5624"/>
                    </a:cubicBezTo>
                    <a:cubicBezTo>
                      <a:pt x="21597" y="5677"/>
                      <a:pt x="21550" y="5734"/>
                      <a:pt x="21456" y="5793"/>
                    </a:cubicBezTo>
                    <a:cubicBezTo>
                      <a:pt x="21362" y="5850"/>
                      <a:pt x="21254" y="5901"/>
                      <a:pt x="21136" y="5934"/>
                    </a:cubicBezTo>
                    <a:cubicBezTo>
                      <a:pt x="21013" y="5971"/>
                      <a:pt x="20893" y="5999"/>
                      <a:pt x="20769" y="6016"/>
                    </a:cubicBezTo>
                    <a:cubicBezTo>
                      <a:pt x="20646" y="6033"/>
                      <a:pt x="20559" y="6053"/>
                      <a:pt x="20514" y="6070"/>
                    </a:cubicBezTo>
                    <a:moveTo>
                      <a:pt x="15739" y="16167"/>
                    </a:moveTo>
                    <a:cubicBezTo>
                      <a:pt x="15739" y="16610"/>
                      <a:pt x="15868" y="16991"/>
                      <a:pt x="16129" y="17316"/>
                    </a:cubicBezTo>
                    <a:cubicBezTo>
                      <a:pt x="16388" y="17641"/>
                      <a:pt x="16704" y="17802"/>
                      <a:pt x="17080" y="17802"/>
                    </a:cubicBezTo>
                    <a:cubicBezTo>
                      <a:pt x="17448" y="17802"/>
                      <a:pt x="17765" y="17646"/>
                      <a:pt x="18034" y="17339"/>
                    </a:cubicBezTo>
                    <a:cubicBezTo>
                      <a:pt x="18300" y="17022"/>
                      <a:pt x="18434" y="16638"/>
                      <a:pt x="18434" y="16167"/>
                    </a:cubicBezTo>
                    <a:cubicBezTo>
                      <a:pt x="18434" y="15724"/>
                      <a:pt x="18302" y="15351"/>
                      <a:pt x="18043" y="15037"/>
                    </a:cubicBezTo>
                    <a:cubicBezTo>
                      <a:pt x="17784" y="14727"/>
                      <a:pt x="17464" y="14572"/>
                      <a:pt x="17080" y="14572"/>
                    </a:cubicBezTo>
                    <a:cubicBezTo>
                      <a:pt x="16713" y="14572"/>
                      <a:pt x="16395" y="14727"/>
                      <a:pt x="16134" y="15037"/>
                    </a:cubicBezTo>
                    <a:cubicBezTo>
                      <a:pt x="15868" y="15351"/>
                      <a:pt x="15739" y="15724"/>
                      <a:pt x="15739" y="16167"/>
                    </a:cubicBezTo>
                    <a:moveTo>
                      <a:pt x="16292" y="4825"/>
                    </a:moveTo>
                    <a:cubicBezTo>
                      <a:pt x="16292" y="5248"/>
                      <a:pt x="16410" y="5601"/>
                      <a:pt x="16647" y="5886"/>
                    </a:cubicBezTo>
                    <a:cubicBezTo>
                      <a:pt x="16883" y="6172"/>
                      <a:pt x="17172" y="6313"/>
                      <a:pt x="17509" y="6313"/>
                    </a:cubicBezTo>
                    <a:cubicBezTo>
                      <a:pt x="17862" y="6313"/>
                      <a:pt x="18158" y="6172"/>
                      <a:pt x="18398" y="5886"/>
                    </a:cubicBezTo>
                    <a:cubicBezTo>
                      <a:pt x="18639" y="5601"/>
                      <a:pt x="18759" y="5257"/>
                      <a:pt x="18759" y="4853"/>
                    </a:cubicBezTo>
                    <a:cubicBezTo>
                      <a:pt x="18759" y="4429"/>
                      <a:pt x="18641" y="4074"/>
                      <a:pt x="18403" y="3786"/>
                    </a:cubicBezTo>
                    <a:cubicBezTo>
                      <a:pt x="18168" y="3495"/>
                      <a:pt x="17876" y="3354"/>
                      <a:pt x="17530" y="3354"/>
                    </a:cubicBezTo>
                    <a:cubicBezTo>
                      <a:pt x="17177" y="3354"/>
                      <a:pt x="16883" y="3495"/>
                      <a:pt x="16647" y="3786"/>
                    </a:cubicBezTo>
                    <a:cubicBezTo>
                      <a:pt x="16407" y="4074"/>
                      <a:pt x="16292" y="4421"/>
                      <a:pt x="16292" y="482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01578" tIns="101578" rIns="101578" bIns="101578" anchor="ctr"/>
              <a:lstStyle/>
              <a:p>
                <a:pPr defTabSz="914195">
                  <a:defRPr/>
                </a:pPr>
                <a:endParaRPr lang="es-ES" sz="5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68" name="AutoShape 113">
                <a:extLst>
                  <a:ext uri="{FF2B5EF4-FFF2-40B4-BE49-F238E27FC236}">
                    <a16:creationId xmlns:a16="http://schemas.microsoft.com/office/drawing/2014/main" id="{1CB19297-D44B-49CE-936E-3516F8BD812F}"/>
                  </a:ext>
                </a:extLst>
              </p:cNvPr>
              <p:cNvSpPr>
                <a:spLocks/>
              </p:cNvSpPr>
              <p:nvPr/>
            </p:nvSpPr>
            <p:spPr bwMode="auto">
              <a:xfrm rot="2753934">
                <a:off x="9685405" y="3764422"/>
                <a:ext cx="495281" cy="495410"/>
              </a:xfrm>
              <a:custGeom>
                <a:avLst/>
                <a:gdLst>
                  <a:gd name="T0" fmla="*/ 10785 w 21570"/>
                  <a:gd name="T1" fmla="*/ 10800 h 21600"/>
                  <a:gd name="T2" fmla="*/ 10785 w 21570"/>
                  <a:gd name="T3" fmla="*/ 10800 h 21600"/>
                  <a:gd name="T4" fmla="*/ 10785 w 21570"/>
                  <a:gd name="T5" fmla="*/ 10800 h 21600"/>
                  <a:gd name="T6" fmla="*/ 10785 w 2157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70" h="21600">
                    <a:moveTo>
                      <a:pt x="1132" y="0"/>
                    </a:moveTo>
                    <a:cubicBezTo>
                      <a:pt x="3894" y="146"/>
                      <a:pt x="6483" y="774"/>
                      <a:pt x="8906" y="1888"/>
                    </a:cubicBezTo>
                    <a:cubicBezTo>
                      <a:pt x="11328" y="2999"/>
                      <a:pt x="13449" y="4470"/>
                      <a:pt x="15274" y="6296"/>
                    </a:cubicBezTo>
                    <a:cubicBezTo>
                      <a:pt x="17102" y="8124"/>
                      <a:pt x="18568" y="10251"/>
                      <a:pt x="19671" y="12678"/>
                    </a:cubicBezTo>
                    <a:cubicBezTo>
                      <a:pt x="20778" y="15102"/>
                      <a:pt x="21407" y="17699"/>
                      <a:pt x="21562" y="20465"/>
                    </a:cubicBezTo>
                    <a:cubicBezTo>
                      <a:pt x="21600" y="20750"/>
                      <a:pt x="21493" y="21012"/>
                      <a:pt x="21246" y="21251"/>
                    </a:cubicBezTo>
                    <a:cubicBezTo>
                      <a:pt x="21036" y="21482"/>
                      <a:pt x="20783" y="21597"/>
                      <a:pt x="20487" y="21597"/>
                    </a:cubicBezTo>
                    <a:lnTo>
                      <a:pt x="18315" y="21597"/>
                    </a:lnTo>
                    <a:cubicBezTo>
                      <a:pt x="18033" y="21597"/>
                      <a:pt x="17783" y="21496"/>
                      <a:pt x="17579" y="21297"/>
                    </a:cubicBezTo>
                    <a:cubicBezTo>
                      <a:pt x="17372" y="21102"/>
                      <a:pt x="17260" y="20860"/>
                      <a:pt x="17243" y="20575"/>
                    </a:cubicBezTo>
                    <a:cubicBezTo>
                      <a:pt x="17113" y="18390"/>
                      <a:pt x="16608" y="16340"/>
                      <a:pt x="15728" y="14423"/>
                    </a:cubicBezTo>
                    <a:cubicBezTo>
                      <a:pt x="14849" y="12505"/>
                      <a:pt x="13679" y="10818"/>
                      <a:pt x="12219" y="9356"/>
                    </a:cubicBezTo>
                    <a:cubicBezTo>
                      <a:pt x="10762" y="7896"/>
                      <a:pt x="9072" y="6725"/>
                      <a:pt x="7155" y="5841"/>
                    </a:cubicBezTo>
                    <a:cubicBezTo>
                      <a:pt x="5239" y="4963"/>
                      <a:pt x="3192" y="4456"/>
                      <a:pt x="1020" y="4326"/>
                    </a:cubicBezTo>
                    <a:cubicBezTo>
                      <a:pt x="735" y="4309"/>
                      <a:pt x="494" y="4194"/>
                      <a:pt x="298" y="3990"/>
                    </a:cubicBezTo>
                    <a:cubicBezTo>
                      <a:pt x="100" y="3782"/>
                      <a:pt x="0" y="3535"/>
                      <a:pt x="0" y="3253"/>
                    </a:cubicBezTo>
                    <a:lnTo>
                      <a:pt x="0" y="1073"/>
                    </a:lnTo>
                    <a:cubicBezTo>
                      <a:pt x="0" y="768"/>
                      <a:pt x="114" y="520"/>
                      <a:pt x="344" y="316"/>
                    </a:cubicBezTo>
                    <a:cubicBezTo>
                      <a:pt x="554" y="106"/>
                      <a:pt x="796" y="0"/>
                      <a:pt x="1074" y="0"/>
                    </a:cubicBezTo>
                    <a:lnTo>
                      <a:pt x="1132" y="0"/>
                    </a:lnTo>
                    <a:close/>
                    <a:moveTo>
                      <a:pt x="1160" y="7058"/>
                    </a:moveTo>
                    <a:cubicBezTo>
                      <a:pt x="2931" y="7188"/>
                      <a:pt x="4592" y="7623"/>
                      <a:pt x="6147" y="8368"/>
                    </a:cubicBezTo>
                    <a:cubicBezTo>
                      <a:pt x="7701" y="9111"/>
                      <a:pt x="9081" y="10090"/>
                      <a:pt x="10288" y="11296"/>
                    </a:cubicBezTo>
                    <a:cubicBezTo>
                      <a:pt x="11492" y="12505"/>
                      <a:pt x="12466" y="13890"/>
                      <a:pt x="13205" y="15450"/>
                    </a:cubicBezTo>
                    <a:cubicBezTo>
                      <a:pt x="13944" y="17014"/>
                      <a:pt x="14380" y="18675"/>
                      <a:pt x="14518" y="20442"/>
                    </a:cubicBezTo>
                    <a:cubicBezTo>
                      <a:pt x="14556" y="20762"/>
                      <a:pt x="14458" y="21033"/>
                      <a:pt x="14228" y="21254"/>
                    </a:cubicBezTo>
                    <a:cubicBezTo>
                      <a:pt x="14018" y="21484"/>
                      <a:pt x="13757" y="21599"/>
                      <a:pt x="13446" y="21599"/>
                    </a:cubicBezTo>
                    <a:lnTo>
                      <a:pt x="11271" y="21599"/>
                    </a:lnTo>
                    <a:cubicBezTo>
                      <a:pt x="11004" y="21599"/>
                      <a:pt x="10768" y="21504"/>
                      <a:pt x="10564" y="21315"/>
                    </a:cubicBezTo>
                    <a:cubicBezTo>
                      <a:pt x="10357" y="21127"/>
                      <a:pt x="10236" y="20891"/>
                      <a:pt x="10199" y="20603"/>
                    </a:cubicBezTo>
                    <a:cubicBezTo>
                      <a:pt x="10087" y="19383"/>
                      <a:pt x="9774" y="18237"/>
                      <a:pt x="9256" y="17169"/>
                    </a:cubicBezTo>
                    <a:cubicBezTo>
                      <a:pt x="8736" y="16098"/>
                      <a:pt x="8069" y="15154"/>
                      <a:pt x="7259" y="14333"/>
                    </a:cubicBezTo>
                    <a:cubicBezTo>
                      <a:pt x="6440" y="13519"/>
                      <a:pt x="5497" y="12851"/>
                      <a:pt x="4428" y="12330"/>
                    </a:cubicBezTo>
                    <a:cubicBezTo>
                      <a:pt x="3359" y="11809"/>
                      <a:pt x="2215" y="11495"/>
                      <a:pt x="997" y="11385"/>
                    </a:cubicBezTo>
                    <a:cubicBezTo>
                      <a:pt x="712" y="11348"/>
                      <a:pt x="477" y="11224"/>
                      <a:pt x="290" y="11014"/>
                    </a:cubicBezTo>
                    <a:cubicBezTo>
                      <a:pt x="103" y="10804"/>
                      <a:pt x="5" y="10568"/>
                      <a:pt x="5" y="10311"/>
                    </a:cubicBezTo>
                    <a:lnTo>
                      <a:pt x="5" y="8132"/>
                    </a:lnTo>
                    <a:cubicBezTo>
                      <a:pt x="5" y="7812"/>
                      <a:pt x="120" y="7551"/>
                      <a:pt x="350" y="7349"/>
                    </a:cubicBezTo>
                    <a:cubicBezTo>
                      <a:pt x="560" y="7136"/>
                      <a:pt x="801" y="7030"/>
                      <a:pt x="1080" y="7030"/>
                    </a:cubicBezTo>
                    <a:cubicBezTo>
                      <a:pt x="1097" y="7030"/>
                      <a:pt x="1112" y="7035"/>
                      <a:pt x="1120" y="7044"/>
                    </a:cubicBezTo>
                    <a:cubicBezTo>
                      <a:pt x="1129" y="7053"/>
                      <a:pt x="1140" y="7058"/>
                      <a:pt x="1160" y="7058"/>
                    </a:cubicBezTo>
                    <a:moveTo>
                      <a:pt x="3250" y="15102"/>
                    </a:moveTo>
                    <a:cubicBezTo>
                      <a:pt x="3698" y="15102"/>
                      <a:pt x="4118" y="15188"/>
                      <a:pt x="4503" y="15361"/>
                    </a:cubicBezTo>
                    <a:cubicBezTo>
                      <a:pt x="4888" y="15528"/>
                      <a:pt x="5230" y="15761"/>
                      <a:pt x="5526" y="16064"/>
                    </a:cubicBezTo>
                    <a:cubicBezTo>
                      <a:pt x="5825" y="16363"/>
                      <a:pt x="6063" y="16706"/>
                      <a:pt x="6227" y="17085"/>
                    </a:cubicBezTo>
                    <a:cubicBezTo>
                      <a:pt x="6400" y="17474"/>
                      <a:pt x="6483" y="17892"/>
                      <a:pt x="6483" y="18341"/>
                    </a:cubicBezTo>
                    <a:cubicBezTo>
                      <a:pt x="6483" y="18793"/>
                      <a:pt x="6400" y="19219"/>
                      <a:pt x="6227" y="19616"/>
                    </a:cubicBezTo>
                    <a:cubicBezTo>
                      <a:pt x="6060" y="20016"/>
                      <a:pt x="5825" y="20361"/>
                      <a:pt x="5526" y="20652"/>
                    </a:cubicBezTo>
                    <a:cubicBezTo>
                      <a:pt x="5227" y="20940"/>
                      <a:pt x="4885" y="21168"/>
                      <a:pt x="4503" y="21340"/>
                    </a:cubicBezTo>
                    <a:cubicBezTo>
                      <a:pt x="4121" y="21513"/>
                      <a:pt x="3701" y="21597"/>
                      <a:pt x="3250" y="21597"/>
                    </a:cubicBezTo>
                    <a:cubicBezTo>
                      <a:pt x="2799" y="21597"/>
                      <a:pt x="2376" y="21513"/>
                      <a:pt x="1980" y="21340"/>
                    </a:cubicBezTo>
                    <a:cubicBezTo>
                      <a:pt x="1577" y="21168"/>
                      <a:pt x="1235" y="20940"/>
                      <a:pt x="948" y="20652"/>
                    </a:cubicBezTo>
                    <a:cubicBezTo>
                      <a:pt x="658" y="20361"/>
                      <a:pt x="428" y="20019"/>
                      <a:pt x="261" y="19622"/>
                    </a:cubicBezTo>
                    <a:cubicBezTo>
                      <a:pt x="89" y="19230"/>
                      <a:pt x="5" y="18801"/>
                      <a:pt x="5" y="18341"/>
                    </a:cubicBezTo>
                    <a:cubicBezTo>
                      <a:pt x="5" y="17891"/>
                      <a:pt x="89" y="17474"/>
                      <a:pt x="261" y="17085"/>
                    </a:cubicBezTo>
                    <a:cubicBezTo>
                      <a:pt x="431" y="16705"/>
                      <a:pt x="660" y="16363"/>
                      <a:pt x="948" y="16064"/>
                    </a:cubicBezTo>
                    <a:cubicBezTo>
                      <a:pt x="1238" y="15761"/>
                      <a:pt x="1580" y="15528"/>
                      <a:pt x="1980" y="15361"/>
                    </a:cubicBezTo>
                    <a:cubicBezTo>
                      <a:pt x="2379" y="15191"/>
                      <a:pt x="2801" y="15102"/>
                      <a:pt x="3250" y="1510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101578" tIns="101578" rIns="101578" bIns="101578" anchor="ctr"/>
              <a:lstStyle/>
              <a:p>
                <a:pPr defTabSz="914195">
                  <a:defRPr/>
                </a:pPr>
                <a:endParaRPr lang="es-ES" sz="5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C8A28-797D-4CF4-94BC-E5E9D52255FE}"/>
              </a:ext>
            </a:extLst>
          </p:cNvPr>
          <p:cNvGrpSpPr/>
          <p:nvPr/>
        </p:nvGrpSpPr>
        <p:grpSpPr>
          <a:xfrm>
            <a:off x="5254975" y="1281639"/>
            <a:ext cx="2024487" cy="1921526"/>
            <a:chOff x="5254975" y="1281639"/>
            <a:chExt cx="2024487" cy="1921526"/>
          </a:xfrm>
        </p:grpSpPr>
        <p:sp>
          <p:nvSpPr>
            <p:cNvPr id="70" name="그림 개체 틀 8">
              <a:extLst>
                <a:ext uri="{FF2B5EF4-FFF2-40B4-BE49-F238E27FC236}">
                  <a16:creationId xmlns:a16="http://schemas.microsoft.com/office/drawing/2014/main" id="{8F1AA8A3-8369-4EEB-B12F-2E446D258043}"/>
                </a:ext>
              </a:extLst>
            </p:cNvPr>
            <p:cNvSpPr txBox="1">
              <a:spLocks/>
            </p:cNvSpPr>
            <p:nvPr/>
          </p:nvSpPr>
          <p:spPr>
            <a:xfrm>
              <a:off x="5290749" y="1281639"/>
              <a:ext cx="1921050" cy="1921526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500" dirty="0">
                <a:latin typeface="Raleway Light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68DB16F6-F3AF-4D2A-A95F-B1BD2F3E876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54975" y="2303505"/>
              <a:ext cx="2024487" cy="642775"/>
            </a:xfrm>
            <a:prstGeom prst="rect">
              <a:avLst/>
            </a:prstGeom>
            <a:noFill/>
            <a:ln>
              <a:noFill/>
            </a:ln>
          </p:spPr>
          <p:txBody>
            <a:bodyPr lIns="121893" tIns="60946" rIns="121893" bIns="60946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lv-LV" sz="1600" dirty="0" err="1">
                  <a:solidFill>
                    <a:schemeClr val="bg1"/>
                  </a:solidFill>
                  <a:latin typeface="+mn-lt"/>
                </a:rPr>
                <a:t>Autonomous</a:t>
              </a:r>
              <a:r>
                <a:rPr lang="lv-LV" sz="16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lv-LV" sz="1600" dirty="0" err="1">
                  <a:solidFill>
                    <a:schemeClr val="bg1"/>
                  </a:solidFill>
                  <a:latin typeface="+mn-lt"/>
                </a:rPr>
                <a:t>management</a:t>
              </a:r>
              <a:endParaRPr lang="en-US" sz="1600" b="1" dirty="0">
                <a:solidFill>
                  <a:schemeClr val="bg1"/>
                </a:solidFill>
                <a:latin typeface="+mn-lt"/>
                <a:cs typeface="Raleway"/>
              </a:endParaRPr>
            </a:p>
          </p:txBody>
        </p:sp>
        <p:sp>
          <p:nvSpPr>
            <p:cNvPr id="72" name="Freeform 165">
              <a:extLst>
                <a:ext uri="{FF2B5EF4-FFF2-40B4-BE49-F238E27FC236}">
                  <a16:creationId xmlns:a16="http://schemas.microsoft.com/office/drawing/2014/main" id="{6342CCDC-3CD5-4D87-A3F9-6AF6A5CEE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9489" y="1736102"/>
              <a:ext cx="570195" cy="383494"/>
            </a:xfrm>
            <a:custGeom>
              <a:avLst/>
              <a:gdLst>
                <a:gd name="T0" fmla="*/ 345 w 497"/>
                <a:gd name="T1" fmla="*/ 53 h 337"/>
                <a:gd name="T2" fmla="*/ 97 w 497"/>
                <a:gd name="T3" fmla="*/ 53 h 337"/>
                <a:gd name="T4" fmla="*/ 97 w 497"/>
                <a:gd name="T5" fmla="*/ 0 h 337"/>
                <a:gd name="T6" fmla="*/ 0 w 497"/>
                <a:gd name="T7" fmla="*/ 88 h 337"/>
                <a:gd name="T8" fmla="*/ 97 w 497"/>
                <a:gd name="T9" fmla="*/ 169 h 337"/>
                <a:gd name="T10" fmla="*/ 97 w 497"/>
                <a:gd name="T11" fmla="*/ 124 h 337"/>
                <a:gd name="T12" fmla="*/ 345 w 497"/>
                <a:gd name="T13" fmla="*/ 124 h 337"/>
                <a:gd name="T14" fmla="*/ 345 w 497"/>
                <a:gd name="T15" fmla="*/ 53 h 337"/>
                <a:gd name="T16" fmla="*/ 496 w 497"/>
                <a:gd name="T17" fmla="*/ 257 h 337"/>
                <a:gd name="T18" fmla="*/ 398 w 497"/>
                <a:gd name="T19" fmla="*/ 177 h 337"/>
                <a:gd name="T20" fmla="*/ 398 w 497"/>
                <a:gd name="T21" fmla="*/ 222 h 337"/>
                <a:gd name="T22" fmla="*/ 150 w 497"/>
                <a:gd name="T23" fmla="*/ 222 h 337"/>
                <a:gd name="T24" fmla="*/ 150 w 497"/>
                <a:gd name="T25" fmla="*/ 292 h 337"/>
                <a:gd name="T26" fmla="*/ 398 w 497"/>
                <a:gd name="T27" fmla="*/ 292 h 337"/>
                <a:gd name="T28" fmla="*/ 398 w 497"/>
                <a:gd name="T29" fmla="*/ 336 h 337"/>
                <a:gd name="T30" fmla="*/ 496 w 497"/>
                <a:gd name="T31" fmla="*/ 25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7" h="337">
                  <a:moveTo>
                    <a:pt x="345" y="53"/>
                  </a:moveTo>
                  <a:lnTo>
                    <a:pt x="97" y="53"/>
                  </a:lnTo>
                  <a:lnTo>
                    <a:pt x="97" y="0"/>
                  </a:lnTo>
                  <a:lnTo>
                    <a:pt x="0" y="88"/>
                  </a:lnTo>
                  <a:lnTo>
                    <a:pt x="97" y="169"/>
                  </a:lnTo>
                  <a:lnTo>
                    <a:pt x="97" y="124"/>
                  </a:lnTo>
                  <a:lnTo>
                    <a:pt x="345" y="124"/>
                  </a:lnTo>
                  <a:lnTo>
                    <a:pt x="345" y="53"/>
                  </a:lnTo>
                  <a:close/>
                  <a:moveTo>
                    <a:pt x="496" y="257"/>
                  </a:moveTo>
                  <a:lnTo>
                    <a:pt x="398" y="177"/>
                  </a:lnTo>
                  <a:lnTo>
                    <a:pt x="398" y="222"/>
                  </a:lnTo>
                  <a:lnTo>
                    <a:pt x="150" y="222"/>
                  </a:lnTo>
                  <a:lnTo>
                    <a:pt x="150" y="292"/>
                  </a:lnTo>
                  <a:lnTo>
                    <a:pt x="398" y="292"/>
                  </a:lnTo>
                  <a:lnTo>
                    <a:pt x="398" y="336"/>
                  </a:lnTo>
                  <a:lnTo>
                    <a:pt x="496" y="2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576F4BC-E0CB-40AD-AF21-9A784729B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1274" y="1634454"/>
              <a:ext cx="587888" cy="58788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4A3103-69BE-43D2-AD69-187FE265CEB6}"/>
              </a:ext>
            </a:extLst>
          </p:cNvPr>
          <p:cNvSpPr txBox="1">
            <a:spLocks/>
          </p:cNvSpPr>
          <p:nvPr/>
        </p:nvSpPr>
        <p:spPr>
          <a:xfrm>
            <a:off x="255600" y="226800"/>
            <a:ext cx="889164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ea typeface="+mn-ea"/>
                <a:cs typeface="Biome" panose="020B0502040204020203" pitchFamily="34" charset="0"/>
              </a:rPr>
              <a:t>Digital Economy: Tools</a:t>
            </a:r>
            <a:endParaRPr lang="lv-LV" sz="3600" b="1" dirty="0">
              <a:solidFill>
                <a:schemeClr val="accent1"/>
              </a:solidFill>
              <a:latin typeface="Biome" panose="020B0502040204020203" pitchFamily="34" charset="0"/>
              <a:ea typeface="+mn-ea"/>
              <a:cs typeface="Biom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60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4566A973-5950-46F3-9BAD-75AF9E86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4BE697-9DA9-49E7-90D6-450E7A527C4E}"/>
              </a:ext>
            </a:extLst>
          </p:cNvPr>
          <p:cNvSpPr/>
          <p:nvPr/>
        </p:nvSpPr>
        <p:spPr>
          <a:xfrm>
            <a:off x="519019" y="1704716"/>
            <a:ext cx="11153962" cy="4036086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E6F155-748B-4B5F-B01E-9F054316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00" y="226800"/>
            <a:ext cx="5218207" cy="6480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Biome" panose="020B0502040204020203" pitchFamily="34" charset="0"/>
                <a:ea typeface="+mn-ea"/>
                <a:cs typeface="Biome" panose="020B0502040204020203" pitchFamily="34" charset="0"/>
              </a:rPr>
              <a:t>Communication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34508-2DBA-46B0-932B-14B81A341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726" y="1704715"/>
            <a:ext cx="5157787" cy="823912"/>
          </a:xfrm>
        </p:spPr>
        <p:txBody>
          <a:bodyPr>
            <a:normAutofit/>
          </a:bodyPr>
          <a:lstStyle/>
          <a:p>
            <a:r>
              <a:rPr lang="en-US" sz="3200" u="sng" dirty="0">
                <a:latin typeface="+mj-lt"/>
              </a:rPr>
              <a:t>Provided channels: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F84C2-AB05-42F1-9F35-8561F672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7545" y="2794370"/>
            <a:ext cx="5155968" cy="2639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Smart tools:</a:t>
            </a:r>
          </a:p>
          <a:p>
            <a:pPr lvl="1"/>
            <a:r>
              <a:rPr lang="en-US" b="1" dirty="0">
                <a:latin typeface="+mj-lt"/>
              </a:rPr>
              <a:t>Mobile app</a:t>
            </a:r>
          </a:p>
          <a:p>
            <a:pPr lvl="1"/>
            <a:r>
              <a:rPr lang="en-US" b="1" dirty="0">
                <a:latin typeface="+mj-lt"/>
              </a:rPr>
              <a:t>Citizen profile</a:t>
            </a:r>
          </a:p>
          <a:p>
            <a:pPr lvl="1"/>
            <a:r>
              <a:rPr lang="en-US" b="1" dirty="0">
                <a:latin typeface="+mj-lt"/>
              </a:rPr>
              <a:t>MasterCard </a:t>
            </a:r>
            <a:r>
              <a:rPr lang="en-US" b="1" dirty="0" err="1">
                <a:latin typeface="+mj-lt"/>
              </a:rPr>
              <a:t>CityKey</a:t>
            </a:r>
            <a:r>
              <a:rPr lang="en-US" b="1" dirty="0">
                <a:latin typeface="+mj-lt"/>
              </a:rPr>
              <a:t> card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Smart places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0273A-AAD8-4C2B-BD9B-201516FDB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2532" y="1638311"/>
            <a:ext cx="4800734" cy="875566"/>
          </a:xfrm>
        </p:spPr>
        <p:txBody>
          <a:bodyPr>
            <a:normAutofit/>
          </a:bodyPr>
          <a:lstStyle/>
          <a:p>
            <a:r>
              <a:rPr lang="en-US" sz="3200" u="sng" dirty="0">
                <a:latin typeface="+mj-lt"/>
              </a:rPr>
              <a:t>Opportunities: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65D0C9-DAD6-429B-8EA6-0F767F22D6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26745" y="2794371"/>
            <a:ext cx="5446846" cy="2561042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Citizen identification</a:t>
            </a:r>
          </a:p>
          <a:p>
            <a:r>
              <a:rPr lang="en-US" b="1" dirty="0">
                <a:latin typeface="+mj-lt"/>
              </a:rPr>
              <a:t>Interaction using interactive documents</a:t>
            </a:r>
          </a:p>
          <a:p>
            <a:r>
              <a:rPr lang="en-US" b="1" dirty="0">
                <a:latin typeface="+mj-lt"/>
              </a:rPr>
              <a:t>Controlling access to target audiences</a:t>
            </a:r>
          </a:p>
        </p:txBody>
      </p:sp>
    </p:spTree>
    <p:extLst>
      <p:ext uri="{BB962C8B-B14F-4D97-AF65-F5344CB8AC3E}">
        <p14:creationId xmlns:p14="http://schemas.microsoft.com/office/powerpoint/2010/main" val="251357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DE433-B988-461E-9A04-90EAD66953D8}"/>
              </a:ext>
            </a:extLst>
          </p:cNvPr>
          <p:cNvSpPr/>
          <p:nvPr/>
        </p:nvSpPr>
        <p:spPr>
          <a:xfrm>
            <a:off x="454051" y="1766492"/>
            <a:ext cx="50826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Information about the city and events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Tour</a:t>
            </a:r>
            <a:r>
              <a:rPr lang="lv-LV" sz="2800" dirty="0">
                <a:latin typeface="+mj-lt"/>
              </a:rPr>
              <a:t>ist</a:t>
            </a:r>
            <a:r>
              <a:rPr lang="en-US" sz="2800" dirty="0">
                <a:latin typeface="+mj-lt"/>
              </a:rPr>
              <a:t> guide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Population polls, voting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Crisis situations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Marketing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City e-services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AC9519-BCEE-42C8-AA64-466E60C5CA1C}"/>
              </a:ext>
            </a:extLst>
          </p:cNvPr>
          <p:cNvSpPr/>
          <p:nvPr/>
        </p:nvSpPr>
        <p:spPr>
          <a:xfrm>
            <a:off x="255600" y="226800"/>
            <a:ext cx="3860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Biome" panose="020B0502040204020203" pitchFamily="34" charset="0"/>
                <a:cs typeface="Biome" panose="020B0502040204020203" pitchFamily="34" charset="0"/>
              </a:rPr>
              <a:t>Communication</a:t>
            </a:r>
          </a:p>
        </p:txBody>
      </p:sp>
      <p:pic>
        <p:nvPicPr>
          <p:cNvPr id="1026" name="Picture 2" descr="Google Pixel 3 XL - Checkout Full Specification - GizmoChina.com">
            <a:extLst>
              <a:ext uri="{FF2B5EF4-FFF2-40B4-BE49-F238E27FC236}">
                <a16:creationId xmlns:a16="http://schemas.microsoft.com/office/drawing/2014/main" id="{FB606E8C-C77F-441C-A334-0518604E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07" y="26663"/>
            <a:ext cx="676275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ogle Pixel 3 XL - Checkout Full Specification - GizmoChina.com">
            <a:extLst>
              <a:ext uri="{FF2B5EF4-FFF2-40B4-BE49-F238E27FC236}">
                <a16:creationId xmlns:a16="http://schemas.microsoft.com/office/drawing/2014/main" id="{411CA732-D17C-4A55-B9FD-3F28F2A4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21" y="47625"/>
            <a:ext cx="6762750" cy="676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56F895F-4564-4F25-9A06-0184554E7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714" y="901582"/>
            <a:ext cx="2557122" cy="5114243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CB898B53-66B0-4BB8-B998-1695BAD54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128" y="901582"/>
            <a:ext cx="2557122" cy="51142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ECDEF2-2BAE-41DA-9FE7-B1C5ABA42797}"/>
              </a:ext>
            </a:extLst>
          </p:cNvPr>
          <p:cNvGrpSpPr/>
          <p:nvPr/>
        </p:nvGrpSpPr>
        <p:grpSpPr>
          <a:xfrm>
            <a:off x="381600" y="900000"/>
            <a:ext cx="1369406" cy="36575"/>
            <a:chOff x="1775295" y="2028842"/>
            <a:chExt cx="3631535" cy="457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0CA4BA-EE04-4CC3-AA54-BB71E1AD07B0}"/>
                </a:ext>
              </a:extLst>
            </p:cNvPr>
            <p:cNvSpPr/>
            <p:nvPr/>
          </p:nvSpPr>
          <p:spPr>
            <a:xfrm flipV="1">
              <a:off x="1775295" y="2028842"/>
              <a:ext cx="540353" cy="457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15DCBF-3B58-45FD-816C-FF9E96F3D7BC}"/>
                </a:ext>
              </a:extLst>
            </p:cNvPr>
            <p:cNvSpPr/>
            <p:nvPr/>
          </p:nvSpPr>
          <p:spPr>
            <a:xfrm flipV="1">
              <a:off x="2390858" y="2028842"/>
              <a:ext cx="540353" cy="4571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376900-928F-4172-B257-19524B8D8862}"/>
                </a:ext>
              </a:extLst>
            </p:cNvPr>
            <p:cNvSpPr/>
            <p:nvPr/>
          </p:nvSpPr>
          <p:spPr>
            <a:xfrm flipV="1">
              <a:off x="3025596" y="2028842"/>
              <a:ext cx="540353" cy="4571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31A6E60-04DA-4DD7-8822-E312EA93B7AF}"/>
                </a:ext>
              </a:extLst>
            </p:cNvPr>
            <p:cNvSpPr/>
            <p:nvPr/>
          </p:nvSpPr>
          <p:spPr>
            <a:xfrm flipV="1">
              <a:off x="3641289" y="2028842"/>
              <a:ext cx="540353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D1F3DB-1B50-41E1-AB37-1E0054BB84CE}"/>
                </a:ext>
              </a:extLst>
            </p:cNvPr>
            <p:cNvSpPr/>
            <p:nvPr/>
          </p:nvSpPr>
          <p:spPr>
            <a:xfrm flipV="1">
              <a:off x="4256852" y="2028842"/>
              <a:ext cx="540353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619F46-6734-4AD4-A738-A088FEFB4BEB}"/>
                </a:ext>
              </a:extLst>
            </p:cNvPr>
            <p:cNvSpPr/>
            <p:nvPr/>
          </p:nvSpPr>
          <p:spPr>
            <a:xfrm flipV="1">
              <a:off x="4866477" y="2028842"/>
              <a:ext cx="540353" cy="457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/>
              <a:endParaRPr lang="en-US" sz="900" dirty="0"/>
            </a:p>
          </p:txBody>
        </p:sp>
      </p:grpSp>
      <p:cxnSp>
        <p:nvCxnSpPr>
          <p:cNvPr id="18" name="Taisns savienotājs 6">
            <a:extLst>
              <a:ext uri="{FF2B5EF4-FFF2-40B4-BE49-F238E27FC236}">
                <a16:creationId xmlns:a16="http://schemas.microsoft.com/office/drawing/2014/main" id="{1D0F28BE-3611-4B3E-B9B5-30281899F4F0}"/>
              </a:ext>
            </a:extLst>
          </p:cNvPr>
          <p:cNvCxnSpPr>
            <a:cxnSpLocks/>
          </p:cNvCxnSpPr>
          <p:nvPr/>
        </p:nvCxnSpPr>
        <p:spPr>
          <a:xfrm flipH="1">
            <a:off x="0" y="6819110"/>
            <a:ext cx="121920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672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A4CEC8C2C434449DC03985668253F8" ma:contentTypeVersion="9" ma:contentTypeDescription="Create a new document." ma:contentTypeScope="" ma:versionID="a8bd12acc4c3e60dcce568f4e76413f5">
  <xsd:schema xmlns:xsd="http://www.w3.org/2001/XMLSchema" xmlns:xs="http://www.w3.org/2001/XMLSchema" xmlns:p="http://schemas.microsoft.com/office/2006/metadata/properties" xmlns:ns2="f37c3fb5-c98f-4a43-a053-06a5a92b2d2f" targetNamespace="http://schemas.microsoft.com/office/2006/metadata/properties" ma:root="true" ma:fieldsID="bb3350b5cf5e05393273750308361bd1" ns2:_="">
    <xsd:import namespace="f37c3fb5-c98f-4a43-a053-06a5a92b2d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c3fb5-c98f-4a43-a053-06a5a92b2d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14C019-6720-468F-94E8-194B73A3331B}"/>
</file>

<file path=customXml/itemProps2.xml><?xml version="1.0" encoding="utf-8"?>
<ds:datastoreItem xmlns:ds="http://schemas.openxmlformats.org/officeDocument/2006/customXml" ds:itemID="{710F109A-F45C-4C48-ACA0-DF0FF5263A03}"/>
</file>

<file path=customXml/itemProps3.xml><?xml version="1.0" encoding="utf-8"?>
<ds:datastoreItem xmlns:ds="http://schemas.openxmlformats.org/officeDocument/2006/customXml" ds:itemID="{E2DB0A55-A260-4A24-8215-8C1BFFCC8D90}"/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627</Words>
  <Application>Microsoft Office PowerPoint</Application>
  <PresentationFormat>Widescreen</PresentationFormat>
  <Paragraphs>172</Paragraphs>
  <Slides>23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Helvetica Light</vt:lpstr>
      <vt:lpstr>Raleway Light</vt:lpstr>
      <vt:lpstr>Arial</vt:lpstr>
      <vt:lpstr>Raleway</vt:lpstr>
      <vt:lpstr>Gill Sans</vt:lpstr>
      <vt:lpstr>Raleway Black</vt:lpstr>
      <vt:lpstr>Calibri Light</vt:lpstr>
      <vt:lpstr>Calibri</vt:lpstr>
      <vt:lpstr>Roboto</vt:lpstr>
      <vt:lpstr>Biome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</vt:lpstr>
      <vt:lpstr>PowerPoint Presentation</vt:lpstr>
      <vt:lpstr>Autonomous management</vt:lpstr>
      <vt:lpstr>Autonomous management: cashless payments</vt:lpstr>
      <vt:lpstr>SME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Irina Arhipova</dc:creator>
  <cp:lastModifiedBy>Admin</cp:lastModifiedBy>
  <cp:revision>72</cp:revision>
  <dcterms:created xsi:type="dcterms:W3CDTF">2020-10-03T15:02:37Z</dcterms:created>
  <dcterms:modified xsi:type="dcterms:W3CDTF">2020-12-29T13:15:12Z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0x01010023A4CEC8C2C434449DC03985668253F8</vt:lpwstr>
  </property>
</Properties>
</file>